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diagrams/drawing2.xml" ContentType="application/vnd.ms-office.drawingml.diagramDrawing+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diagrams/layout5.xml" ContentType="application/vnd.openxmlformats-officedocument.drawingml.diagramLayout+xml"/>
  <Override PartName="/ppt/diagrams/layout1.xml" ContentType="application/vnd.openxmlformats-officedocument.drawingml.diagramLayout+xml"/>
  <Override PartName="/ppt/diagrams/data2.xml" ContentType="application/vnd.openxmlformats-officedocument.drawingml.diagramData+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diagrams/colors2.xml" ContentType="application/vnd.openxmlformats-officedocument.drawingml.diagramColors+xml"/>
  <Override PartName="/ppt/diagrams/drawing3.xml" ContentType="application/vnd.ms-office.drawingml.diagramDrawing+xml"/>
  <Override PartName="/ppt/diagrams/quickStyle5.xml" ContentType="application/vnd.openxmlformats-officedocument.drawingml.diagramStyl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diagrams/layout4.xml" ContentType="application/vnd.openxmlformats-officedocument.drawingml.diagramLayout+xml"/>
  <Default Extension="wdp" ContentType="image/vnd.ms-photo"/>
  <Override PartName="/ppt/slideLayouts/slideLayout10.xml" ContentType="application/vnd.openxmlformats-officedocument.presentationml.slideLayout+xml"/>
  <Override PartName="/ppt/diagrams/layout2.xml" ContentType="application/vnd.openxmlformats-officedocument.drawingml.diagramLayout+xml"/>
  <Default Extension="gif" ContentType="image/gif"/>
  <Override PartName="/ppt/diagrams/data5.xml" ContentType="application/vnd.openxmlformats-officedocument.drawingml.diagramData+xml"/>
  <Default Extension="vml" ContentType="application/vnd.openxmlformats-officedocument.vmlDrawing"/>
  <Override PartName="/ppt/diagrams/data3.xml" ContentType="application/vnd.openxmlformats-officedocument.drawingml.diagramData+xml"/>
  <Override PartName="/ppt/diagrams/colors5.xml" ContentType="application/vnd.openxmlformats-officedocument.drawingml.diagramColors+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diagrams/data11.xml" ContentType="application/vnd.openxmlformats-officedocument.drawingml.diagramData+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diagrams/layout3.xml" ContentType="application/vnd.openxmlformats-officedocument.drawingml.diagramLayout+xml"/>
  <Override PartName="/ppt/diagrams/data4.xml" ContentType="application/vnd.openxmlformats-officedocument.drawingml.diagramData+xml"/>
  <Override PartName="/ppt/slides/slide7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diagrams/drawing5.xml" ContentType="application/vnd.ms-office.drawingml.diagramDrawing+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7"/>
  </p:notesMasterIdLst>
  <p:sldIdLst>
    <p:sldId id="322" r:id="rId2"/>
    <p:sldId id="257" r:id="rId3"/>
    <p:sldId id="323" r:id="rId4"/>
    <p:sldId id="259" r:id="rId5"/>
    <p:sldId id="258" r:id="rId6"/>
    <p:sldId id="324" r:id="rId7"/>
    <p:sldId id="325" r:id="rId8"/>
    <p:sldId id="326" r:id="rId9"/>
    <p:sldId id="327" r:id="rId10"/>
    <p:sldId id="328" r:id="rId11"/>
    <p:sldId id="270" r:id="rId12"/>
    <p:sldId id="330" r:id="rId13"/>
    <p:sldId id="332" r:id="rId14"/>
    <p:sldId id="333" r:id="rId15"/>
    <p:sldId id="335" r:id="rId16"/>
    <p:sldId id="329" r:id="rId17"/>
    <p:sldId id="331" r:id="rId18"/>
    <p:sldId id="492" r:id="rId19"/>
    <p:sldId id="337" r:id="rId20"/>
    <p:sldId id="494" r:id="rId21"/>
    <p:sldId id="269" r:id="rId22"/>
    <p:sldId id="338" r:id="rId23"/>
    <p:sldId id="485" r:id="rId24"/>
    <p:sldId id="340" r:id="rId25"/>
    <p:sldId id="265" r:id="rId26"/>
    <p:sldId id="266" r:id="rId27"/>
    <p:sldId id="267" r:id="rId28"/>
    <p:sldId id="342" r:id="rId29"/>
    <p:sldId id="268" r:id="rId30"/>
    <p:sldId id="273" r:id="rId31"/>
    <p:sldId id="277" r:id="rId32"/>
    <p:sldId id="487" r:id="rId33"/>
    <p:sldId id="275" r:id="rId34"/>
    <p:sldId id="488" r:id="rId35"/>
    <p:sldId id="279" r:id="rId36"/>
    <p:sldId id="274" r:id="rId37"/>
    <p:sldId id="282" r:id="rId38"/>
    <p:sldId id="281" r:id="rId39"/>
    <p:sldId id="489" r:id="rId40"/>
    <p:sldId id="285" r:id="rId41"/>
    <p:sldId id="486" r:id="rId42"/>
    <p:sldId id="506" r:id="rId43"/>
    <p:sldId id="287" r:id="rId44"/>
    <p:sldId id="519" r:id="rId45"/>
    <p:sldId id="490" r:id="rId46"/>
    <p:sldId id="496" r:id="rId47"/>
    <p:sldId id="497" r:id="rId48"/>
    <p:sldId id="491" r:id="rId49"/>
    <p:sldId id="495" r:id="rId50"/>
    <p:sldId id="289" r:id="rId51"/>
    <p:sldId id="499" r:id="rId52"/>
    <p:sldId id="501" r:id="rId53"/>
    <p:sldId id="502" r:id="rId54"/>
    <p:sldId id="508" r:id="rId55"/>
    <p:sldId id="503" r:id="rId56"/>
    <p:sldId id="504" r:id="rId57"/>
    <p:sldId id="511" r:id="rId58"/>
    <p:sldId id="509" r:id="rId59"/>
    <p:sldId id="510" r:id="rId60"/>
    <p:sldId id="500" r:id="rId61"/>
    <p:sldId id="513" r:id="rId62"/>
    <p:sldId id="514" r:id="rId63"/>
    <p:sldId id="512" r:id="rId64"/>
    <p:sldId id="515" r:id="rId65"/>
    <p:sldId id="296" r:id="rId66"/>
    <p:sldId id="294" r:id="rId67"/>
    <p:sldId id="293" r:id="rId68"/>
    <p:sldId id="292" r:id="rId69"/>
    <p:sldId id="518" r:id="rId70"/>
    <p:sldId id="520" r:id="rId71"/>
    <p:sldId id="524" r:id="rId72"/>
    <p:sldId id="523" r:id="rId73"/>
    <p:sldId id="525" r:id="rId74"/>
    <p:sldId id="526" r:id="rId75"/>
    <p:sldId id="527" r:id="rId76"/>
    <p:sldId id="516" r:id="rId77"/>
    <p:sldId id="303" r:id="rId78"/>
    <p:sldId id="529" r:id="rId79"/>
    <p:sldId id="530" r:id="rId80"/>
    <p:sldId id="306" r:id="rId81"/>
    <p:sldId id="307" r:id="rId82"/>
    <p:sldId id="300" r:id="rId83"/>
    <p:sldId id="532" r:id="rId84"/>
    <p:sldId id="531" r:id="rId85"/>
    <p:sldId id="533" r:id="rId8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A37"/>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8B1032C-EA38-4F05-BA0D-38AFFFC7BED3}" styleName="Estilo claro 3 - Acento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09" autoAdjust="0"/>
    <p:restoredTop sz="94291" autoAdjust="0"/>
  </p:normalViewPr>
  <p:slideViewPr>
    <p:cSldViewPr snapToGrid="0">
      <p:cViewPr varScale="1">
        <p:scale>
          <a:sx n="82" d="100"/>
          <a:sy n="82" d="100"/>
        </p:scale>
        <p:origin x="-102" y="-204"/>
      </p:cViewPr>
      <p:guideLst>
        <p:guide orient="horz" pos="2160"/>
        <p:guide pos="3840"/>
      </p:guideLst>
    </p:cSldViewPr>
  </p:slideViewPr>
  <p:notesTextViewPr>
    <p:cViewPr>
      <p:scale>
        <a:sx n="1" d="1"/>
        <a:sy n="1" d="1"/>
      </p:scale>
      <p:origin x="0" y="0"/>
    </p:cViewPr>
  </p:notesTextViewPr>
  <p:sorterViewPr>
    <p:cViewPr>
      <p:scale>
        <a:sx n="100" d="100"/>
        <a:sy n="100" d="100"/>
      </p:scale>
      <p:origin x="0" y="-6126"/>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image" Target="../media/image4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D03C61-A712-48C9-AA0E-E9DDE7A84FF2}"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s-ES"/>
        </a:p>
      </dgm:t>
    </dgm:pt>
    <dgm:pt modelId="{7B7FAA6B-AB11-4BBE-8BBD-75B8AE36E90D}">
      <dgm:prSet phldrT="[Texto]" custT="1"/>
      <dgm:spPr>
        <a:solidFill>
          <a:schemeClr val="accent4">
            <a:lumMod val="60000"/>
            <a:lumOff val="40000"/>
          </a:schemeClr>
        </a:solidFill>
      </dgm:spPr>
      <dgm:t>
        <a:bodyPr/>
        <a:lstStyle/>
        <a:p>
          <a:r>
            <a:rPr lang="es-ES" sz="2400" dirty="0">
              <a:solidFill>
                <a:schemeClr val="tx1"/>
              </a:solidFill>
            </a:rPr>
            <a:t>espinela</a:t>
          </a:r>
        </a:p>
      </dgm:t>
    </dgm:pt>
    <dgm:pt modelId="{20321872-4E6F-4A24-B14A-EC61F6DA4617}" type="parTrans" cxnId="{042AB9F8-529A-4085-8C85-D156ED458DEA}">
      <dgm:prSet/>
      <dgm:spPr/>
      <dgm:t>
        <a:bodyPr/>
        <a:lstStyle/>
        <a:p>
          <a:endParaRPr lang="es-ES"/>
        </a:p>
      </dgm:t>
    </dgm:pt>
    <dgm:pt modelId="{C9DC6532-1E08-4577-8E16-C6F0E671DB76}" type="sibTrans" cxnId="{042AB9F8-529A-4085-8C85-D156ED458DEA}">
      <dgm:prSet/>
      <dgm:spPr/>
      <dgm:t>
        <a:bodyPr/>
        <a:lstStyle/>
        <a:p>
          <a:endParaRPr lang="es-ES"/>
        </a:p>
      </dgm:t>
    </dgm:pt>
    <dgm:pt modelId="{7EE1C32A-9ECB-46BB-AF1E-2CD70A82E040}">
      <dgm:prSet phldrT="[Texto]"/>
      <dgm:spPr>
        <a:solidFill>
          <a:schemeClr val="accent4">
            <a:lumMod val="60000"/>
            <a:lumOff val="40000"/>
          </a:schemeClr>
        </a:solidFill>
      </dgm:spPr>
      <dgm:t>
        <a:bodyPr/>
        <a:lstStyle/>
        <a:p>
          <a:pPr>
            <a:buClrTx/>
            <a:buSzTx/>
            <a:buFont typeface="Arial" panose="020B0604020202020204" pitchFamily="34" charset="0"/>
            <a:buChar char="•"/>
          </a:pPr>
          <a:r>
            <a:rPr lang="es-ES" dirty="0">
              <a:solidFill>
                <a:schemeClr val="tx1"/>
              </a:solidFill>
            </a:rPr>
            <a:t>normal</a:t>
          </a:r>
        </a:p>
      </dgm:t>
    </dgm:pt>
    <dgm:pt modelId="{AEB8E6B8-4DC9-4DAB-8175-2BD49A57C2EA}" type="parTrans" cxnId="{6C933908-5A02-4C6F-A66C-F04BA36E8CCA}">
      <dgm:prSet/>
      <dgm:spPr/>
      <dgm:t>
        <a:bodyPr/>
        <a:lstStyle/>
        <a:p>
          <a:endParaRPr lang="es-ES"/>
        </a:p>
      </dgm:t>
    </dgm:pt>
    <dgm:pt modelId="{FC88E55D-22D9-4DF0-9F39-5B00550899E0}" type="sibTrans" cxnId="{6C933908-5A02-4C6F-A66C-F04BA36E8CCA}">
      <dgm:prSet/>
      <dgm:spPr/>
      <dgm:t>
        <a:bodyPr/>
        <a:lstStyle/>
        <a:p>
          <a:endParaRPr lang="es-ES"/>
        </a:p>
      </dgm:t>
    </dgm:pt>
    <dgm:pt modelId="{DB8AF2B2-BACA-4282-9375-ABB16E7C48F1}">
      <dgm:prSet phldrT="[Texto]"/>
      <dgm:spPr>
        <a:blipFill>
          <a:blip xmlns:r="http://schemas.openxmlformats.org/officeDocument/2006/relationships" r:embed="rId1"/>
          <a:stretch>
            <a:fillRect/>
          </a:stretch>
        </a:blipFill>
      </dgm:spPr>
      <dgm:t>
        <a:bodyPr/>
        <a:lstStyle/>
        <a:p>
          <a:r>
            <a:rPr lang="es-ES">
              <a:noFill/>
            </a:rPr>
            <a:t> </a:t>
          </a:r>
        </a:p>
      </dgm:t>
    </dgm:pt>
    <dgm:pt modelId="{4EAC4D8F-7880-41E5-9330-F9CED2F0D639}" type="parTrans" cxnId="{4E68609D-5B68-4F3E-BDE7-33714D7343D9}">
      <dgm:prSet/>
      <dgm:spPr/>
      <dgm:t>
        <a:bodyPr/>
        <a:lstStyle/>
        <a:p>
          <a:endParaRPr lang="es-ES"/>
        </a:p>
      </dgm:t>
    </dgm:pt>
    <dgm:pt modelId="{B8999BF7-EEE6-48EA-B067-004DDA5C1994}" type="sibTrans" cxnId="{4E68609D-5B68-4F3E-BDE7-33714D7343D9}">
      <dgm:prSet/>
      <dgm:spPr/>
      <dgm:t>
        <a:bodyPr/>
        <a:lstStyle/>
        <a:p>
          <a:endParaRPr lang="es-ES"/>
        </a:p>
      </dgm:t>
    </dgm:pt>
    <dgm:pt modelId="{90897892-990B-4ADD-BBCF-158A88F01F4D}">
      <dgm:prSet phldrT="[Texto]"/>
      <dgm:spPr>
        <a:solidFill>
          <a:schemeClr val="accent4">
            <a:lumMod val="60000"/>
            <a:lumOff val="40000"/>
          </a:schemeClr>
        </a:solidFill>
      </dgm:spPr>
      <dgm:t>
        <a:bodyPr/>
        <a:lstStyle/>
        <a:p>
          <a:r>
            <a:rPr lang="es-ES" dirty="0">
              <a:solidFill>
                <a:schemeClr val="tx1"/>
              </a:solidFill>
            </a:rPr>
            <a:t>inversa</a:t>
          </a:r>
        </a:p>
      </dgm:t>
    </dgm:pt>
    <dgm:pt modelId="{DEA6C722-06B2-46D2-85EC-F2E1B9DEE893}" type="parTrans" cxnId="{D943D1E1-6C9B-4BAA-9FA1-F5FD410C99AD}">
      <dgm:prSet/>
      <dgm:spPr/>
      <dgm:t>
        <a:bodyPr/>
        <a:lstStyle/>
        <a:p>
          <a:endParaRPr lang="es-ES"/>
        </a:p>
      </dgm:t>
    </dgm:pt>
    <dgm:pt modelId="{53842129-E9BE-4D90-AA62-A1664FCD7211}" type="sibTrans" cxnId="{D943D1E1-6C9B-4BAA-9FA1-F5FD410C99AD}">
      <dgm:prSet/>
      <dgm:spPr/>
      <dgm:t>
        <a:bodyPr/>
        <a:lstStyle/>
        <a:p>
          <a:endParaRPr lang="es-ES"/>
        </a:p>
      </dgm:t>
    </dgm:pt>
    <dgm:pt modelId="{4661182C-D336-4A75-A04A-FD0561079EE7}">
      <dgm:prSet phldrT="[Texto]"/>
      <dgm:spPr>
        <a:blipFill>
          <a:blip xmlns:r="http://schemas.openxmlformats.org/officeDocument/2006/relationships" r:embed="rId2"/>
          <a:stretch>
            <a:fillRect/>
          </a:stretch>
        </a:blipFill>
      </dgm:spPr>
      <dgm:t>
        <a:bodyPr/>
        <a:lstStyle/>
        <a:p>
          <a:r>
            <a:rPr lang="es-ES">
              <a:noFill/>
            </a:rPr>
            <a:t> </a:t>
          </a:r>
        </a:p>
      </dgm:t>
    </dgm:pt>
    <dgm:pt modelId="{B549EA9D-D1A9-4779-9EB7-D0609BD98A91}" type="parTrans" cxnId="{2D3519A0-162E-4A8E-9853-7C58DEFFF574}">
      <dgm:prSet/>
      <dgm:spPr/>
      <dgm:t>
        <a:bodyPr/>
        <a:lstStyle/>
        <a:p>
          <a:endParaRPr lang="es-ES"/>
        </a:p>
      </dgm:t>
    </dgm:pt>
    <dgm:pt modelId="{1ECE7245-F472-460B-993E-DF1C6B2CF5E7}" type="sibTrans" cxnId="{2D3519A0-162E-4A8E-9853-7C58DEFFF574}">
      <dgm:prSet/>
      <dgm:spPr/>
      <dgm:t>
        <a:bodyPr/>
        <a:lstStyle/>
        <a:p>
          <a:endParaRPr lang="es-ES"/>
        </a:p>
      </dgm:t>
    </dgm:pt>
    <dgm:pt modelId="{33861524-7FAF-4786-BDAB-9BBB83FB2899}" type="pres">
      <dgm:prSet presAssocID="{B6D03C61-A712-48C9-AA0E-E9DDE7A84FF2}" presName="diagram" presStyleCnt="0">
        <dgm:presLayoutVars>
          <dgm:chPref val="1"/>
          <dgm:dir/>
          <dgm:animOne val="branch"/>
          <dgm:animLvl val="lvl"/>
          <dgm:resizeHandles val="exact"/>
        </dgm:presLayoutVars>
      </dgm:prSet>
      <dgm:spPr/>
      <dgm:t>
        <a:bodyPr/>
        <a:lstStyle/>
        <a:p>
          <a:endParaRPr lang="es-ES"/>
        </a:p>
      </dgm:t>
    </dgm:pt>
    <dgm:pt modelId="{1D9DCED8-E432-411E-8DE3-59083D3F63ED}" type="pres">
      <dgm:prSet presAssocID="{7B7FAA6B-AB11-4BBE-8BBD-75B8AE36E90D}" presName="root1" presStyleCnt="0"/>
      <dgm:spPr/>
    </dgm:pt>
    <dgm:pt modelId="{BFA6092F-E8BC-48C2-8E9B-60F1D4716074}" type="pres">
      <dgm:prSet presAssocID="{7B7FAA6B-AB11-4BBE-8BBD-75B8AE36E90D}" presName="LevelOneTextNode" presStyleLbl="node0" presStyleIdx="0" presStyleCnt="1" custScaleX="228370">
        <dgm:presLayoutVars>
          <dgm:chPref val="3"/>
        </dgm:presLayoutVars>
      </dgm:prSet>
      <dgm:spPr/>
      <dgm:t>
        <a:bodyPr/>
        <a:lstStyle/>
        <a:p>
          <a:endParaRPr lang="es-ES"/>
        </a:p>
      </dgm:t>
    </dgm:pt>
    <dgm:pt modelId="{E3F5B3A7-858E-4B33-9EA8-0CE8F0DF1200}" type="pres">
      <dgm:prSet presAssocID="{7B7FAA6B-AB11-4BBE-8BBD-75B8AE36E90D}" presName="level2hierChild" presStyleCnt="0"/>
      <dgm:spPr/>
    </dgm:pt>
    <dgm:pt modelId="{76A554C5-99EA-4359-A43B-CDEFEC29F84A}" type="pres">
      <dgm:prSet presAssocID="{AEB8E6B8-4DC9-4DAB-8175-2BD49A57C2EA}" presName="conn2-1" presStyleLbl="parChTrans1D2" presStyleIdx="0" presStyleCnt="2"/>
      <dgm:spPr/>
      <dgm:t>
        <a:bodyPr/>
        <a:lstStyle/>
        <a:p>
          <a:endParaRPr lang="es-ES"/>
        </a:p>
      </dgm:t>
    </dgm:pt>
    <dgm:pt modelId="{8700EBB7-0186-4201-ACC4-9A4EAB2155AE}" type="pres">
      <dgm:prSet presAssocID="{AEB8E6B8-4DC9-4DAB-8175-2BD49A57C2EA}" presName="connTx" presStyleLbl="parChTrans1D2" presStyleIdx="0" presStyleCnt="2"/>
      <dgm:spPr/>
      <dgm:t>
        <a:bodyPr/>
        <a:lstStyle/>
        <a:p>
          <a:endParaRPr lang="es-ES"/>
        </a:p>
      </dgm:t>
    </dgm:pt>
    <dgm:pt modelId="{FBC52034-F4D5-4941-9759-B9C8B77835A4}" type="pres">
      <dgm:prSet presAssocID="{7EE1C32A-9ECB-46BB-AF1E-2CD70A82E040}" presName="root2" presStyleCnt="0"/>
      <dgm:spPr/>
    </dgm:pt>
    <dgm:pt modelId="{39F0B5BC-6F78-40D4-8770-F881B27F5ACD}" type="pres">
      <dgm:prSet presAssocID="{7EE1C32A-9ECB-46BB-AF1E-2CD70A82E040}" presName="LevelTwoTextNode" presStyleLbl="node2" presStyleIdx="0" presStyleCnt="2" custLinFactNeighborY="-3880">
        <dgm:presLayoutVars>
          <dgm:chPref val="3"/>
        </dgm:presLayoutVars>
      </dgm:prSet>
      <dgm:spPr/>
      <dgm:t>
        <a:bodyPr/>
        <a:lstStyle/>
        <a:p>
          <a:endParaRPr lang="es-ES"/>
        </a:p>
      </dgm:t>
    </dgm:pt>
    <dgm:pt modelId="{E5527BFE-2738-447F-8BFF-D3F631518BA6}" type="pres">
      <dgm:prSet presAssocID="{7EE1C32A-9ECB-46BB-AF1E-2CD70A82E040}" presName="level3hierChild" presStyleCnt="0"/>
      <dgm:spPr/>
    </dgm:pt>
    <dgm:pt modelId="{E9D101EF-2B2E-420B-B866-9C445E0DCB48}" type="pres">
      <dgm:prSet presAssocID="{4EAC4D8F-7880-41E5-9330-F9CED2F0D639}" presName="conn2-1" presStyleLbl="parChTrans1D3" presStyleIdx="0" presStyleCnt="2"/>
      <dgm:spPr/>
      <dgm:t>
        <a:bodyPr/>
        <a:lstStyle/>
        <a:p>
          <a:endParaRPr lang="es-ES"/>
        </a:p>
      </dgm:t>
    </dgm:pt>
    <dgm:pt modelId="{2E0C14CE-A8BB-4B2F-94A4-BA29A550C9B0}" type="pres">
      <dgm:prSet presAssocID="{4EAC4D8F-7880-41E5-9330-F9CED2F0D639}" presName="connTx" presStyleLbl="parChTrans1D3" presStyleIdx="0" presStyleCnt="2"/>
      <dgm:spPr/>
      <dgm:t>
        <a:bodyPr/>
        <a:lstStyle/>
        <a:p>
          <a:endParaRPr lang="es-ES"/>
        </a:p>
      </dgm:t>
    </dgm:pt>
    <dgm:pt modelId="{1A4321A3-EA1B-4865-A3EB-9E09985DCBBB}" type="pres">
      <dgm:prSet presAssocID="{DB8AF2B2-BACA-4282-9375-ABB16E7C48F1}" presName="root2" presStyleCnt="0"/>
      <dgm:spPr/>
    </dgm:pt>
    <dgm:pt modelId="{075D335D-0984-4C55-9E10-A4C3A5F8E825}" type="pres">
      <dgm:prSet presAssocID="{DB8AF2B2-BACA-4282-9375-ABB16E7C48F1}" presName="LevelTwoTextNode" presStyleLbl="node3" presStyleIdx="0" presStyleCnt="2" custScaleX="188625">
        <dgm:presLayoutVars>
          <dgm:chPref val="3"/>
        </dgm:presLayoutVars>
      </dgm:prSet>
      <dgm:spPr/>
      <dgm:t>
        <a:bodyPr/>
        <a:lstStyle/>
        <a:p>
          <a:endParaRPr lang="es-ES"/>
        </a:p>
      </dgm:t>
    </dgm:pt>
    <dgm:pt modelId="{AFE86DF7-172B-479D-9F72-481F254D7231}" type="pres">
      <dgm:prSet presAssocID="{DB8AF2B2-BACA-4282-9375-ABB16E7C48F1}" presName="level3hierChild" presStyleCnt="0"/>
      <dgm:spPr/>
    </dgm:pt>
    <dgm:pt modelId="{DA27BEF7-FECA-4D42-8774-454EF14D818A}" type="pres">
      <dgm:prSet presAssocID="{DEA6C722-06B2-46D2-85EC-F2E1B9DEE893}" presName="conn2-1" presStyleLbl="parChTrans1D2" presStyleIdx="1" presStyleCnt="2"/>
      <dgm:spPr/>
      <dgm:t>
        <a:bodyPr/>
        <a:lstStyle/>
        <a:p>
          <a:endParaRPr lang="es-ES"/>
        </a:p>
      </dgm:t>
    </dgm:pt>
    <dgm:pt modelId="{6445BD01-685C-4B71-9D64-DEA4FEBF2F80}" type="pres">
      <dgm:prSet presAssocID="{DEA6C722-06B2-46D2-85EC-F2E1B9DEE893}" presName="connTx" presStyleLbl="parChTrans1D2" presStyleIdx="1" presStyleCnt="2"/>
      <dgm:spPr/>
      <dgm:t>
        <a:bodyPr/>
        <a:lstStyle/>
        <a:p>
          <a:endParaRPr lang="es-ES"/>
        </a:p>
      </dgm:t>
    </dgm:pt>
    <dgm:pt modelId="{A8E94CDA-5B0B-45A2-B5AD-DAE2977ABDDC}" type="pres">
      <dgm:prSet presAssocID="{90897892-990B-4ADD-BBCF-158A88F01F4D}" presName="root2" presStyleCnt="0"/>
      <dgm:spPr/>
    </dgm:pt>
    <dgm:pt modelId="{B356812C-59BD-4ED5-AA5F-AAC169904B0B}" type="pres">
      <dgm:prSet presAssocID="{90897892-990B-4ADD-BBCF-158A88F01F4D}" presName="LevelTwoTextNode" presStyleLbl="node2" presStyleIdx="1" presStyleCnt="2" custLinFactNeighborX="1940" custLinFactNeighborY="-3880">
        <dgm:presLayoutVars>
          <dgm:chPref val="3"/>
        </dgm:presLayoutVars>
      </dgm:prSet>
      <dgm:spPr/>
      <dgm:t>
        <a:bodyPr/>
        <a:lstStyle/>
        <a:p>
          <a:endParaRPr lang="es-ES"/>
        </a:p>
      </dgm:t>
    </dgm:pt>
    <dgm:pt modelId="{9F159E0F-8C02-4CF6-9EA1-8A5A29692467}" type="pres">
      <dgm:prSet presAssocID="{90897892-990B-4ADD-BBCF-158A88F01F4D}" presName="level3hierChild" presStyleCnt="0"/>
      <dgm:spPr/>
    </dgm:pt>
    <dgm:pt modelId="{826177F1-366C-4B98-9107-8AACE8A9CBBA}" type="pres">
      <dgm:prSet presAssocID="{B549EA9D-D1A9-4779-9EB7-D0609BD98A91}" presName="conn2-1" presStyleLbl="parChTrans1D3" presStyleIdx="1" presStyleCnt="2"/>
      <dgm:spPr/>
      <dgm:t>
        <a:bodyPr/>
        <a:lstStyle/>
        <a:p>
          <a:endParaRPr lang="es-ES"/>
        </a:p>
      </dgm:t>
    </dgm:pt>
    <dgm:pt modelId="{2E45FFDE-E77E-4748-ABC9-CA75D7DDBE1B}" type="pres">
      <dgm:prSet presAssocID="{B549EA9D-D1A9-4779-9EB7-D0609BD98A91}" presName="connTx" presStyleLbl="parChTrans1D3" presStyleIdx="1" presStyleCnt="2"/>
      <dgm:spPr/>
      <dgm:t>
        <a:bodyPr/>
        <a:lstStyle/>
        <a:p>
          <a:endParaRPr lang="es-ES"/>
        </a:p>
      </dgm:t>
    </dgm:pt>
    <dgm:pt modelId="{321D3C75-4DDD-48BF-BE94-DA79755349AB}" type="pres">
      <dgm:prSet presAssocID="{4661182C-D336-4A75-A04A-FD0561079EE7}" presName="root2" presStyleCnt="0"/>
      <dgm:spPr/>
    </dgm:pt>
    <dgm:pt modelId="{FC45EF6B-5841-464B-8871-5B6A2A597C8E}" type="pres">
      <dgm:prSet presAssocID="{4661182C-D336-4A75-A04A-FD0561079EE7}" presName="LevelTwoTextNode" presStyleLbl="node3" presStyleIdx="1" presStyleCnt="2" custScaleX="215042">
        <dgm:presLayoutVars>
          <dgm:chPref val="3"/>
        </dgm:presLayoutVars>
      </dgm:prSet>
      <dgm:spPr/>
      <dgm:t>
        <a:bodyPr/>
        <a:lstStyle/>
        <a:p>
          <a:endParaRPr lang="es-ES"/>
        </a:p>
      </dgm:t>
    </dgm:pt>
    <dgm:pt modelId="{04C327D5-1F30-40BC-9946-F2CAAB01BE10}" type="pres">
      <dgm:prSet presAssocID="{4661182C-D336-4A75-A04A-FD0561079EE7}" presName="level3hierChild" presStyleCnt="0"/>
      <dgm:spPr/>
    </dgm:pt>
  </dgm:ptLst>
  <dgm:cxnLst>
    <dgm:cxn modelId="{C3237D56-C7C5-4F0D-90B9-CB070265A967}" type="presOf" srcId="{AEB8E6B8-4DC9-4DAB-8175-2BD49A57C2EA}" destId="{8700EBB7-0186-4201-ACC4-9A4EAB2155AE}" srcOrd="1" destOrd="0" presId="urn:microsoft.com/office/officeart/2005/8/layout/hierarchy2"/>
    <dgm:cxn modelId="{B54BF572-0755-45DF-B189-D7559C64E1A1}" type="presOf" srcId="{B549EA9D-D1A9-4779-9EB7-D0609BD98A91}" destId="{2E45FFDE-E77E-4748-ABC9-CA75D7DDBE1B}" srcOrd="1" destOrd="0" presId="urn:microsoft.com/office/officeart/2005/8/layout/hierarchy2"/>
    <dgm:cxn modelId="{042AB9F8-529A-4085-8C85-D156ED458DEA}" srcId="{B6D03C61-A712-48C9-AA0E-E9DDE7A84FF2}" destId="{7B7FAA6B-AB11-4BBE-8BBD-75B8AE36E90D}" srcOrd="0" destOrd="0" parTransId="{20321872-4E6F-4A24-B14A-EC61F6DA4617}" sibTransId="{C9DC6532-1E08-4577-8E16-C6F0E671DB76}"/>
    <dgm:cxn modelId="{7F4AEA7F-4367-4B48-B4CB-AEA406A6C4A7}" type="presOf" srcId="{B549EA9D-D1A9-4779-9EB7-D0609BD98A91}" destId="{826177F1-366C-4B98-9107-8AACE8A9CBBA}" srcOrd="0" destOrd="0" presId="urn:microsoft.com/office/officeart/2005/8/layout/hierarchy2"/>
    <dgm:cxn modelId="{82F8F38E-C5FD-4547-80CA-B47D3F4833E7}" type="presOf" srcId="{7B7FAA6B-AB11-4BBE-8BBD-75B8AE36E90D}" destId="{BFA6092F-E8BC-48C2-8E9B-60F1D4716074}" srcOrd="0" destOrd="0" presId="urn:microsoft.com/office/officeart/2005/8/layout/hierarchy2"/>
    <dgm:cxn modelId="{4E68609D-5B68-4F3E-BDE7-33714D7343D9}" srcId="{7EE1C32A-9ECB-46BB-AF1E-2CD70A82E040}" destId="{DB8AF2B2-BACA-4282-9375-ABB16E7C48F1}" srcOrd="0" destOrd="0" parTransId="{4EAC4D8F-7880-41E5-9330-F9CED2F0D639}" sibTransId="{B8999BF7-EEE6-48EA-B067-004DDA5C1994}"/>
    <dgm:cxn modelId="{0C5FC527-BA3C-4ABD-8516-19DEAA02D497}" type="presOf" srcId="{AEB8E6B8-4DC9-4DAB-8175-2BD49A57C2EA}" destId="{76A554C5-99EA-4359-A43B-CDEFEC29F84A}" srcOrd="0" destOrd="0" presId="urn:microsoft.com/office/officeart/2005/8/layout/hierarchy2"/>
    <dgm:cxn modelId="{81AE5698-4C9B-4018-8CA4-68ABDC9D746D}" type="presOf" srcId="{7EE1C32A-9ECB-46BB-AF1E-2CD70A82E040}" destId="{39F0B5BC-6F78-40D4-8770-F881B27F5ACD}" srcOrd="0" destOrd="0" presId="urn:microsoft.com/office/officeart/2005/8/layout/hierarchy2"/>
    <dgm:cxn modelId="{565072CC-0318-4EC1-B355-D792838CAE61}" type="presOf" srcId="{B6D03C61-A712-48C9-AA0E-E9DDE7A84FF2}" destId="{33861524-7FAF-4786-BDAB-9BBB83FB2899}" srcOrd="0" destOrd="0" presId="urn:microsoft.com/office/officeart/2005/8/layout/hierarchy2"/>
    <dgm:cxn modelId="{81AB126E-D0DC-4EA8-9718-0780F8EAA3F6}" type="presOf" srcId="{4EAC4D8F-7880-41E5-9330-F9CED2F0D639}" destId="{2E0C14CE-A8BB-4B2F-94A4-BA29A550C9B0}" srcOrd="1" destOrd="0" presId="urn:microsoft.com/office/officeart/2005/8/layout/hierarchy2"/>
    <dgm:cxn modelId="{D943D1E1-6C9B-4BAA-9FA1-F5FD410C99AD}" srcId="{7B7FAA6B-AB11-4BBE-8BBD-75B8AE36E90D}" destId="{90897892-990B-4ADD-BBCF-158A88F01F4D}" srcOrd="1" destOrd="0" parTransId="{DEA6C722-06B2-46D2-85EC-F2E1B9DEE893}" sibTransId="{53842129-E9BE-4D90-AA62-A1664FCD7211}"/>
    <dgm:cxn modelId="{24B72DD6-CF96-4553-B205-2F9C5E53F9F0}" type="presOf" srcId="{DEA6C722-06B2-46D2-85EC-F2E1B9DEE893}" destId="{DA27BEF7-FECA-4D42-8774-454EF14D818A}" srcOrd="0" destOrd="0" presId="urn:microsoft.com/office/officeart/2005/8/layout/hierarchy2"/>
    <dgm:cxn modelId="{64D5A402-9596-4B55-9A42-9DA2D6FE700A}" type="presOf" srcId="{4661182C-D336-4A75-A04A-FD0561079EE7}" destId="{FC45EF6B-5841-464B-8871-5B6A2A597C8E}" srcOrd="0" destOrd="0" presId="urn:microsoft.com/office/officeart/2005/8/layout/hierarchy2"/>
    <dgm:cxn modelId="{60701D7C-07A2-4628-A8F8-443EFCF0759D}" type="presOf" srcId="{4EAC4D8F-7880-41E5-9330-F9CED2F0D639}" destId="{E9D101EF-2B2E-420B-B866-9C445E0DCB48}" srcOrd="0" destOrd="0" presId="urn:microsoft.com/office/officeart/2005/8/layout/hierarchy2"/>
    <dgm:cxn modelId="{6C933908-5A02-4C6F-A66C-F04BA36E8CCA}" srcId="{7B7FAA6B-AB11-4BBE-8BBD-75B8AE36E90D}" destId="{7EE1C32A-9ECB-46BB-AF1E-2CD70A82E040}" srcOrd="0" destOrd="0" parTransId="{AEB8E6B8-4DC9-4DAB-8175-2BD49A57C2EA}" sibTransId="{FC88E55D-22D9-4DF0-9F39-5B00550899E0}"/>
    <dgm:cxn modelId="{2D3519A0-162E-4A8E-9853-7C58DEFFF574}" srcId="{90897892-990B-4ADD-BBCF-158A88F01F4D}" destId="{4661182C-D336-4A75-A04A-FD0561079EE7}" srcOrd="0" destOrd="0" parTransId="{B549EA9D-D1A9-4779-9EB7-D0609BD98A91}" sibTransId="{1ECE7245-F472-460B-993E-DF1C6B2CF5E7}"/>
    <dgm:cxn modelId="{BF8E7512-36A0-4258-B9D3-96CA8CA354C6}" type="presOf" srcId="{DEA6C722-06B2-46D2-85EC-F2E1B9DEE893}" destId="{6445BD01-685C-4B71-9D64-DEA4FEBF2F80}" srcOrd="1" destOrd="0" presId="urn:microsoft.com/office/officeart/2005/8/layout/hierarchy2"/>
    <dgm:cxn modelId="{A160741B-CCD9-498C-A92E-4B2B22139751}" type="presOf" srcId="{DB8AF2B2-BACA-4282-9375-ABB16E7C48F1}" destId="{075D335D-0984-4C55-9E10-A4C3A5F8E825}" srcOrd="0" destOrd="0" presId="urn:microsoft.com/office/officeart/2005/8/layout/hierarchy2"/>
    <dgm:cxn modelId="{E14AA607-A889-4C30-85E4-93E97448F744}" type="presOf" srcId="{90897892-990B-4ADD-BBCF-158A88F01F4D}" destId="{B356812C-59BD-4ED5-AA5F-AAC169904B0B}" srcOrd="0" destOrd="0" presId="urn:microsoft.com/office/officeart/2005/8/layout/hierarchy2"/>
    <dgm:cxn modelId="{7CBF36EF-C5A3-4B2E-96B9-984EF91CE6F8}" type="presParOf" srcId="{33861524-7FAF-4786-BDAB-9BBB83FB2899}" destId="{1D9DCED8-E432-411E-8DE3-59083D3F63ED}" srcOrd="0" destOrd="0" presId="urn:microsoft.com/office/officeart/2005/8/layout/hierarchy2"/>
    <dgm:cxn modelId="{A59F7B51-1892-4C32-AFF5-8ECA0BA6ABE1}" type="presParOf" srcId="{1D9DCED8-E432-411E-8DE3-59083D3F63ED}" destId="{BFA6092F-E8BC-48C2-8E9B-60F1D4716074}" srcOrd="0" destOrd="0" presId="urn:microsoft.com/office/officeart/2005/8/layout/hierarchy2"/>
    <dgm:cxn modelId="{44BB2716-EEE2-4CFF-90EA-9D257D4DCB0F}" type="presParOf" srcId="{1D9DCED8-E432-411E-8DE3-59083D3F63ED}" destId="{E3F5B3A7-858E-4B33-9EA8-0CE8F0DF1200}" srcOrd="1" destOrd="0" presId="urn:microsoft.com/office/officeart/2005/8/layout/hierarchy2"/>
    <dgm:cxn modelId="{CE596AAD-17C2-4222-994D-84A500BAC44F}" type="presParOf" srcId="{E3F5B3A7-858E-4B33-9EA8-0CE8F0DF1200}" destId="{76A554C5-99EA-4359-A43B-CDEFEC29F84A}" srcOrd="0" destOrd="0" presId="urn:microsoft.com/office/officeart/2005/8/layout/hierarchy2"/>
    <dgm:cxn modelId="{A20E41ED-9A03-4B8D-9394-800198DDDF85}" type="presParOf" srcId="{76A554C5-99EA-4359-A43B-CDEFEC29F84A}" destId="{8700EBB7-0186-4201-ACC4-9A4EAB2155AE}" srcOrd="0" destOrd="0" presId="urn:microsoft.com/office/officeart/2005/8/layout/hierarchy2"/>
    <dgm:cxn modelId="{0D63D672-5457-49E8-94AE-3252234CACFB}" type="presParOf" srcId="{E3F5B3A7-858E-4B33-9EA8-0CE8F0DF1200}" destId="{FBC52034-F4D5-4941-9759-B9C8B77835A4}" srcOrd="1" destOrd="0" presId="urn:microsoft.com/office/officeart/2005/8/layout/hierarchy2"/>
    <dgm:cxn modelId="{98A97B94-7CA6-4CDA-8EE1-234662725456}" type="presParOf" srcId="{FBC52034-F4D5-4941-9759-B9C8B77835A4}" destId="{39F0B5BC-6F78-40D4-8770-F881B27F5ACD}" srcOrd="0" destOrd="0" presId="urn:microsoft.com/office/officeart/2005/8/layout/hierarchy2"/>
    <dgm:cxn modelId="{711A8096-C3DD-49D8-B358-E949CA17B1E4}" type="presParOf" srcId="{FBC52034-F4D5-4941-9759-B9C8B77835A4}" destId="{E5527BFE-2738-447F-8BFF-D3F631518BA6}" srcOrd="1" destOrd="0" presId="urn:microsoft.com/office/officeart/2005/8/layout/hierarchy2"/>
    <dgm:cxn modelId="{1B14CB07-4279-4F24-AC69-B11177FD06A6}" type="presParOf" srcId="{E5527BFE-2738-447F-8BFF-D3F631518BA6}" destId="{E9D101EF-2B2E-420B-B866-9C445E0DCB48}" srcOrd="0" destOrd="0" presId="urn:microsoft.com/office/officeart/2005/8/layout/hierarchy2"/>
    <dgm:cxn modelId="{08811FCB-229D-4943-B295-EA04A3A4E5EA}" type="presParOf" srcId="{E9D101EF-2B2E-420B-B866-9C445E0DCB48}" destId="{2E0C14CE-A8BB-4B2F-94A4-BA29A550C9B0}" srcOrd="0" destOrd="0" presId="urn:microsoft.com/office/officeart/2005/8/layout/hierarchy2"/>
    <dgm:cxn modelId="{66725EE9-026C-4830-BF47-0FDDFEDAB47A}" type="presParOf" srcId="{E5527BFE-2738-447F-8BFF-D3F631518BA6}" destId="{1A4321A3-EA1B-4865-A3EB-9E09985DCBBB}" srcOrd="1" destOrd="0" presId="urn:microsoft.com/office/officeart/2005/8/layout/hierarchy2"/>
    <dgm:cxn modelId="{A19361E9-6656-490D-B000-DCB1DB6CB282}" type="presParOf" srcId="{1A4321A3-EA1B-4865-A3EB-9E09985DCBBB}" destId="{075D335D-0984-4C55-9E10-A4C3A5F8E825}" srcOrd="0" destOrd="0" presId="urn:microsoft.com/office/officeart/2005/8/layout/hierarchy2"/>
    <dgm:cxn modelId="{3735CD64-BFC2-4574-A9C4-7365F41981F6}" type="presParOf" srcId="{1A4321A3-EA1B-4865-A3EB-9E09985DCBBB}" destId="{AFE86DF7-172B-479D-9F72-481F254D7231}" srcOrd="1" destOrd="0" presId="urn:microsoft.com/office/officeart/2005/8/layout/hierarchy2"/>
    <dgm:cxn modelId="{E5749F42-2F57-4160-AD76-BA2812F384E4}" type="presParOf" srcId="{E3F5B3A7-858E-4B33-9EA8-0CE8F0DF1200}" destId="{DA27BEF7-FECA-4D42-8774-454EF14D818A}" srcOrd="2" destOrd="0" presId="urn:microsoft.com/office/officeart/2005/8/layout/hierarchy2"/>
    <dgm:cxn modelId="{6E0371A6-FC50-448B-A5A3-F7291BFC0D04}" type="presParOf" srcId="{DA27BEF7-FECA-4D42-8774-454EF14D818A}" destId="{6445BD01-685C-4B71-9D64-DEA4FEBF2F80}" srcOrd="0" destOrd="0" presId="urn:microsoft.com/office/officeart/2005/8/layout/hierarchy2"/>
    <dgm:cxn modelId="{DDAF4C02-1EF8-43C4-B3B4-99020C8DC4AE}" type="presParOf" srcId="{E3F5B3A7-858E-4B33-9EA8-0CE8F0DF1200}" destId="{A8E94CDA-5B0B-45A2-B5AD-DAE2977ABDDC}" srcOrd="3" destOrd="0" presId="urn:microsoft.com/office/officeart/2005/8/layout/hierarchy2"/>
    <dgm:cxn modelId="{EC664C0C-D798-4038-85AD-28BCF6B38E67}" type="presParOf" srcId="{A8E94CDA-5B0B-45A2-B5AD-DAE2977ABDDC}" destId="{B356812C-59BD-4ED5-AA5F-AAC169904B0B}" srcOrd="0" destOrd="0" presId="urn:microsoft.com/office/officeart/2005/8/layout/hierarchy2"/>
    <dgm:cxn modelId="{80953C14-2FB1-47CA-84BF-CC939B73AA91}" type="presParOf" srcId="{A8E94CDA-5B0B-45A2-B5AD-DAE2977ABDDC}" destId="{9F159E0F-8C02-4CF6-9EA1-8A5A29692467}" srcOrd="1" destOrd="0" presId="urn:microsoft.com/office/officeart/2005/8/layout/hierarchy2"/>
    <dgm:cxn modelId="{F530CC87-910F-493B-82DB-9FBC6F6F198C}" type="presParOf" srcId="{9F159E0F-8C02-4CF6-9EA1-8A5A29692467}" destId="{826177F1-366C-4B98-9107-8AACE8A9CBBA}" srcOrd="0" destOrd="0" presId="urn:microsoft.com/office/officeart/2005/8/layout/hierarchy2"/>
    <dgm:cxn modelId="{23FF9DAC-C17C-46F5-9A5C-824FB06D0AA5}" type="presParOf" srcId="{826177F1-366C-4B98-9107-8AACE8A9CBBA}" destId="{2E45FFDE-E77E-4748-ABC9-CA75D7DDBE1B}" srcOrd="0" destOrd="0" presId="urn:microsoft.com/office/officeart/2005/8/layout/hierarchy2"/>
    <dgm:cxn modelId="{0CEB2FCC-6AE1-4498-A4FE-89B7AD36E165}" type="presParOf" srcId="{9F159E0F-8C02-4CF6-9EA1-8A5A29692467}" destId="{321D3C75-4DDD-48BF-BE94-DA79755349AB}" srcOrd="1" destOrd="0" presId="urn:microsoft.com/office/officeart/2005/8/layout/hierarchy2"/>
    <dgm:cxn modelId="{FF8BEC45-5557-420A-93AB-3ADF4A90D4FC}" type="presParOf" srcId="{321D3C75-4DDD-48BF-BE94-DA79755349AB}" destId="{FC45EF6B-5841-464B-8871-5B6A2A597C8E}" srcOrd="0" destOrd="0" presId="urn:microsoft.com/office/officeart/2005/8/layout/hierarchy2"/>
    <dgm:cxn modelId="{1A6B2C5A-FC9A-47DF-98AD-4BE6CE2C1196}" type="presParOf" srcId="{321D3C75-4DDD-48BF-BE94-DA79755349AB}" destId="{04C327D5-1F30-40BC-9946-F2CAAB01BE10}" srcOrd="1" destOrd="0" presId="urn:microsoft.com/office/officeart/2005/8/layout/hierarchy2"/>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6D03C61-A712-48C9-AA0E-E9DDE7A84FF2}"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s-ES"/>
        </a:p>
      </dgm:t>
    </dgm:pt>
    <dgm:pt modelId="{7B7FAA6B-AB11-4BBE-8BBD-75B8AE36E90D}">
      <dgm:prSet phldrT="[Texto]" custT="1"/>
      <dgm:spPr>
        <a:solidFill>
          <a:schemeClr val="accent4">
            <a:lumMod val="60000"/>
            <a:lumOff val="40000"/>
          </a:schemeClr>
        </a:solidFill>
      </dgm:spPr>
      <dgm:t>
        <a:bodyPr/>
        <a:lstStyle/>
        <a:p>
          <a:r>
            <a:rPr lang="es-ES" sz="2400" dirty="0">
              <a:solidFill>
                <a:schemeClr val="tx1"/>
              </a:solidFill>
            </a:rPr>
            <a:t>espinela</a:t>
          </a:r>
        </a:p>
      </dgm:t>
    </dgm:pt>
    <dgm:pt modelId="{20321872-4E6F-4A24-B14A-EC61F6DA4617}" type="parTrans" cxnId="{042AB9F8-529A-4085-8C85-D156ED458DEA}">
      <dgm:prSet/>
      <dgm:spPr/>
      <dgm:t>
        <a:bodyPr/>
        <a:lstStyle/>
        <a:p>
          <a:endParaRPr lang="es-ES"/>
        </a:p>
      </dgm:t>
    </dgm:pt>
    <dgm:pt modelId="{C9DC6532-1E08-4577-8E16-C6F0E671DB76}" type="sibTrans" cxnId="{042AB9F8-529A-4085-8C85-D156ED458DEA}">
      <dgm:prSet/>
      <dgm:spPr/>
      <dgm:t>
        <a:bodyPr/>
        <a:lstStyle/>
        <a:p>
          <a:endParaRPr lang="es-ES"/>
        </a:p>
      </dgm:t>
    </dgm:pt>
    <dgm:pt modelId="{7EE1C32A-9ECB-46BB-AF1E-2CD70A82E040}">
      <dgm:prSet phldrT="[Texto]"/>
      <dgm:spPr>
        <a:solidFill>
          <a:schemeClr val="accent4">
            <a:lumMod val="60000"/>
            <a:lumOff val="40000"/>
          </a:schemeClr>
        </a:solidFill>
      </dgm:spPr>
      <dgm:t>
        <a:bodyPr/>
        <a:lstStyle/>
        <a:p>
          <a:pPr>
            <a:buClrTx/>
            <a:buSzTx/>
            <a:buFont typeface="Arial" panose="020B0604020202020204" pitchFamily="34" charset="0"/>
            <a:buChar char="•"/>
          </a:pPr>
          <a:r>
            <a:rPr lang="es-ES" dirty="0">
              <a:solidFill>
                <a:schemeClr val="tx1"/>
              </a:solidFill>
            </a:rPr>
            <a:t>normal</a:t>
          </a:r>
        </a:p>
      </dgm:t>
    </dgm:pt>
    <dgm:pt modelId="{AEB8E6B8-4DC9-4DAB-8175-2BD49A57C2EA}" type="parTrans" cxnId="{6C933908-5A02-4C6F-A66C-F04BA36E8CCA}">
      <dgm:prSet/>
      <dgm:spPr/>
      <dgm:t>
        <a:bodyPr/>
        <a:lstStyle/>
        <a:p>
          <a:endParaRPr lang="es-ES"/>
        </a:p>
      </dgm:t>
    </dgm:pt>
    <dgm:pt modelId="{FC88E55D-22D9-4DF0-9F39-5B00550899E0}" type="sibTrans" cxnId="{6C933908-5A02-4C6F-A66C-F04BA36E8CCA}">
      <dgm:prSet/>
      <dgm:spPr/>
      <dgm:t>
        <a:bodyPr/>
        <a:lstStyle/>
        <a:p>
          <a:endParaRPr lang="es-ES"/>
        </a:p>
      </dgm:t>
    </dgm:pt>
    <mc:AlternateContent xmlns:mc="http://schemas.openxmlformats.org/markup-compatibility/2006" xmlns:a14="http://schemas.microsoft.com/office/drawing/2010/main">
      <mc:Choice Requires="a14">
        <dgm:pt modelId="{DB8AF2B2-BACA-4282-9375-ABB16E7C48F1}">
          <dgm:prSet phldrT="[Texto]"/>
          <dgm:spPr>
            <a:solidFill>
              <a:schemeClr val="accent4">
                <a:lumMod val="60000"/>
                <a:lumOff val="40000"/>
              </a:schemeClr>
            </a:solidFill>
          </dgm:spPr>
          <dgm:t>
            <a:bodyPr/>
            <a:lstStyle/>
            <a:p>
              <a:pPr/>
              <a14:m>
                <m:oMathPara xmlns:m="http://schemas.openxmlformats.org/officeDocument/2006/math">
                  <m:oMathParaPr>
                    <m:jc m:val="centerGroup"/>
                  </m:oMathParaPr>
                  <m:oMath xmlns:m="http://schemas.openxmlformats.org/officeDocument/2006/math">
                    <m:d>
                      <m:dPr>
                        <m:ctrlPr>
                          <a:rPr lang="es-ES" b="0" i="1" smtClean="0">
                            <a:solidFill>
                              <a:schemeClr val="tx1"/>
                            </a:solidFill>
                            <a:latin typeface="Cambria Math" panose="02040503050406030204" pitchFamily="18" charset="0"/>
                          </a:rPr>
                        </m:ctrlPr>
                      </m:dPr>
                      <m:e>
                        <m:r>
                          <a:rPr lang="es-ES" b="0" i="1" smtClean="0">
                            <a:solidFill>
                              <a:schemeClr val="tx1"/>
                            </a:solidFill>
                            <a:latin typeface="Cambria Math" panose="02040503050406030204" pitchFamily="18" charset="0"/>
                          </a:rPr>
                          <m:t>𝑀</m:t>
                        </m:r>
                      </m:e>
                    </m:d>
                    <m:r>
                      <a:rPr lang="es-ES" b="0" i="1" smtClean="0">
                        <a:solidFill>
                          <a:schemeClr val="tx1"/>
                        </a:solidFill>
                        <a:latin typeface="Cambria Math" panose="02040503050406030204" pitchFamily="18" charset="0"/>
                      </a:rPr>
                      <m:t>[</m:t>
                    </m:r>
                    <m:sSub>
                      <m:sSubPr>
                        <m:ctrlPr>
                          <a:rPr lang="es-ES" b="0" i="1" smtClean="0">
                            <a:solidFill>
                              <a:schemeClr val="tx1"/>
                            </a:solidFill>
                            <a:latin typeface="Cambria Math" panose="02040503050406030204" pitchFamily="18" charset="0"/>
                          </a:rPr>
                        </m:ctrlPr>
                      </m:sSubPr>
                      <m:e>
                        <m:r>
                          <a:rPr lang="es-ES" b="0" i="1" smtClean="0">
                            <a:solidFill>
                              <a:schemeClr val="tx1"/>
                            </a:solidFill>
                            <a:latin typeface="Cambria Math" panose="02040503050406030204" pitchFamily="18" charset="0"/>
                          </a:rPr>
                          <m:t>𝐵</m:t>
                        </m:r>
                      </m:e>
                      <m:sub>
                        <m:r>
                          <a:rPr lang="es-ES" b="0" i="1" smtClean="0">
                            <a:solidFill>
                              <a:schemeClr val="tx1"/>
                            </a:solidFill>
                            <a:latin typeface="Cambria Math" panose="02040503050406030204" pitchFamily="18" charset="0"/>
                          </a:rPr>
                          <m:t>2</m:t>
                        </m:r>
                      </m:sub>
                    </m:sSub>
                    <m:r>
                      <a:rPr lang="es-ES" b="0" i="1" smtClean="0">
                        <a:solidFill>
                          <a:schemeClr val="tx1"/>
                        </a:solidFill>
                        <a:latin typeface="Cambria Math" panose="02040503050406030204" pitchFamily="18" charset="0"/>
                      </a:rPr>
                      <m:t>]</m:t>
                    </m:r>
                    <m:sSub>
                      <m:sSubPr>
                        <m:ctrlPr>
                          <a:rPr lang="es-ES" b="0" i="1" smtClean="0">
                            <a:solidFill>
                              <a:schemeClr val="tx1"/>
                            </a:solidFill>
                            <a:latin typeface="Cambria Math" panose="02040503050406030204" pitchFamily="18" charset="0"/>
                          </a:rPr>
                        </m:ctrlPr>
                      </m:sSubPr>
                      <m:e>
                        <m:r>
                          <a:rPr lang="es-ES" b="0" i="1" smtClean="0">
                            <a:solidFill>
                              <a:schemeClr val="tx1"/>
                            </a:solidFill>
                            <a:latin typeface="Cambria Math" panose="02040503050406030204" pitchFamily="18" charset="0"/>
                          </a:rPr>
                          <m:t>𝑂</m:t>
                        </m:r>
                      </m:e>
                      <m:sub>
                        <m:r>
                          <a:rPr lang="es-ES" b="0" i="1" smtClean="0">
                            <a:solidFill>
                              <a:schemeClr val="tx1"/>
                            </a:solidFill>
                            <a:latin typeface="Cambria Math" panose="02040503050406030204" pitchFamily="18" charset="0"/>
                          </a:rPr>
                          <m:t>4</m:t>
                        </m:r>
                      </m:sub>
                    </m:sSub>
                  </m:oMath>
                </m:oMathPara>
              </a14:m>
              <a:endParaRPr lang="es-ES" dirty="0">
                <a:solidFill>
                  <a:schemeClr val="tx1"/>
                </a:solidFill>
              </a:endParaRPr>
            </a:p>
          </dgm:t>
        </dgm:pt>
      </mc:Choice>
      <mc:Fallback xmlns="">
        <dgm:pt modelId="{DB8AF2B2-BACA-4282-9375-ABB16E7C48F1}">
          <dgm:prSet phldrT="[Texto]"/>
          <dgm:spPr>
            <a:solidFill>
              <a:schemeClr val="accent4">
                <a:lumMod val="60000"/>
                <a:lumOff val="40000"/>
              </a:schemeClr>
            </a:solidFill>
          </dgm:spPr>
          <dgm:t>
            <a:bodyPr/>
            <a:lstStyle/>
            <a:p>
              <a:pPr/>
              <a:r>
                <a:rPr lang="es-ES" b="0" i="0">
                  <a:solidFill>
                    <a:schemeClr val="tx1"/>
                  </a:solidFill>
                  <a:latin typeface="Cambria Math" panose="02040503050406030204" pitchFamily="18" charset="0"/>
                </a:rPr>
                <a:t>(𝑀)[𝐵_2]𝑂_4</a:t>
              </a:r>
              <a:endParaRPr lang="es-ES" dirty="0">
                <a:solidFill>
                  <a:schemeClr val="tx1"/>
                </a:solidFill>
              </a:endParaRPr>
            </a:p>
          </dgm:t>
        </dgm:pt>
      </mc:Fallback>
    </mc:AlternateContent>
    <dgm:pt modelId="{4EAC4D8F-7880-41E5-9330-F9CED2F0D639}" type="parTrans" cxnId="{4E68609D-5B68-4F3E-BDE7-33714D7343D9}">
      <dgm:prSet/>
      <dgm:spPr/>
      <dgm:t>
        <a:bodyPr/>
        <a:lstStyle/>
        <a:p>
          <a:endParaRPr lang="es-ES"/>
        </a:p>
      </dgm:t>
    </dgm:pt>
    <dgm:pt modelId="{B8999BF7-EEE6-48EA-B067-004DDA5C1994}" type="sibTrans" cxnId="{4E68609D-5B68-4F3E-BDE7-33714D7343D9}">
      <dgm:prSet/>
      <dgm:spPr/>
      <dgm:t>
        <a:bodyPr/>
        <a:lstStyle/>
        <a:p>
          <a:endParaRPr lang="es-ES"/>
        </a:p>
      </dgm:t>
    </dgm:pt>
    <dgm:pt modelId="{90897892-990B-4ADD-BBCF-158A88F01F4D}">
      <dgm:prSet phldrT="[Texto]"/>
      <dgm:spPr>
        <a:solidFill>
          <a:schemeClr val="accent4">
            <a:lumMod val="60000"/>
            <a:lumOff val="40000"/>
          </a:schemeClr>
        </a:solidFill>
      </dgm:spPr>
      <dgm:t>
        <a:bodyPr/>
        <a:lstStyle/>
        <a:p>
          <a:r>
            <a:rPr lang="es-ES" dirty="0">
              <a:solidFill>
                <a:schemeClr val="tx1"/>
              </a:solidFill>
            </a:rPr>
            <a:t>inversa</a:t>
          </a:r>
        </a:p>
      </dgm:t>
    </dgm:pt>
    <dgm:pt modelId="{DEA6C722-06B2-46D2-85EC-F2E1B9DEE893}" type="parTrans" cxnId="{D943D1E1-6C9B-4BAA-9FA1-F5FD410C99AD}">
      <dgm:prSet/>
      <dgm:spPr/>
      <dgm:t>
        <a:bodyPr/>
        <a:lstStyle/>
        <a:p>
          <a:endParaRPr lang="es-ES"/>
        </a:p>
      </dgm:t>
    </dgm:pt>
    <dgm:pt modelId="{53842129-E9BE-4D90-AA62-A1664FCD7211}" type="sibTrans" cxnId="{D943D1E1-6C9B-4BAA-9FA1-F5FD410C99AD}">
      <dgm:prSet/>
      <dgm:spPr/>
      <dgm:t>
        <a:bodyPr/>
        <a:lstStyle/>
        <a:p>
          <a:endParaRPr lang="es-ES"/>
        </a:p>
      </dgm:t>
    </dgm:pt>
    <mc:AlternateContent xmlns:mc="http://schemas.openxmlformats.org/markup-compatibility/2006" xmlns:a14="http://schemas.microsoft.com/office/drawing/2010/main">
      <mc:Choice Requires="a14">
        <dgm:pt modelId="{4661182C-D336-4A75-A04A-FD0561079EE7}">
          <dgm:prSet phldrT="[Texto]"/>
          <dgm:spPr>
            <a:solidFill>
              <a:schemeClr val="accent4">
                <a:lumMod val="60000"/>
                <a:lumOff val="40000"/>
              </a:schemeClr>
            </a:solidFill>
          </dgm:spPr>
          <dgm:t>
            <a:bodyPr/>
            <a:lstStyle/>
            <a:p>
              <a:pPr>
                <a:buClrTx/>
                <a:buSzTx/>
                <a:buFont typeface="Arial" panose="020B0604020202020204" pitchFamily="34" charset="0"/>
                <a:buChar char="•"/>
              </a:pPr>
              <a14:m>
                <m:oMath xmlns:m="http://schemas.openxmlformats.org/officeDocument/2006/math">
                  <m:d>
                    <m:dPr>
                      <m:ctrlPr>
                        <a:rPr lang="es-ES" b="0" i="1" smtClean="0">
                          <a:solidFill>
                            <a:schemeClr val="tx1"/>
                          </a:solidFill>
                          <a:latin typeface="Cambria Math" panose="02040503050406030204" pitchFamily="18" charset="0"/>
                        </a:rPr>
                      </m:ctrlPr>
                    </m:dPr>
                    <m:e>
                      <m:r>
                        <a:rPr lang="es-ES" b="0" i="1">
                          <a:solidFill>
                            <a:schemeClr val="tx1"/>
                          </a:solidFill>
                          <a:latin typeface="Cambria Math" panose="02040503050406030204" pitchFamily="18" charset="0"/>
                        </a:rPr>
                        <m:t>𝑀</m:t>
                      </m:r>
                    </m:e>
                  </m:d>
                  <m:r>
                    <a:rPr lang="es-ES" b="0" i="1">
                      <a:solidFill>
                        <a:schemeClr val="tx1"/>
                      </a:solidFill>
                      <a:latin typeface="Cambria Math" panose="02040503050406030204" pitchFamily="18" charset="0"/>
                    </a:rPr>
                    <m:t>[</m:t>
                  </m:r>
                  <m:r>
                    <a:rPr lang="es-ES" b="0" i="1" smtClean="0">
                      <a:solidFill>
                        <a:schemeClr val="tx1"/>
                      </a:solidFill>
                      <a:latin typeface="Cambria Math" panose="02040503050406030204" pitchFamily="18" charset="0"/>
                    </a:rPr>
                    <m:t>𝑀𝐵</m:t>
                  </m:r>
                  <m:r>
                    <a:rPr lang="es-ES" b="0" i="1">
                      <a:solidFill>
                        <a:schemeClr val="tx1"/>
                      </a:solidFill>
                      <a:latin typeface="Cambria Math" panose="02040503050406030204" pitchFamily="18" charset="0"/>
                    </a:rPr>
                    <m:t>]</m:t>
                  </m:r>
                  <m:sSub>
                    <m:sSubPr>
                      <m:ctrlPr>
                        <a:rPr lang="es-ES" b="0" i="1">
                          <a:solidFill>
                            <a:schemeClr val="tx1"/>
                          </a:solidFill>
                          <a:latin typeface="Cambria Math" panose="02040503050406030204" pitchFamily="18" charset="0"/>
                        </a:rPr>
                      </m:ctrlPr>
                    </m:sSubPr>
                    <m:e>
                      <m:r>
                        <a:rPr lang="es-ES" b="0" i="1">
                          <a:solidFill>
                            <a:schemeClr val="tx1"/>
                          </a:solidFill>
                          <a:latin typeface="Cambria Math" panose="02040503050406030204" pitchFamily="18" charset="0"/>
                        </a:rPr>
                        <m:t>𝑂</m:t>
                      </m:r>
                    </m:e>
                    <m:sub>
                      <m:r>
                        <a:rPr lang="es-ES" b="0" i="1">
                          <a:solidFill>
                            <a:schemeClr val="tx1"/>
                          </a:solidFill>
                          <a:latin typeface="Cambria Math" panose="02040503050406030204" pitchFamily="18" charset="0"/>
                        </a:rPr>
                        <m:t>4</m:t>
                      </m:r>
                    </m:sub>
                  </m:sSub>
                </m:oMath>
              </a14:m>
              <a:endParaRPr lang="es-ES" dirty="0">
                <a:solidFill>
                  <a:schemeClr val="tx1"/>
                </a:solidFill>
              </a:endParaRPr>
            </a:p>
          </dgm:t>
        </dgm:pt>
      </mc:Choice>
      <mc:Fallback xmlns="">
        <dgm:pt modelId="{4661182C-D336-4A75-A04A-FD0561079EE7}">
          <dgm:prSet phldrT="[Texto]"/>
          <dgm:spPr>
            <a:solidFill>
              <a:schemeClr val="accent4">
                <a:lumMod val="60000"/>
                <a:lumOff val="40000"/>
              </a:schemeClr>
            </a:solidFill>
          </dgm:spPr>
          <dgm:t>
            <a:bodyPr/>
            <a:lstStyle/>
            <a:p>
              <a:pPr>
                <a:buClrTx/>
                <a:buSzTx/>
                <a:buFont typeface="Arial" panose="020B0604020202020204" pitchFamily="34" charset="0"/>
                <a:buChar char="•"/>
              </a:pPr>
              <a:r>
                <a:rPr lang="es-ES" b="0" i="0">
                  <a:solidFill>
                    <a:schemeClr val="tx1"/>
                  </a:solidFill>
                  <a:latin typeface="Cambria Math" panose="02040503050406030204" pitchFamily="18" charset="0"/>
                </a:rPr>
                <a:t>(𝑀)[𝑀𝐵]𝑂_4</a:t>
              </a:r>
              <a:endParaRPr lang="es-ES" dirty="0">
                <a:solidFill>
                  <a:schemeClr val="tx1"/>
                </a:solidFill>
              </a:endParaRPr>
            </a:p>
          </dgm:t>
        </dgm:pt>
      </mc:Fallback>
    </mc:AlternateContent>
    <dgm:pt modelId="{B549EA9D-D1A9-4779-9EB7-D0609BD98A91}" type="parTrans" cxnId="{2D3519A0-162E-4A8E-9853-7C58DEFFF574}">
      <dgm:prSet/>
      <dgm:spPr/>
      <dgm:t>
        <a:bodyPr/>
        <a:lstStyle/>
        <a:p>
          <a:endParaRPr lang="es-ES"/>
        </a:p>
      </dgm:t>
    </dgm:pt>
    <dgm:pt modelId="{1ECE7245-F472-460B-993E-DF1C6B2CF5E7}" type="sibTrans" cxnId="{2D3519A0-162E-4A8E-9853-7C58DEFFF574}">
      <dgm:prSet/>
      <dgm:spPr/>
      <dgm:t>
        <a:bodyPr/>
        <a:lstStyle/>
        <a:p>
          <a:endParaRPr lang="es-ES"/>
        </a:p>
      </dgm:t>
    </dgm:pt>
    <dgm:pt modelId="{33861524-7FAF-4786-BDAB-9BBB83FB2899}" type="pres">
      <dgm:prSet presAssocID="{B6D03C61-A712-48C9-AA0E-E9DDE7A84FF2}" presName="diagram" presStyleCnt="0">
        <dgm:presLayoutVars>
          <dgm:chPref val="1"/>
          <dgm:dir/>
          <dgm:animOne val="branch"/>
          <dgm:animLvl val="lvl"/>
          <dgm:resizeHandles val="exact"/>
        </dgm:presLayoutVars>
      </dgm:prSet>
      <dgm:spPr/>
    </dgm:pt>
    <dgm:pt modelId="{1D9DCED8-E432-411E-8DE3-59083D3F63ED}" type="pres">
      <dgm:prSet presAssocID="{7B7FAA6B-AB11-4BBE-8BBD-75B8AE36E90D}" presName="root1" presStyleCnt="0"/>
      <dgm:spPr/>
    </dgm:pt>
    <dgm:pt modelId="{BFA6092F-E8BC-48C2-8E9B-60F1D4716074}" type="pres">
      <dgm:prSet presAssocID="{7B7FAA6B-AB11-4BBE-8BBD-75B8AE36E90D}" presName="LevelOneTextNode" presStyleLbl="node0" presStyleIdx="0" presStyleCnt="1" custScaleX="228370">
        <dgm:presLayoutVars>
          <dgm:chPref val="3"/>
        </dgm:presLayoutVars>
      </dgm:prSet>
      <dgm:spPr/>
    </dgm:pt>
    <dgm:pt modelId="{E3F5B3A7-858E-4B33-9EA8-0CE8F0DF1200}" type="pres">
      <dgm:prSet presAssocID="{7B7FAA6B-AB11-4BBE-8BBD-75B8AE36E90D}" presName="level2hierChild" presStyleCnt="0"/>
      <dgm:spPr/>
    </dgm:pt>
    <dgm:pt modelId="{76A554C5-99EA-4359-A43B-CDEFEC29F84A}" type="pres">
      <dgm:prSet presAssocID="{AEB8E6B8-4DC9-4DAB-8175-2BD49A57C2EA}" presName="conn2-1" presStyleLbl="parChTrans1D2" presStyleIdx="0" presStyleCnt="2"/>
      <dgm:spPr/>
    </dgm:pt>
    <dgm:pt modelId="{8700EBB7-0186-4201-ACC4-9A4EAB2155AE}" type="pres">
      <dgm:prSet presAssocID="{AEB8E6B8-4DC9-4DAB-8175-2BD49A57C2EA}" presName="connTx" presStyleLbl="parChTrans1D2" presStyleIdx="0" presStyleCnt="2"/>
      <dgm:spPr/>
    </dgm:pt>
    <dgm:pt modelId="{FBC52034-F4D5-4941-9759-B9C8B77835A4}" type="pres">
      <dgm:prSet presAssocID="{7EE1C32A-9ECB-46BB-AF1E-2CD70A82E040}" presName="root2" presStyleCnt="0"/>
      <dgm:spPr/>
    </dgm:pt>
    <dgm:pt modelId="{39F0B5BC-6F78-40D4-8770-F881B27F5ACD}" type="pres">
      <dgm:prSet presAssocID="{7EE1C32A-9ECB-46BB-AF1E-2CD70A82E040}" presName="LevelTwoTextNode" presStyleLbl="node2" presStyleIdx="0" presStyleCnt="2" custLinFactNeighborY="-3880">
        <dgm:presLayoutVars>
          <dgm:chPref val="3"/>
        </dgm:presLayoutVars>
      </dgm:prSet>
      <dgm:spPr/>
    </dgm:pt>
    <dgm:pt modelId="{E5527BFE-2738-447F-8BFF-D3F631518BA6}" type="pres">
      <dgm:prSet presAssocID="{7EE1C32A-9ECB-46BB-AF1E-2CD70A82E040}" presName="level3hierChild" presStyleCnt="0"/>
      <dgm:spPr/>
    </dgm:pt>
    <dgm:pt modelId="{E9D101EF-2B2E-420B-B866-9C445E0DCB48}" type="pres">
      <dgm:prSet presAssocID="{4EAC4D8F-7880-41E5-9330-F9CED2F0D639}" presName="conn2-1" presStyleLbl="parChTrans1D3" presStyleIdx="0" presStyleCnt="2"/>
      <dgm:spPr/>
    </dgm:pt>
    <dgm:pt modelId="{2E0C14CE-A8BB-4B2F-94A4-BA29A550C9B0}" type="pres">
      <dgm:prSet presAssocID="{4EAC4D8F-7880-41E5-9330-F9CED2F0D639}" presName="connTx" presStyleLbl="parChTrans1D3" presStyleIdx="0" presStyleCnt="2"/>
      <dgm:spPr/>
    </dgm:pt>
    <dgm:pt modelId="{1A4321A3-EA1B-4865-A3EB-9E09985DCBBB}" type="pres">
      <dgm:prSet presAssocID="{DB8AF2B2-BACA-4282-9375-ABB16E7C48F1}" presName="root2" presStyleCnt="0"/>
      <dgm:spPr/>
    </dgm:pt>
    <dgm:pt modelId="{075D335D-0984-4C55-9E10-A4C3A5F8E825}" type="pres">
      <dgm:prSet presAssocID="{DB8AF2B2-BACA-4282-9375-ABB16E7C48F1}" presName="LevelTwoTextNode" presStyleLbl="node3" presStyleIdx="0" presStyleCnt="2" custScaleX="188625">
        <dgm:presLayoutVars>
          <dgm:chPref val="3"/>
        </dgm:presLayoutVars>
      </dgm:prSet>
      <dgm:spPr/>
    </dgm:pt>
    <dgm:pt modelId="{AFE86DF7-172B-479D-9F72-481F254D7231}" type="pres">
      <dgm:prSet presAssocID="{DB8AF2B2-BACA-4282-9375-ABB16E7C48F1}" presName="level3hierChild" presStyleCnt="0"/>
      <dgm:spPr/>
    </dgm:pt>
    <dgm:pt modelId="{DA27BEF7-FECA-4D42-8774-454EF14D818A}" type="pres">
      <dgm:prSet presAssocID="{DEA6C722-06B2-46D2-85EC-F2E1B9DEE893}" presName="conn2-1" presStyleLbl="parChTrans1D2" presStyleIdx="1" presStyleCnt="2"/>
      <dgm:spPr/>
    </dgm:pt>
    <dgm:pt modelId="{6445BD01-685C-4B71-9D64-DEA4FEBF2F80}" type="pres">
      <dgm:prSet presAssocID="{DEA6C722-06B2-46D2-85EC-F2E1B9DEE893}" presName="connTx" presStyleLbl="parChTrans1D2" presStyleIdx="1" presStyleCnt="2"/>
      <dgm:spPr/>
    </dgm:pt>
    <dgm:pt modelId="{A8E94CDA-5B0B-45A2-B5AD-DAE2977ABDDC}" type="pres">
      <dgm:prSet presAssocID="{90897892-990B-4ADD-BBCF-158A88F01F4D}" presName="root2" presStyleCnt="0"/>
      <dgm:spPr/>
    </dgm:pt>
    <dgm:pt modelId="{B356812C-59BD-4ED5-AA5F-AAC169904B0B}" type="pres">
      <dgm:prSet presAssocID="{90897892-990B-4ADD-BBCF-158A88F01F4D}" presName="LevelTwoTextNode" presStyleLbl="node2" presStyleIdx="1" presStyleCnt="2" custLinFactNeighborX="1940" custLinFactNeighborY="-3880">
        <dgm:presLayoutVars>
          <dgm:chPref val="3"/>
        </dgm:presLayoutVars>
      </dgm:prSet>
      <dgm:spPr/>
    </dgm:pt>
    <dgm:pt modelId="{9F159E0F-8C02-4CF6-9EA1-8A5A29692467}" type="pres">
      <dgm:prSet presAssocID="{90897892-990B-4ADD-BBCF-158A88F01F4D}" presName="level3hierChild" presStyleCnt="0"/>
      <dgm:spPr/>
    </dgm:pt>
    <dgm:pt modelId="{826177F1-366C-4B98-9107-8AACE8A9CBBA}" type="pres">
      <dgm:prSet presAssocID="{B549EA9D-D1A9-4779-9EB7-D0609BD98A91}" presName="conn2-1" presStyleLbl="parChTrans1D3" presStyleIdx="1" presStyleCnt="2"/>
      <dgm:spPr/>
    </dgm:pt>
    <dgm:pt modelId="{2E45FFDE-E77E-4748-ABC9-CA75D7DDBE1B}" type="pres">
      <dgm:prSet presAssocID="{B549EA9D-D1A9-4779-9EB7-D0609BD98A91}" presName="connTx" presStyleLbl="parChTrans1D3" presStyleIdx="1" presStyleCnt="2"/>
      <dgm:spPr/>
    </dgm:pt>
    <dgm:pt modelId="{321D3C75-4DDD-48BF-BE94-DA79755349AB}" type="pres">
      <dgm:prSet presAssocID="{4661182C-D336-4A75-A04A-FD0561079EE7}" presName="root2" presStyleCnt="0"/>
      <dgm:spPr/>
    </dgm:pt>
    <dgm:pt modelId="{FC45EF6B-5841-464B-8871-5B6A2A597C8E}" type="pres">
      <dgm:prSet presAssocID="{4661182C-D336-4A75-A04A-FD0561079EE7}" presName="LevelTwoTextNode" presStyleLbl="node3" presStyleIdx="1" presStyleCnt="2" custScaleX="215042">
        <dgm:presLayoutVars>
          <dgm:chPref val="3"/>
        </dgm:presLayoutVars>
      </dgm:prSet>
      <dgm:spPr/>
    </dgm:pt>
    <dgm:pt modelId="{04C327D5-1F30-40BC-9946-F2CAAB01BE10}" type="pres">
      <dgm:prSet presAssocID="{4661182C-D336-4A75-A04A-FD0561079EE7}" presName="level3hierChild" presStyleCnt="0"/>
      <dgm:spPr/>
    </dgm:pt>
  </dgm:ptLst>
  <dgm:cxnLst>
    <dgm:cxn modelId="{64D5A402-9596-4B55-9A42-9DA2D6FE700A}" type="presOf" srcId="{4661182C-D336-4A75-A04A-FD0561079EE7}" destId="{FC45EF6B-5841-464B-8871-5B6A2A597C8E}" srcOrd="0" destOrd="0" presId="urn:microsoft.com/office/officeart/2005/8/layout/hierarchy2"/>
    <dgm:cxn modelId="{E14AA607-A889-4C30-85E4-93E97448F744}" type="presOf" srcId="{90897892-990B-4ADD-BBCF-158A88F01F4D}" destId="{B356812C-59BD-4ED5-AA5F-AAC169904B0B}" srcOrd="0" destOrd="0" presId="urn:microsoft.com/office/officeart/2005/8/layout/hierarchy2"/>
    <dgm:cxn modelId="{6C933908-5A02-4C6F-A66C-F04BA36E8CCA}" srcId="{7B7FAA6B-AB11-4BBE-8BBD-75B8AE36E90D}" destId="{7EE1C32A-9ECB-46BB-AF1E-2CD70A82E040}" srcOrd="0" destOrd="0" parTransId="{AEB8E6B8-4DC9-4DAB-8175-2BD49A57C2EA}" sibTransId="{FC88E55D-22D9-4DF0-9F39-5B00550899E0}"/>
    <dgm:cxn modelId="{BF8E7512-36A0-4258-B9D3-96CA8CA354C6}" type="presOf" srcId="{DEA6C722-06B2-46D2-85EC-F2E1B9DEE893}" destId="{6445BD01-685C-4B71-9D64-DEA4FEBF2F80}" srcOrd="1" destOrd="0" presId="urn:microsoft.com/office/officeart/2005/8/layout/hierarchy2"/>
    <dgm:cxn modelId="{A160741B-CCD9-498C-A92E-4B2B22139751}" type="presOf" srcId="{DB8AF2B2-BACA-4282-9375-ABB16E7C48F1}" destId="{075D335D-0984-4C55-9E10-A4C3A5F8E825}" srcOrd="0" destOrd="0" presId="urn:microsoft.com/office/officeart/2005/8/layout/hierarchy2"/>
    <dgm:cxn modelId="{0C5FC527-BA3C-4ABD-8516-19DEAA02D497}" type="presOf" srcId="{AEB8E6B8-4DC9-4DAB-8175-2BD49A57C2EA}" destId="{76A554C5-99EA-4359-A43B-CDEFEC29F84A}" srcOrd="0" destOrd="0" presId="urn:microsoft.com/office/officeart/2005/8/layout/hierarchy2"/>
    <dgm:cxn modelId="{81AB126E-D0DC-4EA8-9718-0780F8EAA3F6}" type="presOf" srcId="{4EAC4D8F-7880-41E5-9330-F9CED2F0D639}" destId="{2E0C14CE-A8BB-4B2F-94A4-BA29A550C9B0}" srcOrd="1" destOrd="0" presId="urn:microsoft.com/office/officeart/2005/8/layout/hierarchy2"/>
    <dgm:cxn modelId="{B54BF572-0755-45DF-B189-D7559C64E1A1}" type="presOf" srcId="{B549EA9D-D1A9-4779-9EB7-D0609BD98A91}" destId="{2E45FFDE-E77E-4748-ABC9-CA75D7DDBE1B}" srcOrd="1" destOrd="0" presId="urn:microsoft.com/office/officeart/2005/8/layout/hierarchy2"/>
    <dgm:cxn modelId="{C3237D56-C7C5-4F0D-90B9-CB070265A967}" type="presOf" srcId="{AEB8E6B8-4DC9-4DAB-8175-2BD49A57C2EA}" destId="{8700EBB7-0186-4201-ACC4-9A4EAB2155AE}" srcOrd="1" destOrd="0" presId="urn:microsoft.com/office/officeart/2005/8/layout/hierarchy2"/>
    <dgm:cxn modelId="{60701D7C-07A2-4628-A8F8-443EFCF0759D}" type="presOf" srcId="{4EAC4D8F-7880-41E5-9330-F9CED2F0D639}" destId="{E9D101EF-2B2E-420B-B866-9C445E0DCB48}" srcOrd="0" destOrd="0" presId="urn:microsoft.com/office/officeart/2005/8/layout/hierarchy2"/>
    <dgm:cxn modelId="{7F4AEA7F-4367-4B48-B4CB-AEA406A6C4A7}" type="presOf" srcId="{B549EA9D-D1A9-4779-9EB7-D0609BD98A91}" destId="{826177F1-366C-4B98-9107-8AACE8A9CBBA}" srcOrd="0" destOrd="0" presId="urn:microsoft.com/office/officeart/2005/8/layout/hierarchy2"/>
    <dgm:cxn modelId="{82F8F38E-C5FD-4547-80CA-B47D3F4833E7}" type="presOf" srcId="{7B7FAA6B-AB11-4BBE-8BBD-75B8AE36E90D}" destId="{BFA6092F-E8BC-48C2-8E9B-60F1D4716074}" srcOrd="0" destOrd="0" presId="urn:microsoft.com/office/officeart/2005/8/layout/hierarchy2"/>
    <dgm:cxn modelId="{81AE5698-4C9B-4018-8CA4-68ABDC9D746D}" type="presOf" srcId="{7EE1C32A-9ECB-46BB-AF1E-2CD70A82E040}" destId="{39F0B5BC-6F78-40D4-8770-F881B27F5ACD}" srcOrd="0" destOrd="0" presId="urn:microsoft.com/office/officeart/2005/8/layout/hierarchy2"/>
    <dgm:cxn modelId="{4E68609D-5B68-4F3E-BDE7-33714D7343D9}" srcId="{7EE1C32A-9ECB-46BB-AF1E-2CD70A82E040}" destId="{DB8AF2B2-BACA-4282-9375-ABB16E7C48F1}" srcOrd="0" destOrd="0" parTransId="{4EAC4D8F-7880-41E5-9330-F9CED2F0D639}" sibTransId="{B8999BF7-EEE6-48EA-B067-004DDA5C1994}"/>
    <dgm:cxn modelId="{2D3519A0-162E-4A8E-9853-7C58DEFFF574}" srcId="{90897892-990B-4ADD-BBCF-158A88F01F4D}" destId="{4661182C-D336-4A75-A04A-FD0561079EE7}" srcOrd="0" destOrd="0" parTransId="{B549EA9D-D1A9-4779-9EB7-D0609BD98A91}" sibTransId="{1ECE7245-F472-460B-993E-DF1C6B2CF5E7}"/>
    <dgm:cxn modelId="{565072CC-0318-4EC1-B355-D792838CAE61}" type="presOf" srcId="{B6D03C61-A712-48C9-AA0E-E9DDE7A84FF2}" destId="{33861524-7FAF-4786-BDAB-9BBB83FB2899}" srcOrd="0" destOrd="0" presId="urn:microsoft.com/office/officeart/2005/8/layout/hierarchy2"/>
    <dgm:cxn modelId="{24B72DD6-CF96-4553-B205-2F9C5E53F9F0}" type="presOf" srcId="{DEA6C722-06B2-46D2-85EC-F2E1B9DEE893}" destId="{DA27BEF7-FECA-4D42-8774-454EF14D818A}" srcOrd="0" destOrd="0" presId="urn:microsoft.com/office/officeart/2005/8/layout/hierarchy2"/>
    <dgm:cxn modelId="{D943D1E1-6C9B-4BAA-9FA1-F5FD410C99AD}" srcId="{7B7FAA6B-AB11-4BBE-8BBD-75B8AE36E90D}" destId="{90897892-990B-4ADD-BBCF-158A88F01F4D}" srcOrd="1" destOrd="0" parTransId="{DEA6C722-06B2-46D2-85EC-F2E1B9DEE893}" sibTransId="{53842129-E9BE-4D90-AA62-A1664FCD7211}"/>
    <dgm:cxn modelId="{042AB9F8-529A-4085-8C85-D156ED458DEA}" srcId="{B6D03C61-A712-48C9-AA0E-E9DDE7A84FF2}" destId="{7B7FAA6B-AB11-4BBE-8BBD-75B8AE36E90D}" srcOrd="0" destOrd="0" parTransId="{20321872-4E6F-4A24-B14A-EC61F6DA4617}" sibTransId="{C9DC6532-1E08-4577-8E16-C6F0E671DB76}"/>
    <dgm:cxn modelId="{7CBF36EF-C5A3-4B2E-96B9-984EF91CE6F8}" type="presParOf" srcId="{33861524-7FAF-4786-BDAB-9BBB83FB2899}" destId="{1D9DCED8-E432-411E-8DE3-59083D3F63ED}" srcOrd="0" destOrd="0" presId="urn:microsoft.com/office/officeart/2005/8/layout/hierarchy2"/>
    <dgm:cxn modelId="{A59F7B51-1892-4C32-AFF5-8ECA0BA6ABE1}" type="presParOf" srcId="{1D9DCED8-E432-411E-8DE3-59083D3F63ED}" destId="{BFA6092F-E8BC-48C2-8E9B-60F1D4716074}" srcOrd="0" destOrd="0" presId="urn:microsoft.com/office/officeart/2005/8/layout/hierarchy2"/>
    <dgm:cxn modelId="{44BB2716-EEE2-4CFF-90EA-9D257D4DCB0F}" type="presParOf" srcId="{1D9DCED8-E432-411E-8DE3-59083D3F63ED}" destId="{E3F5B3A7-858E-4B33-9EA8-0CE8F0DF1200}" srcOrd="1" destOrd="0" presId="urn:microsoft.com/office/officeart/2005/8/layout/hierarchy2"/>
    <dgm:cxn modelId="{CE596AAD-17C2-4222-994D-84A500BAC44F}" type="presParOf" srcId="{E3F5B3A7-858E-4B33-9EA8-0CE8F0DF1200}" destId="{76A554C5-99EA-4359-A43B-CDEFEC29F84A}" srcOrd="0" destOrd="0" presId="urn:microsoft.com/office/officeart/2005/8/layout/hierarchy2"/>
    <dgm:cxn modelId="{A20E41ED-9A03-4B8D-9394-800198DDDF85}" type="presParOf" srcId="{76A554C5-99EA-4359-A43B-CDEFEC29F84A}" destId="{8700EBB7-0186-4201-ACC4-9A4EAB2155AE}" srcOrd="0" destOrd="0" presId="urn:microsoft.com/office/officeart/2005/8/layout/hierarchy2"/>
    <dgm:cxn modelId="{0D63D672-5457-49E8-94AE-3252234CACFB}" type="presParOf" srcId="{E3F5B3A7-858E-4B33-9EA8-0CE8F0DF1200}" destId="{FBC52034-F4D5-4941-9759-B9C8B77835A4}" srcOrd="1" destOrd="0" presId="urn:microsoft.com/office/officeart/2005/8/layout/hierarchy2"/>
    <dgm:cxn modelId="{98A97B94-7CA6-4CDA-8EE1-234662725456}" type="presParOf" srcId="{FBC52034-F4D5-4941-9759-B9C8B77835A4}" destId="{39F0B5BC-6F78-40D4-8770-F881B27F5ACD}" srcOrd="0" destOrd="0" presId="urn:microsoft.com/office/officeart/2005/8/layout/hierarchy2"/>
    <dgm:cxn modelId="{711A8096-C3DD-49D8-B358-E949CA17B1E4}" type="presParOf" srcId="{FBC52034-F4D5-4941-9759-B9C8B77835A4}" destId="{E5527BFE-2738-447F-8BFF-D3F631518BA6}" srcOrd="1" destOrd="0" presId="urn:microsoft.com/office/officeart/2005/8/layout/hierarchy2"/>
    <dgm:cxn modelId="{1B14CB07-4279-4F24-AC69-B11177FD06A6}" type="presParOf" srcId="{E5527BFE-2738-447F-8BFF-D3F631518BA6}" destId="{E9D101EF-2B2E-420B-B866-9C445E0DCB48}" srcOrd="0" destOrd="0" presId="urn:microsoft.com/office/officeart/2005/8/layout/hierarchy2"/>
    <dgm:cxn modelId="{08811FCB-229D-4943-B295-EA04A3A4E5EA}" type="presParOf" srcId="{E9D101EF-2B2E-420B-B866-9C445E0DCB48}" destId="{2E0C14CE-A8BB-4B2F-94A4-BA29A550C9B0}" srcOrd="0" destOrd="0" presId="urn:microsoft.com/office/officeart/2005/8/layout/hierarchy2"/>
    <dgm:cxn modelId="{66725EE9-026C-4830-BF47-0FDDFEDAB47A}" type="presParOf" srcId="{E5527BFE-2738-447F-8BFF-D3F631518BA6}" destId="{1A4321A3-EA1B-4865-A3EB-9E09985DCBBB}" srcOrd="1" destOrd="0" presId="urn:microsoft.com/office/officeart/2005/8/layout/hierarchy2"/>
    <dgm:cxn modelId="{A19361E9-6656-490D-B000-DCB1DB6CB282}" type="presParOf" srcId="{1A4321A3-EA1B-4865-A3EB-9E09985DCBBB}" destId="{075D335D-0984-4C55-9E10-A4C3A5F8E825}" srcOrd="0" destOrd="0" presId="urn:microsoft.com/office/officeart/2005/8/layout/hierarchy2"/>
    <dgm:cxn modelId="{3735CD64-BFC2-4574-A9C4-7365F41981F6}" type="presParOf" srcId="{1A4321A3-EA1B-4865-A3EB-9E09985DCBBB}" destId="{AFE86DF7-172B-479D-9F72-481F254D7231}" srcOrd="1" destOrd="0" presId="urn:microsoft.com/office/officeart/2005/8/layout/hierarchy2"/>
    <dgm:cxn modelId="{E5749F42-2F57-4160-AD76-BA2812F384E4}" type="presParOf" srcId="{E3F5B3A7-858E-4B33-9EA8-0CE8F0DF1200}" destId="{DA27BEF7-FECA-4D42-8774-454EF14D818A}" srcOrd="2" destOrd="0" presId="urn:microsoft.com/office/officeart/2005/8/layout/hierarchy2"/>
    <dgm:cxn modelId="{6E0371A6-FC50-448B-A5A3-F7291BFC0D04}" type="presParOf" srcId="{DA27BEF7-FECA-4D42-8774-454EF14D818A}" destId="{6445BD01-685C-4B71-9D64-DEA4FEBF2F80}" srcOrd="0" destOrd="0" presId="urn:microsoft.com/office/officeart/2005/8/layout/hierarchy2"/>
    <dgm:cxn modelId="{DDAF4C02-1EF8-43C4-B3B4-99020C8DC4AE}" type="presParOf" srcId="{E3F5B3A7-858E-4B33-9EA8-0CE8F0DF1200}" destId="{A8E94CDA-5B0B-45A2-B5AD-DAE2977ABDDC}" srcOrd="3" destOrd="0" presId="urn:microsoft.com/office/officeart/2005/8/layout/hierarchy2"/>
    <dgm:cxn modelId="{EC664C0C-D798-4038-85AD-28BCF6B38E67}" type="presParOf" srcId="{A8E94CDA-5B0B-45A2-B5AD-DAE2977ABDDC}" destId="{B356812C-59BD-4ED5-AA5F-AAC169904B0B}" srcOrd="0" destOrd="0" presId="urn:microsoft.com/office/officeart/2005/8/layout/hierarchy2"/>
    <dgm:cxn modelId="{80953C14-2FB1-47CA-84BF-CC939B73AA91}" type="presParOf" srcId="{A8E94CDA-5B0B-45A2-B5AD-DAE2977ABDDC}" destId="{9F159E0F-8C02-4CF6-9EA1-8A5A29692467}" srcOrd="1" destOrd="0" presId="urn:microsoft.com/office/officeart/2005/8/layout/hierarchy2"/>
    <dgm:cxn modelId="{F530CC87-910F-493B-82DB-9FBC6F6F198C}" type="presParOf" srcId="{9F159E0F-8C02-4CF6-9EA1-8A5A29692467}" destId="{826177F1-366C-4B98-9107-8AACE8A9CBBA}" srcOrd="0" destOrd="0" presId="urn:microsoft.com/office/officeart/2005/8/layout/hierarchy2"/>
    <dgm:cxn modelId="{23FF9DAC-C17C-46F5-9A5C-824FB06D0AA5}" type="presParOf" srcId="{826177F1-366C-4B98-9107-8AACE8A9CBBA}" destId="{2E45FFDE-E77E-4748-ABC9-CA75D7DDBE1B}" srcOrd="0" destOrd="0" presId="urn:microsoft.com/office/officeart/2005/8/layout/hierarchy2"/>
    <dgm:cxn modelId="{0CEB2FCC-6AE1-4498-A4FE-89B7AD36E165}" type="presParOf" srcId="{9F159E0F-8C02-4CF6-9EA1-8A5A29692467}" destId="{321D3C75-4DDD-48BF-BE94-DA79755349AB}" srcOrd="1" destOrd="0" presId="urn:microsoft.com/office/officeart/2005/8/layout/hierarchy2"/>
    <dgm:cxn modelId="{FF8BEC45-5557-420A-93AB-3ADF4A90D4FC}" type="presParOf" srcId="{321D3C75-4DDD-48BF-BE94-DA79755349AB}" destId="{FC45EF6B-5841-464B-8871-5B6A2A597C8E}" srcOrd="0" destOrd="0" presId="urn:microsoft.com/office/officeart/2005/8/layout/hierarchy2"/>
    <dgm:cxn modelId="{1A6B2C5A-FC9A-47DF-98AD-4BE6CE2C1196}" type="presParOf" srcId="{321D3C75-4DDD-48BF-BE94-DA79755349AB}" destId="{04C327D5-1F30-40BC-9946-F2CAAB01BE10}"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4659A9-1F69-4D58-94F2-226D84388366}"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s-AR"/>
        </a:p>
      </dgm:t>
    </dgm:pt>
    <dgm:pt modelId="{AB2505A9-42C3-4D5F-BFA3-29F001845111}">
      <dgm:prSet phldrT="[Texto]"/>
      <dgm:spPr>
        <a:solidFill>
          <a:schemeClr val="accent5">
            <a:lumMod val="40000"/>
            <a:lumOff val="60000"/>
          </a:schemeClr>
        </a:solidFill>
        <a:ln>
          <a:solidFill>
            <a:schemeClr val="tx1"/>
          </a:solidFill>
        </a:ln>
      </dgm:spPr>
      <dgm:t>
        <a:bodyPr/>
        <a:lstStyle/>
        <a:p>
          <a:r>
            <a:rPr lang="es-AR" dirty="0">
              <a:solidFill>
                <a:schemeClr val="tx1"/>
              </a:solidFill>
            </a:rPr>
            <a:t> A</a:t>
          </a:r>
          <a:r>
            <a:rPr lang="es-AR" b="1" dirty="0">
              <a:solidFill>
                <a:schemeClr val="tx1"/>
              </a:solidFill>
            </a:rPr>
            <a:t>nisotropías magnéticas más comunes</a:t>
          </a:r>
          <a:endParaRPr lang="es-AR" dirty="0">
            <a:solidFill>
              <a:schemeClr val="tx1"/>
            </a:solidFill>
          </a:endParaRPr>
        </a:p>
      </dgm:t>
    </dgm:pt>
    <dgm:pt modelId="{1BCC59DF-1F83-465F-9A8D-79B7EEFA8F74}" type="parTrans" cxnId="{8E160B7C-C772-4587-BF70-165300868542}">
      <dgm:prSet/>
      <dgm:spPr/>
      <dgm:t>
        <a:bodyPr/>
        <a:lstStyle/>
        <a:p>
          <a:endParaRPr lang="es-AR"/>
        </a:p>
      </dgm:t>
    </dgm:pt>
    <dgm:pt modelId="{EE73A285-27B9-4B32-BAEE-ED01B477F8CC}" type="sibTrans" cxnId="{8E160B7C-C772-4587-BF70-165300868542}">
      <dgm:prSet/>
      <dgm:spPr/>
      <dgm:t>
        <a:bodyPr/>
        <a:lstStyle/>
        <a:p>
          <a:endParaRPr lang="es-AR"/>
        </a:p>
      </dgm:t>
    </dgm:pt>
    <dgm:pt modelId="{0A4C84CE-3E3B-4530-A7A4-47A7578D7FEC}">
      <dgm:prSet phldrT="[Texto]"/>
      <dgm:spPr>
        <a:solidFill>
          <a:schemeClr val="accent5">
            <a:lumMod val="40000"/>
            <a:lumOff val="60000"/>
          </a:schemeClr>
        </a:solidFill>
        <a:ln>
          <a:solidFill>
            <a:schemeClr val="tx1"/>
          </a:solidFill>
        </a:ln>
      </dgm:spPr>
      <dgm:t>
        <a:bodyPr/>
        <a:lstStyle/>
        <a:p>
          <a:r>
            <a:rPr lang="es-AR" dirty="0">
              <a:solidFill>
                <a:schemeClr val="tx1"/>
              </a:solidFill>
            </a:rPr>
            <a:t>A</a:t>
          </a:r>
          <a:r>
            <a:rPr lang="es-AR" b="1" dirty="0">
              <a:solidFill>
                <a:schemeClr val="tx1"/>
              </a:solidFill>
            </a:rPr>
            <a:t>nisotropías magnétocristalina: La magnetización se orienta según ejes cristalinos determinados</a:t>
          </a:r>
          <a:endParaRPr lang="es-AR" dirty="0">
            <a:solidFill>
              <a:schemeClr val="tx1"/>
            </a:solidFill>
          </a:endParaRPr>
        </a:p>
      </dgm:t>
    </dgm:pt>
    <dgm:pt modelId="{B25F8DAF-AF11-4E98-83CD-BAC04207EA96}" type="parTrans" cxnId="{77BD2947-BED0-4F8D-A791-E1AAD28FA8E2}">
      <dgm:prSet/>
      <dgm:spPr/>
      <dgm:t>
        <a:bodyPr/>
        <a:lstStyle/>
        <a:p>
          <a:endParaRPr lang="es-AR"/>
        </a:p>
      </dgm:t>
    </dgm:pt>
    <dgm:pt modelId="{9E7E176A-3FED-4404-8C5F-780EDE89C2B8}" type="sibTrans" cxnId="{77BD2947-BED0-4F8D-A791-E1AAD28FA8E2}">
      <dgm:prSet/>
      <dgm:spPr/>
      <dgm:t>
        <a:bodyPr/>
        <a:lstStyle/>
        <a:p>
          <a:endParaRPr lang="es-AR"/>
        </a:p>
      </dgm:t>
    </dgm:pt>
    <dgm:pt modelId="{255F1502-BB5B-4F27-B443-437663B1AA11}">
      <dgm:prSet phldrT="[Texto]"/>
      <dgm:spPr>
        <a:solidFill>
          <a:schemeClr val="accent5">
            <a:lumMod val="40000"/>
            <a:lumOff val="60000"/>
          </a:schemeClr>
        </a:solidFill>
        <a:ln>
          <a:solidFill>
            <a:schemeClr val="tx1"/>
          </a:solidFill>
        </a:ln>
      </dgm:spPr>
      <dgm:t>
        <a:bodyPr/>
        <a:lstStyle/>
        <a:p>
          <a:r>
            <a:rPr lang="es-AR" dirty="0">
              <a:solidFill>
                <a:schemeClr val="tx1"/>
              </a:solidFill>
            </a:rPr>
            <a:t>A</a:t>
          </a:r>
          <a:r>
            <a:rPr lang="es-AR" b="1" dirty="0">
              <a:solidFill>
                <a:schemeClr val="tx1"/>
              </a:solidFill>
            </a:rPr>
            <a:t>nisotropías magnéticas de forma: La magnetización es afectada por la forma macroscópica</a:t>
          </a:r>
          <a:endParaRPr lang="es-AR" dirty="0">
            <a:solidFill>
              <a:schemeClr val="tx1"/>
            </a:solidFill>
          </a:endParaRPr>
        </a:p>
      </dgm:t>
    </dgm:pt>
    <dgm:pt modelId="{D8BD9AB5-74C7-4C16-AB84-D725E1BB331A}" type="parTrans" cxnId="{825447DD-E286-47CB-9C97-6188C46D96A4}">
      <dgm:prSet/>
      <dgm:spPr/>
      <dgm:t>
        <a:bodyPr/>
        <a:lstStyle/>
        <a:p>
          <a:endParaRPr lang="es-AR"/>
        </a:p>
      </dgm:t>
    </dgm:pt>
    <dgm:pt modelId="{98E8FB1D-BA50-46AB-942E-02C440CE235C}" type="sibTrans" cxnId="{825447DD-E286-47CB-9C97-6188C46D96A4}">
      <dgm:prSet/>
      <dgm:spPr/>
      <dgm:t>
        <a:bodyPr/>
        <a:lstStyle/>
        <a:p>
          <a:endParaRPr lang="es-AR"/>
        </a:p>
      </dgm:t>
    </dgm:pt>
    <dgm:pt modelId="{CA40109C-F2FA-42CF-A71C-F12652D947BB}">
      <dgm:prSet/>
      <dgm:spPr>
        <a:solidFill>
          <a:schemeClr val="accent5">
            <a:lumMod val="40000"/>
            <a:lumOff val="60000"/>
          </a:schemeClr>
        </a:solidFill>
        <a:ln>
          <a:solidFill>
            <a:schemeClr val="tx1"/>
          </a:solidFill>
        </a:ln>
      </dgm:spPr>
      <dgm:t>
        <a:bodyPr/>
        <a:lstStyle/>
        <a:p>
          <a:r>
            <a:rPr lang="es-AR" dirty="0">
              <a:solidFill>
                <a:schemeClr val="tx1"/>
              </a:solidFill>
            </a:rPr>
            <a:t>A</a:t>
          </a:r>
          <a:r>
            <a:rPr lang="es-AR" b="1" dirty="0">
              <a:solidFill>
                <a:schemeClr val="tx1"/>
              </a:solidFill>
            </a:rPr>
            <a:t>nisotropías magnéticas: inducida por fabricación , grano orientado </a:t>
          </a:r>
          <a:endParaRPr lang="es-AR" dirty="0">
            <a:solidFill>
              <a:schemeClr val="tx1"/>
            </a:solidFill>
          </a:endParaRPr>
        </a:p>
      </dgm:t>
    </dgm:pt>
    <dgm:pt modelId="{6182D50F-78C4-422F-8058-7B2F9792B993}" type="parTrans" cxnId="{78C6306F-215D-4F3D-A14B-C4EE4CCEE984}">
      <dgm:prSet/>
      <dgm:spPr/>
      <dgm:t>
        <a:bodyPr/>
        <a:lstStyle/>
        <a:p>
          <a:endParaRPr lang="es-AR"/>
        </a:p>
      </dgm:t>
    </dgm:pt>
    <dgm:pt modelId="{126E9645-B403-48A2-A5C5-F227C44DDD3E}" type="sibTrans" cxnId="{78C6306F-215D-4F3D-A14B-C4EE4CCEE984}">
      <dgm:prSet/>
      <dgm:spPr/>
      <dgm:t>
        <a:bodyPr/>
        <a:lstStyle/>
        <a:p>
          <a:endParaRPr lang="es-AR"/>
        </a:p>
      </dgm:t>
    </dgm:pt>
    <dgm:pt modelId="{AB7F7459-BA6D-47E0-9FF9-35BB111A2B50}">
      <dgm:prSet/>
      <dgm:spPr>
        <a:solidFill>
          <a:schemeClr val="accent5">
            <a:lumMod val="40000"/>
            <a:lumOff val="60000"/>
          </a:schemeClr>
        </a:solidFill>
        <a:ln>
          <a:solidFill>
            <a:schemeClr val="tx1"/>
          </a:solidFill>
        </a:ln>
      </dgm:spPr>
      <dgm:t>
        <a:bodyPr/>
        <a:lstStyle/>
        <a:p>
          <a:r>
            <a:rPr lang="es-AR" dirty="0">
              <a:solidFill>
                <a:schemeClr val="tx1"/>
              </a:solidFill>
            </a:rPr>
            <a:t>A</a:t>
          </a:r>
          <a:r>
            <a:rPr lang="es-AR" b="1" dirty="0">
              <a:solidFill>
                <a:schemeClr val="tx1"/>
              </a:solidFill>
            </a:rPr>
            <a:t>nisotropías magnéticas por tensiones mecánicas: las tensiones  mecánicas producen efectos magnéticos estrictivos </a:t>
          </a:r>
          <a:endParaRPr lang="es-AR" dirty="0">
            <a:solidFill>
              <a:schemeClr val="tx1"/>
            </a:solidFill>
          </a:endParaRPr>
        </a:p>
      </dgm:t>
    </dgm:pt>
    <dgm:pt modelId="{A307E1B3-43C9-4F87-B650-887BFE5F39B4}" type="parTrans" cxnId="{52C3D570-7B85-4E70-BB04-26044161D5BF}">
      <dgm:prSet/>
      <dgm:spPr/>
      <dgm:t>
        <a:bodyPr/>
        <a:lstStyle/>
        <a:p>
          <a:endParaRPr lang="es-AR"/>
        </a:p>
      </dgm:t>
    </dgm:pt>
    <dgm:pt modelId="{6B851BDD-60E0-4BEA-A748-2D55D4A6F1E6}" type="sibTrans" cxnId="{52C3D570-7B85-4E70-BB04-26044161D5BF}">
      <dgm:prSet/>
      <dgm:spPr/>
      <dgm:t>
        <a:bodyPr/>
        <a:lstStyle/>
        <a:p>
          <a:endParaRPr lang="es-AR"/>
        </a:p>
      </dgm:t>
    </dgm:pt>
    <dgm:pt modelId="{F2A571E2-568C-44F7-8E8B-D37DB46F63F8}" type="pres">
      <dgm:prSet presAssocID="{7B4659A9-1F69-4D58-94F2-226D84388366}" presName="diagram" presStyleCnt="0">
        <dgm:presLayoutVars>
          <dgm:chPref val="1"/>
          <dgm:dir/>
          <dgm:animOne val="branch"/>
          <dgm:animLvl val="lvl"/>
          <dgm:resizeHandles val="exact"/>
        </dgm:presLayoutVars>
      </dgm:prSet>
      <dgm:spPr/>
      <dgm:t>
        <a:bodyPr/>
        <a:lstStyle/>
        <a:p>
          <a:endParaRPr lang="es-ES"/>
        </a:p>
      </dgm:t>
    </dgm:pt>
    <dgm:pt modelId="{54FD347B-B24E-4CCB-8A60-D4E2D98E3D6F}" type="pres">
      <dgm:prSet presAssocID="{AB2505A9-42C3-4D5F-BFA3-29F001845111}" presName="root1" presStyleCnt="0"/>
      <dgm:spPr/>
    </dgm:pt>
    <dgm:pt modelId="{4FB401E7-9B0B-4DBB-ADD9-1599EA4862E5}" type="pres">
      <dgm:prSet presAssocID="{AB2505A9-42C3-4D5F-BFA3-29F001845111}" presName="LevelOneTextNode" presStyleLbl="node0" presStyleIdx="0" presStyleCnt="1" custLinFactNeighborX="-1248" custLinFactNeighborY="2446">
        <dgm:presLayoutVars>
          <dgm:chPref val="3"/>
        </dgm:presLayoutVars>
      </dgm:prSet>
      <dgm:spPr/>
      <dgm:t>
        <a:bodyPr/>
        <a:lstStyle/>
        <a:p>
          <a:endParaRPr lang="es-ES"/>
        </a:p>
      </dgm:t>
    </dgm:pt>
    <dgm:pt modelId="{6AA4931C-D7A8-404F-89D5-00D7B5ACAFCE}" type="pres">
      <dgm:prSet presAssocID="{AB2505A9-42C3-4D5F-BFA3-29F001845111}" presName="level2hierChild" presStyleCnt="0"/>
      <dgm:spPr/>
    </dgm:pt>
    <dgm:pt modelId="{54378FF3-5EA2-4ABA-9E0A-0D07687723D6}" type="pres">
      <dgm:prSet presAssocID="{B25F8DAF-AF11-4E98-83CD-BAC04207EA96}" presName="conn2-1" presStyleLbl="parChTrans1D2" presStyleIdx="0" presStyleCnt="4"/>
      <dgm:spPr/>
      <dgm:t>
        <a:bodyPr/>
        <a:lstStyle/>
        <a:p>
          <a:endParaRPr lang="es-ES"/>
        </a:p>
      </dgm:t>
    </dgm:pt>
    <dgm:pt modelId="{C279B953-B479-47BA-B41B-A64D0AF31912}" type="pres">
      <dgm:prSet presAssocID="{B25F8DAF-AF11-4E98-83CD-BAC04207EA96}" presName="connTx" presStyleLbl="parChTrans1D2" presStyleIdx="0" presStyleCnt="4"/>
      <dgm:spPr/>
      <dgm:t>
        <a:bodyPr/>
        <a:lstStyle/>
        <a:p>
          <a:endParaRPr lang="es-ES"/>
        </a:p>
      </dgm:t>
    </dgm:pt>
    <dgm:pt modelId="{E0598BE4-11D2-4467-ACD7-643FAE1B2B5D}" type="pres">
      <dgm:prSet presAssocID="{0A4C84CE-3E3B-4530-A7A4-47A7578D7FEC}" presName="root2" presStyleCnt="0"/>
      <dgm:spPr/>
    </dgm:pt>
    <dgm:pt modelId="{1F090F52-B205-4512-B825-9F3B5EFDF752}" type="pres">
      <dgm:prSet presAssocID="{0A4C84CE-3E3B-4530-A7A4-47A7578D7FEC}" presName="LevelTwoTextNode" presStyleLbl="node2" presStyleIdx="0" presStyleCnt="4">
        <dgm:presLayoutVars>
          <dgm:chPref val="3"/>
        </dgm:presLayoutVars>
      </dgm:prSet>
      <dgm:spPr/>
      <dgm:t>
        <a:bodyPr/>
        <a:lstStyle/>
        <a:p>
          <a:endParaRPr lang="es-ES"/>
        </a:p>
      </dgm:t>
    </dgm:pt>
    <dgm:pt modelId="{687E7DB6-6AC4-4414-8C99-8199FBAD388F}" type="pres">
      <dgm:prSet presAssocID="{0A4C84CE-3E3B-4530-A7A4-47A7578D7FEC}" presName="level3hierChild" presStyleCnt="0"/>
      <dgm:spPr/>
    </dgm:pt>
    <dgm:pt modelId="{CFCC4BB8-EF07-4B17-A4FE-0F31848565D4}" type="pres">
      <dgm:prSet presAssocID="{D8BD9AB5-74C7-4C16-AB84-D725E1BB331A}" presName="conn2-1" presStyleLbl="parChTrans1D2" presStyleIdx="1" presStyleCnt="4"/>
      <dgm:spPr/>
      <dgm:t>
        <a:bodyPr/>
        <a:lstStyle/>
        <a:p>
          <a:endParaRPr lang="es-ES"/>
        </a:p>
      </dgm:t>
    </dgm:pt>
    <dgm:pt modelId="{63F74502-AAD3-43D7-B7B5-956597664A2C}" type="pres">
      <dgm:prSet presAssocID="{D8BD9AB5-74C7-4C16-AB84-D725E1BB331A}" presName="connTx" presStyleLbl="parChTrans1D2" presStyleIdx="1" presStyleCnt="4"/>
      <dgm:spPr/>
      <dgm:t>
        <a:bodyPr/>
        <a:lstStyle/>
        <a:p>
          <a:endParaRPr lang="es-ES"/>
        </a:p>
      </dgm:t>
    </dgm:pt>
    <dgm:pt modelId="{1CFA5C58-82C3-4AE0-B4F6-F0B1A71A2A99}" type="pres">
      <dgm:prSet presAssocID="{255F1502-BB5B-4F27-B443-437663B1AA11}" presName="root2" presStyleCnt="0"/>
      <dgm:spPr/>
    </dgm:pt>
    <dgm:pt modelId="{D1F3CE29-6CCE-412E-8CF3-535AB7C36B03}" type="pres">
      <dgm:prSet presAssocID="{255F1502-BB5B-4F27-B443-437663B1AA11}" presName="LevelTwoTextNode" presStyleLbl="node2" presStyleIdx="1" presStyleCnt="4">
        <dgm:presLayoutVars>
          <dgm:chPref val="3"/>
        </dgm:presLayoutVars>
      </dgm:prSet>
      <dgm:spPr/>
      <dgm:t>
        <a:bodyPr/>
        <a:lstStyle/>
        <a:p>
          <a:endParaRPr lang="es-ES"/>
        </a:p>
      </dgm:t>
    </dgm:pt>
    <dgm:pt modelId="{286C7265-2B55-4A61-83CC-03A46FF840E4}" type="pres">
      <dgm:prSet presAssocID="{255F1502-BB5B-4F27-B443-437663B1AA11}" presName="level3hierChild" presStyleCnt="0"/>
      <dgm:spPr/>
    </dgm:pt>
    <dgm:pt modelId="{394DEE75-68AE-4A3C-97DB-C8C705FF419F}" type="pres">
      <dgm:prSet presAssocID="{A307E1B3-43C9-4F87-B650-887BFE5F39B4}" presName="conn2-1" presStyleLbl="parChTrans1D2" presStyleIdx="2" presStyleCnt="4"/>
      <dgm:spPr/>
      <dgm:t>
        <a:bodyPr/>
        <a:lstStyle/>
        <a:p>
          <a:endParaRPr lang="es-ES"/>
        </a:p>
      </dgm:t>
    </dgm:pt>
    <dgm:pt modelId="{56461368-E5EA-40DA-9DE6-BC04CB79B005}" type="pres">
      <dgm:prSet presAssocID="{A307E1B3-43C9-4F87-B650-887BFE5F39B4}" presName="connTx" presStyleLbl="parChTrans1D2" presStyleIdx="2" presStyleCnt="4"/>
      <dgm:spPr/>
      <dgm:t>
        <a:bodyPr/>
        <a:lstStyle/>
        <a:p>
          <a:endParaRPr lang="es-ES"/>
        </a:p>
      </dgm:t>
    </dgm:pt>
    <dgm:pt modelId="{BFFA6645-1756-4E20-827F-1696EA566F41}" type="pres">
      <dgm:prSet presAssocID="{AB7F7459-BA6D-47E0-9FF9-35BB111A2B50}" presName="root2" presStyleCnt="0"/>
      <dgm:spPr/>
    </dgm:pt>
    <dgm:pt modelId="{97832CBE-49C9-4F55-9885-8EF7D65AB180}" type="pres">
      <dgm:prSet presAssocID="{AB7F7459-BA6D-47E0-9FF9-35BB111A2B50}" presName="LevelTwoTextNode" presStyleLbl="node2" presStyleIdx="2" presStyleCnt="4">
        <dgm:presLayoutVars>
          <dgm:chPref val="3"/>
        </dgm:presLayoutVars>
      </dgm:prSet>
      <dgm:spPr/>
      <dgm:t>
        <a:bodyPr/>
        <a:lstStyle/>
        <a:p>
          <a:endParaRPr lang="es-ES"/>
        </a:p>
      </dgm:t>
    </dgm:pt>
    <dgm:pt modelId="{FF80BA96-E016-4C7D-A4FB-59D3BF82FB04}" type="pres">
      <dgm:prSet presAssocID="{AB7F7459-BA6D-47E0-9FF9-35BB111A2B50}" presName="level3hierChild" presStyleCnt="0"/>
      <dgm:spPr/>
    </dgm:pt>
    <dgm:pt modelId="{E1AA9AB4-1318-4333-8052-70191C532037}" type="pres">
      <dgm:prSet presAssocID="{6182D50F-78C4-422F-8058-7B2F9792B993}" presName="conn2-1" presStyleLbl="parChTrans1D2" presStyleIdx="3" presStyleCnt="4"/>
      <dgm:spPr/>
      <dgm:t>
        <a:bodyPr/>
        <a:lstStyle/>
        <a:p>
          <a:endParaRPr lang="es-ES"/>
        </a:p>
      </dgm:t>
    </dgm:pt>
    <dgm:pt modelId="{8612A368-5686-44EA-9BB9-F068400AC1AA}" type="pres">
      <dgm:prSet presAssocID="{6182D50F-78C4-422F-8058-7B2F9792B993}" presName="connTx" presStyleLbl="parChTrans1D2" presStyleIdx="3" presStyleCnt="4"/>
      <dgm:spPr/>
      <dgm:t>
        <a:bodyPr/>
        <a:lstStyle/>
        <a:p>
          <a:endParaRPr lang="es-ES"/>
        </a:p>
      </dgm:t>
    </dgm:pt>
    <dgm:pt modelId="{85574944-4714-43F6-B1B0-141DC892C4D8}" type="pres">
      <dgm:prSet presAssocID="{CA40109C-F2FA-42CF-A71C-F12652D947BB}" presName="root2" presStyleCnt="0"/>
      <dgm:spPr/>
    </dgm:pt>
    <dgm:pt modelId="{B0F3AF47-DBD9-4512-81C2-904A4EFA8365}" type="pres">
      <dgm:prSet presAssocID="{CA40109C-F2FA-42CF-A71C-F12652D947BB}" presName="LevelTwoTextNode" presStyleLbl="node2" presStyleIdx="3" presStyleCnt="4">
        <dgm:presLayoutVars>
          <dgm:chPref val="3"/>
        </dgm:presLayoutVars>
      </dgm:prSet>
      <dgm:spPr/>
      <dgm:t>
        <a:bodyPr/>
        <a:lstStyle/>
        <a:p>
          <a:endParaRPr lang="es-ES"/>
        </a:p>
      </dgm:t>
    </dgm:pt>
    <dgm:pt modelId="{2B18E9B2-A6F8-4AE3-BB15-EAC597E2CE33}" type="pres">
      <dgm:prSet presAssocID="{CA40109C-F2FA-42CF-A71C-F12652D947BB}" presName="level3hierChild" presStyleCnt="0"/>
      <dgm:spPr/>
    </dgm:pt>
  </dgm:ptLst>
  <dgm:cxnLst>
    <dgm:cxn modelId="{28C92959-C006-4212-A2B1-09C238D6AF2B}" type="presOf" srcId="{0A4C84CE-3E3B-4530-A7A4-47A7578D7FEC}" destId="{1F090F52-B205-4512-B825-9F3B5EFDF752}" srcOrd="0" destOrd="0" presId="urn:microsoft.com/office/officeart/2005/8/layout/hierarchy2"/>
    <dgm:cxn modelId="{0A807094-F98C-475F-A812-F18DBA9A074E}" type="presOf" srcId="{7B4659A9-1F69-4D58-94F2-226D84388366}" destId="{F2A571E2-568C-44F7-8E8B-D37DB46F63F8}" srcOrd="0" destOrd="0" presId="urn:microsoft.com/office/officeart/2005/8/layout/hierarchy2"/>
    <dgm:cxn modelId="{4136DF18-8961-483F-9EB5-EF8E82D091B5}" type="presOf" srcId="{B25F8DAF-AF11-4E98-83CD-BAC04207EA96}" destId="{54378FF3-5EA2-4ABA-9E0A-0D07687723D6}" srcOrd="0" destOrd="0" presId="urn:microsoft.com/office/officeart/2005/8/layout/hierarchy2"/>
    <dgm:cxn modelId="{641AD28C-D95E-42EB-80F0-02BC0511A10F}" type="presOf" srcId="{D8BD9AB5-74C7-4C16-AB84-D725E1BB331A}" destId="{CFCC4BB8-EF07-4B17-A4FE-0F31848565D4}" srcOrd="0" destOrd="0" presId="urn:microsoft.com/office/officeart/2005/8/layout/hierarchy2"/>
    <dgm:cxn modelId="{676A143C-03C9-4CC0-82C5-5CD6EC19DAB6}" type="presOf" srcId="{B25F8DAF-AF11-4E98-83CD-BAC04207EA96}" destId="{C279B953-B479-47BA-B41B-A64D0AF31912}" srcOrd="1" destOrd="0" presId="urn:microsoft.com/office/officeart/2005/8/layout/hierarchy2"/>
    <dgm:cxn modelId="{77BD2947-BED0-4F8D-A791-E1AAD28FA8E2}" srcId="{AB2505A9-42C3-4D5F-BFA3-29F001845111}" destId="{0A4C84CE-3E3B-4530-A7A4-47A7578D7FEC}" srcOrd="0" destOrd="0" parTransId="{B25F8DAF-AF11-4E98-83CD-BAC04207EA96}" sibTransId="{9E7E176A-3FED-4404-8C5F-780EDE89C2B8}"/>
    <dgm:cxn modelId="{78C6306F-215D-4F3D-A14B-C4EE4CCEE984}" srcId="{AB2505A9-42C3-4D5F-BFA3-29F001845111}" destId="{CA40109C-F2FA-42CF-A71C-F12652D947BB}" srcOrd="3" destOrd="0" parTransId="{6182D50F-78C4-422F-8058-7B2F9792B993}" sibTransId="{126E9645-B403-48A2-A5C5-F227C44DDD3E}"/>
    <dgm:cxn modelId="{52C3D570-7B85-4E70-BB04-26044161D5BF}" srcId="{AB2505A9-42C3-4D5F-BFA3-29F001845111}" destId="{AB7F7459-BA6D-47E0-9FF9-35BB111A2B50}" srcOrd="2" destOrd="0" parTransId="{A307E1B3-43C9-4F87-B650-887BFE5F39B4}" sibTransId="{6B851BDD-60E0-4BEA-A748-2D55D4A6F1E6}"/>
    <dgm:cxn modelId="{825447DD-E286-47CB-9C97-6188C46D96A4}" srcId="{AB2505A9-42C3-4D5F-BFA3-29F001845111}" destId="{255F1502-BB5B-4F27-B443-437663B1AA11}" srcOrd="1" destOrd="0" parTransId="{D8BD9AB5-74C7-4C16-AB84-D725E1BB331A}" sibTransId="{98E8FB1D-BA50-46AB-942E-02C440CE235C}"/>
    <dgm:cxn modelId="{7B4EFAAD-7165-4C63-A9E9-5AD34D25417F}" type="presOf" srcId="{AB2505A9-42C3-4D5F-BFA3-29F001845111}" destId="{4FB401E7-9B0B-4DBB-ADD9-1599EA4862E5}" srcOrd="0" destOrd="0" presId="urn:microsoft.com/office/officeart/2005/8/layout/hierarchy2"/>
    <dgm:cxn modelId="{C691EAB7-CEC0-4C29-985D-20BF7E71C74A}" type="presOf" srcId="{6182D50F-78C4-422F-8058-7B2F9792B993}" destId="{8612A368-5686-44EA-9BB9-F068400AC1AA}" srcOrd="1" destOrd="0" presId="urn:microsoft.com/office/officeart/2005/8/layout/hierarchy2"/>
    <dgm:cxn modelId="{B403BCF8-1082-4F32-B511-2102D1DFF4F8}" type="presOf" srcId="{255F1502-BB5B-4F27-B443-437663B1AA11}" destId="{D1F3CE29-6CCE-412E-8CF3-535AB7C36B03}" srcOrd="0" destOrd="0" presId="urn:microsoft.com/office/officeart/2005/8/layout/hierarchy2"/>
    <dgm:cxn modelId="{B63F2B38-6828-4AD3-92C3-B3B2C37FCD3B}" type="presOf" srcId="{A307E1B3-43C9-4F87-B650-887BFE5F39B4}" destId="{56461368-E5EA-40DA-9DE6-BC04CB79B005}" srcOrd="1" destOrd="0" presId="urn:microsoft.com/office/officeart/2005/8/layout/hierarchy2"/>
    <dgm:cxn modelId="{6A591F6E-803A-4FB3-9156-BA46F207F6C0}" type="presOf" srcId="{CA40109C-F2FA-42CF-A71C-F12652D947BB}" destId="{B0F3AF47-DBD9-4512-81C2-904A4EFA8365}" srcOrd="0" destOrd="0" presId="urn:microsoft.com/office/officeart/2005/8/layout/hierarchy2"/>
    <dgm:cxn modelId="{58AE3C0D-D7F2-4B2B-BC08-AC18D63E2F69}" type="presOf" srcId="{A307E1B3-43C9-4F87-B650-887BFE5F39B4}" destId="{394DEE75-68AE-4A3C-97DB-C8C705FF419F}" srcOrd="0" destOrd="0" presId="urn:microsoft.com/office/officeart/2005/8/layout/hierarchy2"/>
    <dgm:cxn modelId="{EBE889C2-A46B-40A8-80CC-827E063AD6E7}" type="presOf" srcId="{D8BD9AB5-74C7-4C16-AB84-D725E1BB331A}" destId="{63F74502-AAD3-43D7-B7B5-956597664A2C}" srcOrd="1" destOrd="0" presId="urn:microsoft.com/office/officeart/2005/8/layout/hierarchy2"/>
    <dgm:cxn modelId="{8E160B7C-C772-4587-BF70-165300868542}" srcId="{7B4659A9-1F69-4D58-94F2-226D84388366}" destId="{AB2505A9-42C3-4D5F-BFA3-29F001845111}" srcOrd="0" destOrd="0" parTransId="{1BCC59DF-1F83-465F-9A8D-79B7EEFA8F74}" sibTransId="{EE73A285-27B9-4B32-BAEE-ED01B477F8CC}"/>
    <dgm:cxn modelId="{07A237E4-F27E-4FFE-BE3C-5CC798288004}" type="presOf" srcId="{6182D50F-78C4-422F-8058-7B2F9792B993}" destId="{E1AA9AB4-1318-4333-8052-70191C532037}" srcOrd="0" destOrd="0" presId="urn:microsoft.com/office/officeart/2005/8/layout/hierarchy2"/>
    <dgm:cxn modelId="{002067ED-E445-45F3-95F6-20A80CBB673E}" type="presOf" srcId="{AB7F7459-BA6D-47E0-9FF9-35BB111A2B50}" destId="{97832CBE-49C9-4F55-9885-8EF7D65AB180}" srcOrd="0" destOrd="0" presId="urn:microsoft.com/office/officeart/2005/8/layout/hierarchy2"/>
    <dgm:cxn modelId="{7F18E8A3-491B-41B3-916D-D888E4249D5D}" type="presParOf" srcId="{F2A571E2-568C-44F7-8E8B-D37DB46F63F8}" destId="{54FD347B-B24E-4CCB-8A60-D4E2D98E3D6F}" srcOrd="0" destOrd="0" presId="urn:microsoft.com/office/officeart/2005/8/layout/hierarchy2"/>
    <dgm:cxn modelId="{267B894B-9213-43D1-A504-A36122EF18F0}" type="presParOf" srcId="{54FD347B-B24E-4CCB-8A60-D4E2D98E3D6F}" destId="{4FB401E7-9B0B-4DBB-ADD9-1599EA4862E5}" srcOrd="0" destOrd="0" presId="urn:microsoft.com/office/officeart/2005/8/layout/hierarchy2"/>
    <dgm:cxn modelId="{F625B88C-4998-408F-930C-1B4962EA5901}" type="presParOf" srcId="{54FD347B-B24E-4CCB-8A60-D4E2D98E3D6F}" destId="{6AA4931C-D7A8-404F-89D5-00D7B5ACAFCE}" srcOrd="1" destOrd="0" presId="urn:microsoft.com/office/officeart/2005/8/layout/hierarchy2"/>
    <dgm:cxn modelId="{F7F5FA18-EAA0-4F16-951D-9BA4EA29C994}" type="presParOf" srcId="{6AA4931C-D7A8-404F-89D5-00D7B5ACAFCE}" destId="{54378FF3-5EA2-4ABA-9E0A-0D07687723D6}" srcOrd="0" destOrd="0" presId="urn:microsoft.com/office/officeart/2005/8/layout/hierarchy2"/>
    <dgm:cxn modelId="{6E57FAE1-ED94-4D10-9585-ADACFB36D0AC}" type="presParOf" srcId="{54378FF3-5EA2-4ABA-9E0A-0D07687723D6}" destId="{C279B953-B479-47BA-B41B-A64D0AF31912}" srcOrd="0" destOrd="0" presId="urn:microsoft.com/office/officeart/2005/8/layout/hierarchy2"/>
    <dgm:cxn modelId="{03251189-2E4D-4746-BC60-E35463347B49}" type="presParOf" srcId="{6AA4931C-D7A8-404F-89D5-00D7B5ACAFCE}" destId="{E0598BE4-11D2-4467-ACD7-643FAE1B2B5D}" srcOrd="1" destOrd="0" presId="urn:microsoft.com/office/officeart/2005/8/layout/hierarchy2"/>
    <dgm:cxn modelId="{115FE027-18CE-4212-AC7E-FB7A4A228E39}" type="presParOf" srcId="{E0598BE4-11D2-4467-ACD7-643FAE1B2B5D}" destId="{1F090F52-B205-4512-B825-9F3B5EFDF752}" srcOrd="0" destOrd="0" presId="urn:microsoft.com/office/officeart/2005/8/layout/hierarchy2"/>
    <dgm:cxn modelId="{3C212C4C-C73A-4D53-97D4-213FFA8277B9}" type="presParOf" srcId="{E0598BE4-11D2-4467-ACD7-643FAE1B2B5D}" destId="{687E7DB6-6AC4-4414-8C99-8199FBAD388F}" srcOrd="1" destOrd="0" presId="urn:microsoft.com/office/officeart/2005/8/layout/hierarchy2"/>
    <dgm:cxn modelId="{BBF800F7-AA9C-4F24-B6A4-E52043AB666B}" type="presParOf" srcId="{6AA4931C-D7A8-404F-89D5-00D7B5ACAFCE}" destId="{CFCC4BB8-EF07-4B17-A4FE-0F31848565D4}" srcOrd="2" destOrd="0" presId="urn:microsoft.com/office/officeart/2005/8/layout/hierarchy2"/>
    <dgm:cxn modelId="{5BF6CF24-4B61-4869-B7C7-7E881E9E4D73}" type="presParOf" srcId="{CFCC4BB8-EF07-4B17-A4FE-0F31848565D4}" destId="{63F74502-AAD3-43D7-B7B5-956597664A2C}" srcOrd="0" destOrd="0" presId="urn:microsoft.com/office/officeart/2005/8/layout/hierarchy2"/>
    <dgm:cxn modelId="{C289DD57-68A2-4BF2-8E1E-94211EB1D01E}" type="presParOf" srcId="{6AA4931C-D7A8-404F-89D5-00D7B5ACAFCE}" destId="{1CFA5C58-82C3-4AE0-B4F6-F0B1A71A2A99}" srcOrd="3" destOrd="0" presId="urn:microsoft.com/office/officeart/2005/8/layout/hierarchy2"/>
    <dgm:cxn modelId="{9D5BA464-78B1-438B-B8EC-7A3B1B8CF434}" type="presParOf" srcId="{1CFA5C58-82C3-4AE0-B4F6-F0B1A71A2A99}" destId="{D1F3CE29-6CCE-412E-8CF3-535AB7C36B03}" srcOrd="0" destOrd="0" presId="urn:microsoft.com/office/officeart/2005/8/layout/hierarchy2"/>
    <dgm:cxn modelId="{30218976-F131-4F0C-9D8B-D50EEBBBD9B6}" type="presParOf" srcId="{1CFA5C58-82C3-4AE0-B4F6-F0B1A71A2A99}" destId="{286C7265-2B55-4A61-83CC-03A46FF840E4}" srcOrd="1" destOrd="0" presId="urn:microsoft.com/office/officeart/2005/8/layout/hierarchy2"/>
    <dgm:cxn modelId="{D53DC8FD-7562-4D38-875D-1CC2B107379C}" type="presParOf" srcId="{6AA4931C-D7A8-404F-89D5-00D7B5ACAFCE}" destId="{394DEE75-68AE-4A3C-97DB-C8C705FF419F}" srcOrd="4" destOrd="0" presId="urn:microsoft.com/office/officeart/2005/8/layout/hierarchy2"/>
    <dgm:cxn modelId="{D217F6B5-6605-4169-AB49-C8E53967F5FB}" type="presParOf" srcId="{394DEE75-68AE-4A3C-97DB-C8C705FF419F}" destId="{56461368-E5EA-40DA-9DE6-BC04CB79B005}" srcOrd="0" destOrd="0" presId="urn:microsoft.com/office/officeart/2005/8/layout/hierarchy2"/>
    <dgm:cxn modelId="{2DE7519A-5A0A-4683-AA44-DF5554495B83}" type="presParOf" srcId="{6AA4931C-D7A8-404F-89D5-00D7B5ACAFCE}" destId="{BFFA6645-1756-4E20-827F-1696EA566F41}" srcOrd="5" destOrd="0" presId="urn:microsoft.com/office/officeart/2005/8/layout/hierarchy2"/>
    <dgm:cxn modelId="{4F2F384A-B702-480C-BDC1-0A1FC95241B6}" type="presParOf" srcId="{BFFA6645-1756-4E20-827F-1696EA566F41}" destId="{97832CBE-49C9-4F55-9885-8EF7D65AB180}" srcOrd="0" destOrd="0" presId="urn:microsoft.com/office/officeart/2005/8/layout/hierarchy2"/>
    <dgm:cxn modelId="{8C9BCCBC-C85F-40A4-979C-747FEB86A833}" type="presParOf" srcId="{BFFA6645-1756-4E20-827F-1696EA566F41}" destId="{FF80BA96-E016-4C7D-A4FB-59D3BF82FB04}" srcOrd="1" destOrd="0" presId="urn:microsoft.com/office/officeart/2005/8/layout/hierarchy2"/>
    <dgm:cxn modelId="{E7D78CA6-A6C9-4572-9269-B0196B4D22FC}" type="presParOf" srcId="{6AA4931C-D7A8-404F-89D5-00D7B5ACAFCE}" destId="{E1AA9AB4-1318-4333-8052-70191C532037}" srcOrd="6" destOrd="0" presId="urn:microsoft.com/office/officeart/2005/8/layout/hierarchy2"/>
    <dgm:cxn modelId="{9A85AC5B-4EE5-4B6A-A764-8EB38CC5321C}" type="presParOf" srcId="{E1AA9AB4-1318-4333-8052-70191C532037}" destId="{8612A368-5686-44EA-9BB9-F068400AC1AA}" srcOrd="0" destOrd="0" presId="urn:microsoft.com/office/officeart/2005/8/layout/hierarchy2"/>
    <dgm:cxn modelId="{714A2EC0-28BF-487B-AC5A-8E0F7B7424D4}" type="presParOf" srcId="{6AA4931C-D7A8-404F-89D5-00D7B5ACAFCE}" destId="{85574944-4714-43F6-B1B0-141DC892C4D8}" srcOrd="7" destOrd="0" presId="urn:microsoft.com/office/officeart/2005/8/layout/hierarchy2"/>
    <dgm:cxn modelId="{C95D6C9C-8474-46A3-B18E-126F3AE17ABD}" type="presParOf" srcId="{85574944-4714-43F6-B1B0-141DC892C4D8}" destId="{B0F3AF47-DBD9-4512-81C2-904A4EFA8365}" srcOrd="0" destOrd="0" presId="urn:microsoft.com/office/officeart/2005/8/layout/hierarchy2"/>
    <dgm:cxn modelId="{0210720D-11DB-464C-92B7-446BD030C20E}" type="presParOf" srcId="{85574944-4714-43F6-B1B0-141DC892C4D8}" destId="{2B18E9B2-A6F8-4AE3-BB15-EAC597E2CE33}" srcOrd="1" destOrd="0" presId="urn:microsoft.com/office/officeart/2005/8/layout/hierarchy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D31FAF4-B772-4828-9A4A-9EA8CBE1AB5C}" type="doc">
      <dgm:prSet loTypeId="urn:microsoft.com/office/officeart/2008/layout/HorizontalMultiLevelHierarchy" loCatId="hierarchy" qsTypeId="urn:microsoft.com/office/officeart/2005/8/quickstyle/simple3" qsCatId="simple" csTypeId="urn:microsoft.com/office/officeart/2005/8/colors/colorful3" csCatId="colorful" phldr="1"/>
      <dgm:spPr/>
      <dgm:t>
        <a:bodyPr/>
        <a:lstStyle/>
        <a:p>
          <a:endParaRPr lang="es-AR"/>
        </a:p>
      </dgm:t>
    </dgm:pt>
    <dgm:pt modelId="{B13DF20F-7D77-48A1-A4A3-78F26F52EE26}">
      <dgm:prSet phldrT="[Texto]"/>
      <dgm:spPr/>
      <dgm:t>
        <a:bodyPr/>
        <a:lstStyle/>
        <a:p>
          <a:r>
            <a:rPr lang="es-AR" dirty="0"/>
            <a:t>fenómenos </a:t>
          </a:r>
          <a:r>
            <a:rPr lang="es-AR" b="0" dirty="0"/>
            <a:t>magnetostrictivos</a:t>
          </a:r>
        </a:p>
      </dgm:t>
    </dgm:pt>
    <dgm:pt modelId="{CE8CC08A-503E-4F70-AC5C-F3F2B8560F18}" type="parTrans" cxnId="{521E8D84-3184-48C8-B117-2565CAA477F2}">
      <dgm:prSet/>
      <dgm:spPr/>
      <dgm:t>
        <a:bodyPr/>
        <a:lstStyle/>
        <a:p>
          <a:endParaRPr lang="es-AR"/>
        </a:p>
      </dgm:t>
    </dgm:pt>
    <dgm:pt modelId="{2FA16A4D-39E0-4168-A70D-CBF97F1ECC7F}" type="sibTrans" cxnId="{521E8D84-3184-48C8-B117-2565CAA477F2}">
      <dgm:prSet/>
      <dgm:spPr/>
      <dgm:t>
        <a:bodyPr/>
        <a:lstStyle/>
        <a:p>
          <a:endParaRPr lang="es-AR"/>
        </a:p>
      </dgm:t>
    </dgm:pt>
    <dgm:pt modelId="{DE1621AA-03A9-46F6-974D-D493FD72A22A}">
      <dgm:prSet phldrT="[Texto]">
        <dgm:style>
          <a:lnRef idx="2">
            <a:schemeClr val="accent1">
              <a:shade val="50000"/>
            </a:schemeClr>
          </a:lnRef>
          <a:fillRef idx="1">
            <a:schemeClr val="accent1"/>
          </a:fillRef>
          <a:effectRef idx="0">
            <a:schemeClr val="accent1"/>
          </a:effectRef>
          <a:fontRef idx="minor">
            <a:schemeClr val="lt1"/>
          </a:fontRef>
        </dgm:style>
      </dgm:prSet>
      <dgm:spPr/>
      <dgm:t>
        <a:bodyPr/>
        <a:lstStyle/>
        <a:p>
          <a:pPr algn="just"/>
          <a:r>
            <a:rPr lang="es-AR" b="1" dirty="0"/>
            <a:t>Efecto Joule:  </a:t>
          </a:r>
          <a:r>
            <a:rPr lang="es-AR" b="0" dirty="0"/>
            <a:t>Esta es la Magnetostricción más común Cambio de la longitud del material durante la magnetización</a:t>
          </a:r>
          <a:r>
            <a:rPr lang="es-ES" b="0" dirty="0"/>
            <a:t>  </a:t>
          </a:r>
          <a:endParaRPr lang="es-AR" b="0" dirty="0"/>
        </a:p>
      </dgm:t>
    </dgm:pt>
    <dgm:pt modelId="{9BFC02F5-5DDF-41DE-830E-AB6A52CCE9AF}" type="parTrans" cxnId="{2053BD8F-5F50-4DA8-9A68-AAF5CD9BFAD5}">
      <dgm:prSet>
        <dgm:style>
          <a:lnRef idx="2">
            <a:schemeClr val="dk1"/>
          </a:lnRef>
          <a:fillRef idx="0">
            <a:schemeClr val="dk1"/>
          </a:fillRef>
          <a:effectRef idx="1">
            <a:schemeClr val="dk1"/>
          </a:effectRef>
          <a:fontRef idx="minor">
            <a:schemeClr val="tx1"/>
          </a:fontRef>
        </dgm:style>
      </dgm:prSet>
      <dgm:spPr>
        <a:ln w="12700"/>
      </dgm:spPr>
      <dgm:t>
        <a:bodyPr/>
        <a:lstStyle/>
        <a:p>
          <a:endParaRPr lang="es-AR"/>
        </a:p>
      </dgm:t>
    </dgm:pt>
    <dgm:pt modelId="{6BA1F274-C462-45CB-95A4-FAE06BC8A944}" type="sibTrans" cxnId="{2053BD8F-5F50-4DA8-9A68-AAF5CD9BFAD5}">
      <dgm:prSet/>
      <dgm:spPr/>
      <dgm:t>
        <a:bodyPr/>
        <a:lstStyle/>
        <a:p>
          <a:endParaRPr lang="es-AR"/>
        </a:p>
      </dgm:t>
    </dgm:pt>
    <dgm:pt modelId="{2F34115F-8D96-4F24-9671-6DAE80E68503}">
      <dgm:prSet/>
      <dgm:spPr/>
      <dgm:t>
        <a:bodyPr/>
        <a:lstStyle/>
        <a:p>
          <a:pPr algn="just"/>
          <a:r>
            <a:rPr lang="es-ES" u="none" dirty="0"/>
            <a:t> </a:t>
          </a:r>
          <a:r>
            <a:rPr lang="es-ES" b="1" u="none" dirty="0"/>
            <a:t>Efecto Weidemann:</a:t>
          </a:r>
        </a:p>
        <a:p>
          <a:pPr algn="just"/>
          <a:r>
            <a:rPr lang="es-ES" b="0" u="none" dirty="0"/>
            <a:t>Este efecto consiste en la aparición de una componente longitudinal de la imanación de un material ferromagnético cuando se lo imana “circularmente”.</a:t>
          </a:r>
          <a:endParaRPr lang="es-AR" b="0" u="none" dirty="0"/>
        </a:p>
      </dgm:t>
    </dgm:pt>
    <dgm:pt modelId="{0009982E-C245-4CB9-AD70-7580E70F0B0E}" type="parTrans" cxnId="{9FC90774-7179-4ED1-9CD7-654B652D6EC6}">
      <dgm:prSet>
        <dgm:style>
          <a:lnRef idx="2">
            <a:schemeClr val="dk1"/>
          </a:lnRef>
          <a:fillRef idx="0">
            <a:schemeClr val="dk1"/>
          </a:fillRef>
          <a:effectRef idx="1">
            <a:schemeClr val="dk1"/>
          </a:effectRef>
          <a:fontRef idx="minor">
            <a:schemeClr val="tx1"/>
          </a:fontRef>
        </dgm:style>
      </dgm:prSet>
      <dgm:spPr/>
      <dgm:t>
        <a:bodyPr/>
        <a:lstStyle/>
        <a:p>
          <a:endParaRPr lang="es-AR"/>
        </a:p>
      </dgm:t>
    </dgm:pt>
    <dgm:pt modelId="{12839424-B66F-4199-9165-430530C21AD4}" type="sibTrans" cxnId="{9FC90774-7179-4ED1-9CD7-654B652D6EC6}">
      <dgm:prSet/>
      <dgm:spPr/>
      <dgm:t>
        <a:bodyPr/>
        <a:lstStyle/>
        <a:p>
          <a:endParaRPr lang="es-AR"/>
        </a:p>
      </dgm:t>
    </dgm:pt>
    <dgm:pt modelId="{52554432-0F6D-4FF9-8B12-E0316D37EF49}">
      <dgm:prSet>
        <dgm:style>
          <a:lnRef idx="2">
            <a:schemeClr val="accent1">
              <a:shade val="50000"/>
            </a:schemeClr>
          </a:lnRef>
          <a:fillRef idx="1">
            <a:schemeClr val="accent1"/>
          </a:fillRef>
          <a:effectRef idx="0">
            <a:schemeClr val="accent1"/>
          </a:effectRef>
          <a:fontRef idx="minor">
            <a:schemeClr val="lt1"/>
          </a:fontRef>
        </dgm:style>
      </dgm:prSet>
      <dgm:spPr/>
      <dgm:t>
        <a:bodyPr/>
        <a:lstStyle/>
        <a:p>
          <a:pPr algn="just"/>
          <a:r>
            <a:rPr lang="es-AR" b="1" dirty="0"/>
            <a:t>Efecto  Villari o  magnetostrictivo inverso: </a:t>
          </a:r>
          <a:r>
            <a:rPr lang="es-AR" b="0" i="0" dirty="0"/>
            <a:t>Es el efecto recíproco al Joule, el cambio de la susceptibilidad de un material cuando está sujeto a deformación mecánica</a:t>
          </a:r>
          <a:r>
            <a:rPr lang="es-AR" b="1" i="0" dirty="0"/>
            <a:t>.</a:t>
          </a:r>
          <a:endParaRPr lang="es-AR" b="1" dirty="0"/>
        </a:p>
      </dgm:t>
    </dgm:pt>
    <dgm:pt modelId="{1CA8B8F5-F630-435C-8CFB-5E440DD330CD}" type="parTrans" cxnId="{8FEFB6C5-173E-4851-A553-1E69BE9DD8FC}">
      <dgm:prSet>
        <dgm:style>
          <a:lnRef idx="2">
            <a:schemeClr val="dk1"/>
          </a:lnRef>
          <a:fillRef idx="0">
            <a:schemeClr val="dk1"/>
          </a:fillRef>
          <a:effectRef idx="1">
            <a:schemeClr val="dk1"/>
          </a:effectRef>
          <a:fontRef idx="minor">
            <a:schemeClr val="tx1"/>
          </a:fontRef>
        </dgm:style>
      </dgm:prSet>
      <dgm:spPr>
        <a:ln w="12700"/>
      </dgm:spPr>
      <dgm:t>
        <a:bodyPr/>
        <a:lstStyle/>
        <a:p>
          <a:endParaRPr lang="es-AR"/>
        </a:p>
      </dgm:t>
    </dgm:pt>
    <dgm:pt modelId="{776329CA-6272-40BD-94D8-E1B51E7EDE0F}" type="sibTrans" cxnId="{8FEFB6C5-173E-4851-A553-1E69BE9DD8FC}">
      <dgm:prSet/>
      <dgm:spPr/>
      <dgm:t>
        <a:bodyPr/>
        <a:lstStyle/>
        <a:p>
          <a:endParaRPr lang="es-AR"/>
        </a:p>
      </dgm:t>
    </dgm:pt>
    <dgm:pt modelId="{1C011514-626C-484F-A0AC-0DAC6D24EE05}">
      <dgm:prSet/>
      <dgm:spPr/>
      <dgm:t>
        <a:bodyPr/>
        <a:lstStyle/>
        <a:p>
          <a:pPr algn="just"/>
          <a:r>
            <a:rPr lang="es-ES" b="1" dirty="0"/>
            <a:t>Efecto Matteucci: </a:t>
          </a:r>
          <a:r>
            <a:rPr lang="es-AR" dirty="0"/>
            <a:t>Es el opuesto al efecto </a:t>
          </a:r>
          <a:r>
            <a:rPr lang="es-ES" b="0" dirty="0" err="1"/>
            <a:t>Weidemann</a:t>
          </a:r>
          <a:r>
            <a:rPr lang="es-ES" b="0" dirty="0"/>
            <a:t>, consiste en la aparición de una componente “circular “ de la imanación de un material ferromagnético, cuando se le imana longitudinalmente.</a:t>
          </a:r>
          <a:endParaRPr lang="es-AR" b="0" dirty="0"/>
        </a:p>
      </dgm:t>
    </dgm:pt>
    <dgm:pt modelId="{7EEED29D-80C7-4D08-9F06-1208F5F91075}" type="parTrans" cxnId="{6D1AFCA1-79F7-4F36-AE3D-DE6E2511186F}">
      <dgm:prSet>
        <dgm:style>
          <a:lnRef idx="2">
            <a:schemeClr val="dk1"/>
          </a:lnRef>
          <a:fillRef idx="0">
            <a:schemeClr val="dk1"/>
          </a:fillRef>
          <a:effectRef idx="1">
            <a:schemeClr val="dk1"/>
          </a:effectRef>
          <a:fontRef idx="minor">
            <a:schemeClr val="tx1"/>
          </a:fontRef>
        </dgm:style>
      </dgm:prSet>
      <dgm:spPr/>
      <dgm:t>
        <a:bodyPr/>
        <a:lstStyle/>
        <a:p>
          <a:endParaRPr lang="es-AR"/>
        </a:p>
      </dgm:t>
    </dgm:pt>
    <dgm:pt modelId="{B2A34D82-9B97-4A28-916D-A35AB73C0251}" type="sibTrans" cxnId="{6D1AFCA1-79F7-4F36-AE3D-DE6E2511186F}">
      <dgm:prSet/>
      <dgm:spPr/>
      <dgm:t>
        <a:bodyPr/>
        <a:lstStyle/>
        <a:p>
          <a:endParaRPr lang="es-AR"/>
        </a:p>
      </dgm:t>
    </dgm:pt>
    <dgm:pt modelId="{F8A41376-6474-4D2F-8220-C57FB34B49D4}" type="pres">
      <dgm:prSet presAssocID="{FD31FAF4-B772-4828-9A4A-9EA8CBE1AB5C}" presName="Name0" presStyleCnt="0">
        <dgm:presLayoutVars>
          <dgm:chPref val="1"/>
          <dgm:dir/>
          <dgm:animOne val="branch"/>
          <dgm:animLvl val="lvl"/>
          <dgm:resizeHandles val="exact"/>
        </dgm:presLayoutVars>
      </dgm:prSet>
      <dgm:spPr/>
      <dgm:t>
        <a:bodyPr/>
        <a:lstStyle/>
        <a:p>
          <a:endParaRPr lang="es-ES"/>
        </a:p>
      </dgm:t>
    </dgm:pt>
    <dgm:pt modelId="{CA7BB520-D33B-483F-ACC8-12F845FDA4EB}" type="pres">
      <dgm:prSet presAssocID="{B13DF20F-7D77-48A1-A4A3-78F26F52EE26}" presName="root1" presStyleCnt="0"/>
      <dgm:spPr/>
    </dgm:pt>
    <dgm:pt modelId="{9567B13A-72E3-4D56-B8A2-CEE14820DAE2}" type="pres">
      <dgm:prSet presAssocID="{B13DF20F-7D77-48A1-A4A3-78F26F52EE26}" presName="LevelOneTextNode" presStyleLbl="node0" presStyleIdx="0" presStyleCnt="1" custAng="5400000" custScaleY="48264" custLinFactNeighborX="-71958" custLinFactNeighborY="516">
        <dgm:presLayoutVars>
          <dgm:chPref val="3"/>
        </dgm:presLayoutVars>
      </dgm:prSet>
      <dgm:spPr/>
      <dgm:t>
        <a:bodyPr/>
        <a:lstStyle/>
        <a:p>
          <a:endParaRPr lang="es-ES"/>
        </a:p>
      </dgm:t>
    </dgm:pt>
    <dgm:pt modelId="{11A3EEE3-2344-4B18-9854-0FB4BFA4E407}" type="pres">
      <dgm:prSet presAssocID="{B13DF20F-7D77-48A1-A4A3-78F26F52EE26}" presName="level2hierChild" presStyleCnt="0"/>
      <dgm:spPr/>
    </dgm:pt>
    <dgm:pt modelId="{60F61493-4905-4AC9-BC7E-FE16E17E958B}" type="pres">
      <dgm:prSet presAssocID="{9BFC02F5-5DDF-41DE-830E-AB6A52CCE9AF}" presName="conn2-1" presStyleLbl="parChTrans1D2" presStyleIdx="0" presStyleCnt="4"/>
      <dgm:spPr/>
      <dgm:t>
        <a:bodyPr/>
        <a:lstStyle/>
        <a:p>
          <a:endParaRPr lang="es-ES"/>
        </a:p>
      </dgm:t>
    </dgm:pt>
    <dgm:pt modelId="{1395CD93-50A7-456E-9CED-2B2A08BC86B5}" type="pres">
      <dgm:prSet presAssocID="{9BFC02F5-5DDF-41DE-830E-AB6A52CCE9AF}" presName="connTx" presStyleLbl="parChTrans1D2" presStyleIdx="0" presStyleCnt="4"/>
      <dgm:spPr/>
      <dgm:t>
        <a:bodyPr/>
        <a:lstStyle/>
        <a:p>
          <a:endParaRPr lang="es-ES"/>
        </a:p>
      </dgm:t>
    </dgm:pt>
    <dgm:pt modelId="{1D52B034-2951-44BA-BFAC-822C407685FA}" type="pres">
      <dgm:prSet presAssocID="{DE1621AA-03A9-46F6-974D-D493FD72A22A}" presName="root2" presStyleCnt="0"/>
      <dgm:spPr/>
    </dgm:pt>
    <dgm:pt modelId="{B9FE71C9-384D-4F38-947D-0FE8CCE0A398}" type="pres">
      <dgm:prSet presAssocID="{DE1621AA-03A9-46F6-974D-D493FD72A22A}" presName="LevelTwoTextNode" presStyleLbl="node2" presStyleIdx="0" presStyleCnt="4" custScaleX="111344" custLinFactNeighborX="27748" custLinFactNeighborY="9967">
        <dgm:presLayoutVars>
          <dgm:chPref val="3"/>
        </dgm:presLayoutVars>
      </dgm:prSet>
      <dgm:spPr/>
      <dgm:t>
        <a:bodyPr/>
        <a:lstStyle/>
        <a:p>
          <a:endParaRPr lang="es-ES"/>
        </a:p>
      </dgm:t>
    </dgm:pt>
    <dgm:pt modelId="{1B278746-4D7B-4349-AF27-89B5B58AB0E1}" type="pres">
      <dgm:prSet presAssocID="{DE1621AA-03A9-46F6-974D-D493FD72A22A}" presName="level3hierChild" presStyleCnt="0"/>
      <dgm:spPr/>
    </dgm:pt>
    <dgm:pt modelId="{74057F61-D7EC-4DD5-9CBB-BC143D6CB74D}" type="pres">
      <dgm:prSet presAssocID="{1CA8B8F5-F630-435C-8CFB-5E440DD330CD}" presName="conn2-1" presStyleLbl="parChTrans1D2" presStyleIdx="1" presStyleCnt="4"/>
      <dgm:spPr/>
      <dgm:t>
        <a:bodyPr/>
        <a:lstStyle/>
        <a:p>
          <a:endParaRPr lang="es-ES"/>
        </a:p>
      </dgm:t>
    </dgm:pt>
    <dgm:pt modelId="{250F7DBF-2F50-401A-AA3B-34BFD451D60E}" type="pres">
      <dgm:prSet presAssocID="{1CA8B8F5-F630-435C-8CFB-5E440DD330CD}" presName="connTx" presStyleLbl="parChTrans1D2" presStyleIdx="1" presStyleCnt="4"/>
      <dgm:spPr/>
      <dgm:t>
        <a:bodyPr/>
        <a:lstStyle/>
        <a:p>
          <a:endParaRPr lang="es-ES"/>
        </a:p>
      </dgm:t>
    </dgm:pt>
    <dgm:pt modelId="{4FDC9C19-8D4E-4841-A73D-CBE2531BC8AF}" type="pres">
      <dgm:prSet presAssocID="{52554432-0F6D-4FF9-8B12-E0316D37EF49}" presName="root2" presStyleCnt="0"/>
      <dgm:spPr/>
    </dgm:pt>
    <dgm:pt modelId="{E0B241D7-EAA2-4F17-B680-FD9F5269F962}" type="pres">
      <dgm:prSet presAssocID="{52554432-0F6D-4FF9-8B12-E0316D37EF49}" presName="LevelTwoTextNode" presStyleLbl="node2" presStyleIdx="1" presStyleCnt="4" custScaleX="111762" custLinFactNeighborX="27748" custLinFactNeighborY="2716">
        <dgm:presLayoutVars>
          <dgm:chPref val="3"/>
        </dgm:presLayoutVars>
      </dgm:prSet>
      <dgm:spPr/>
      <dgm:t>
        <a:bodyPr/>
        <a:lstStyle/>
        <a:p>
          <a:endParaRPr lang="es-ES"/>
        </a:p>
      </dgm:t>
    </dgm:pt>
    <dgm:pt modelId="{3752C28F-9651-4940-9916-2D3603B55EE6}" type="pres">
      <dgm:prSet presAssocID="{52554432-0F6D-4FF9-8B12-E0316D37EF49}" presName="level3hierChild" presStyleCnt="0"/>
      <dgm:spPr/>
    </dgm:pt>
    <dgm:pt modelId="{3B0FFCC3-F05A-4703-AAFA-2D34252F4A3A}" type="pres">
      <dgm:prSet presAssocID="{0009982E-C245-4CB9-AD70-7580E70F0B0E}" presName="conn2-1" presStyleLbl="parChTrans1D2" presStyleIdx="2" presStyleCnt="4"/>
      <dgm:spPr/>
      <dgm:t>
        <a:bodyPr/>
        <a:lstStyle/>
        <a:p>
          <a:endParaRPr lang="es-ES"/>
        </a:p>
      </dgm:t>
    </dgm:pt>
    <dgm:pt modelId="{A6FC0855-2664-4E73-A8FB-D72CCD1ABFA3}" type="pres">
      <dgm:prSet presAssocID="{0009982E-C245-4CB9-AD70-7580E70F0B0E}" presName="connTx" presStyleLbl="parChTrans1D2" presStyleIdx="2" presStyleCnt="4"/>
      <dgm:spPr/>
      <dgm:t>
        <a:bodyPr/>
        <a:lstStyle/>
        <a:p>
          <a:endParaRPr lang="es-ES"/>
        </a:p>
      </dgm:t>
    </dgm:pt>
    <dgm:pt modelId="{4F0E58AC-E2DA-45A7-9C03-D44B60639C9B}" type="pres">
      <dgm:prSet presAssocID="{2F34115F-8D96-4F24-9671-6DAE80E68503}" presName="root2" presStyleCnt="0"/>
      <dgm:spPr/>
    </dgm:pt>
    <dgm:pt modelId="{06751271-6D79-439D-AE6B-3104C08C7F5B}" type="pres">
      <dgm:prSet presAssocID="{2F34115F-8D96-4F24-9671-6DAE80E68503}" presName="LevelTwoTextNode" presStyleLbl="node2" presStyleIdx="2" presStyleCnt="4" custLinFactNeighborX="27468" custLinFactNeighborY="2007">
        <dgm:presLayoutVars>
          <dgm:chPref val="3"/>
        </dgm:presLayoutVars>
      </dgm:prSet>
      <dgm:spPr/>
      <dgm:t>
        <a:bodyPr/>
        <a:lstStyle/>
        <a:p>
          <a:endParaRPr lang="es-ES"/>
        </a:p>
      </dgm:t>
    </dgm:pt>
    <dgm:pt modelId="{FB8A8D6A-203F-471C-9819-93C167094B5A}" type="pres">
      <dgm:prSet presAssocID="{2F34115F-8D96-4F24-9671-6DAE80E68503}" presName="level3hierChild" presStyleCnt="0"/>
      <dgm:spPr/>
    </dgm:pt>
    <dgm:pt modelId="{3F86A8BB-12A5-42F9-AB94-887C6CBCF923}" type="pres">
      <dgm:prSet presAssocID="{7EEED29D-80C7-4D08-9F06-1208F5F91075}" presName="conn2-1" presStyleLbl="parChTrans1D2" presStyleIdx="3" presStyleCnt="4"/>
      <dgm:spPr/>
      <dgm:t>
        <a:bodyPr/>
        <a:lstStyle/>
        <a:p>
          <a:endParaRPr lang="es-ES"/>
        </a:p>
      </dgm:t>
    </dgm:pt>
    <dgm:pt modelId="{9E74219C-415C-42FC-8B33-A55930E59E53}" type="pres">
      <dgm:prSet presAssocID="{7EEED29D-80C7-4D08-9F06-1208F5F91075}" presName="connTx" presStyleLbl="parChTrans1D2" presStyleIdx="3" presStyleCnt="4"/>
      <dgm:spPr/>
      <dgm:t>
        <a:bodyPr/>
        <a:lstStyle/>
        <a:p>
          <a:endParaRPr lang="es-ES"/>
        </a:p>
      </dgm:t>
    </dgm:pt>
    <dgm:pt modelId="{79E5DBA4-7CB4-4577-B756-7D854D87512A}" type="pres">
      <dgm:prSet presAssocID="{1C011514-626C-484F-A0AC-0DAC6D24EE05}" presName="root2" presStyleCnt="0"/>
      <dgm:spPr/>
    </dgm:pt>
    <dgm:pt modelId="{F6E6BC13-4BE7-4AE8-91B9-FCAAA69D1339}" type="pres">
      <dgm:prSet presAssocID="{1C011514-626C-484F-A0AC-0DAC6D24EE05}" presName="LevelTwoTextNode" presStyleLbl="node2" presStyleIdx="3" presStyleCnt="4" custLinFactNeighborX="27468" custLinFactNeighborY="-1619">
        <dgm:presLayoutVars>
          <dgm:chPref val="3"/>
        </dgm:presLayoutVars>
      </dgm:prSet>
      <dgm:spPr/>
      <dgm:t>
        <a:bodyPr/>
        <a:lstStyle/>
        <a:p>
          <a:endParaRPr lang="es-ES"/>
        </a:p>
      </dgm:t>
    </dgm:pt>
    <dgm:pt modelId="{7F674BC1-949F-45C7-880D-365177AA4FAD}" type="pres">
      <dgm:prSet presAssocID="{1C011514-626C-484F-A0AC-0DAC6D24EE05}" presName="level3hierChild" presStyleCnt="0"/>
      <dgm:spPr/>
    </dgm:pt>
  </dgm:ptLst>
  <dgm:cxnLst>
    <dgm:cxn modelId="{B2698B19-34F5-47C6-B5F7-29B608E6BD6D}" type="presOf" srcId="{0009982E-C245-4CB9-AD70-7580E70F0B0E}" destId="{3B0FFCC3-F05A-4703-AAFA-2D34252F4A3A}" srcOrd="0" destOrd="0" presId="urn:microsoft.com/office/officeart/2008/layout/HorizontalMultiLevelHierarchy"/>
    <dgm:cxn modelId="{EBE3EF6A-0429-47D8-A4C3-AD03F2684E4A}" type="presOf" srcId="{7EEED29D-80C7-4D08-9F06-1208F5F91075}" destId="{9E74219C-415C-42FC-8B33-A55930E59E53}" srcOrd="1" destOrd="0" presId="urn:microsoft.com/office/officeart/2008/layout/HorizontalMultiLevelHierarchy"/>
    <dgm:cxn modelId="{6D1AFCA1-79F7-4F36-AE3D-DE6E2511186F}" srcId="{B13DF20F-7D77-48A1-A4A3-78F26F52EE26}" destId="{1C011514-626C-484F-A0AC-0DAC6D24EE05}" srcOrd="3" destOrd="0" parTransId="{7EEED29D-80C7-4D08-9F06-1208F5F91075}" sibTransId="{B2A34D82-9B97-4A28-916D-A35AB73C0251}"/>
    <dgm:cxn modelId="{308D361A-AC17-44EF-BCC7-94B9B48DCF3B}" type="presOf" srcId="{2F34115F-8D96-4F24-9671-6DAE80E68503}" destId="{06751271-6D79-439D-AE6B-3104C08C7F5B}" srcOrd="0" destOrd="0" presId="urn:microsoft.com/office/officeart/2008/layout/HorizontalMultiLevelHierarchy"/>
    <dgm:cxn modelId="{BE337563-4F7A-4D11-B6DD-C0D9B1ABF64A}" type="presOf" srcId="{B13DF20F-7D77-48A1-A4A3-78F26F52EE26}" destId="{9567B13A-72E3-4D56-B8A2-CEE14820DAE2}" srcOrd="0" destOrd="0" presId="urn:microsoft.com/office/officeart/2008/layout/HorizontalMultiLevelHierarchy"/>
    <dgm:cxn modelId="{73B3E48C-DD42-499A-88FE-B79737DAFEE9}" type="presOf" srcId="{9BFC02F5-5DDF-41DE-830E-AB6A52CCE9AF}" destId="{60F61493-4905-4AC9-BC7E-FE16E17E958B}" srcOrd="0" destOrd="0" presId="urn:microsoft.com/office/officeart/2008/layout/HorizontalMultiLevelHierarchy"/>
    <dgm:cxn modelId="{2053BD8F-5F50-4DA8-9A68-AAF5CD9BFAD5}" srcId="{B13DF20F-7D77-48A1-A4A3-78F26F52EE26}" destId="{DE1621AA-03A9-46F6-974D-D493FD72A22A}" srcOrd="0" destOrd="0" parTransId="{9BFC02F5-5DDF-41DE-830E-AB6A52CCE9AF}" sibTransId="{6BA1F274-C462-45CB-95A4-FAE06BC8A944}"/>
    <dgm:cxn modelId="{B197CDAB-C612-4C5A-B4F0-33C232814993}" type="presOf" srcId="{9BFC02F5-5DDF-41DE-830E-AB6A52CCE9AF}" destId="{1395CD93-50A7-456E-9CED-2B2A08BC86B5}" srcOrd="1" destOrd="0" presId="urn:microsoft.com/office/officeart/2008/layout/HorizontalMultiLevelHierarchy"/>
    <dgm:cxn modelId="{CDBC8357-BCC5-4859-9A0E-A5BBDCC426FE}" type="presOf" srcId="{7EEED29D-80C7-4D08-9F06-1208F5F91075}" destId="{3F86A8BB-12A5-42F9-AB94-887C6CBCF923}" srcOrd="0" destOrd="0" presId="urn:microsoft.com/office/officeart/2008/layout/HorizontalMultiLevelHierarchy"/>
    <dgm:cxn modelId="{10D8A321-DA0E-4B5B-A46D-D33F5A918C41}" type="presOf" srcId="{1C011514-626C-484F-A0AC-0DAC6D24EE05}" destId="{F6E6BC13-4BE7-4AE8-91B9-FCAAA69D1339}" srcOrd="0" destOrd="0" presId="urn:microsoft.com/office/officeart/2008/layout/HorizontalMultiLevelHierarchy"/>
    <dgm:cxn modelId="{1686B69F-681B-4C97-AED4-EC95A2298A6D}" type="presOf" srcId="{0009982E-C245-4CB9-AD70-7580E70F0B0E}" destId="{A6FC0855-2664-4E73-A8FB-D72CCD1ABFA3}" srcOrd="1" destOrd="0" presId="urn:microsoft.com/office/officeart/2008/layout/HorizontalMultiLevelHierarchy"/>
    <dgm:cxn modelId="{F6D760A1-1A0F-4C12-AE46-F5D7CF2E0CAB}" type="presOf" srcId="{52554432-0F6D-4FF9-8B12-E0316D37EF49}" destId="{E0B241D7-EAA2-4F17-B680-FD9F5269F962}" srcOrd="0" destOrd="0" presId="urn:microsoft.com/office/officeart/2008/layout/HorizontalMultiLevelHierarchy"/>
    <dgm:cxn modelId="{521E8D84-3184-48C8-B117-2565CAA477F2}" srcId="{FD31FAF4-B772-4828-9A4A-9EA8CBE1AB5C}" destId="{B13DF20F-7D77-48A1-A4A3-78F26F52EE26}" srcOrd="0" destOrd="0" parTransId="{CE8CC08A-503E-4F70-AC5C-F3F2B8560F18}" sibTransId="{2FA16A4D-39E0-4168-A70D-CBF97F1ECC7F}"/>
    <dgm:cxn modelId="{683DEC4D-7E80-477A-9508-C4E0FC07F250}" type="presOf" srcId="{FD31FAF4-B772-4828-9A4A-9EA8CBE1AB5C}" destId="{F8A41376-6474-4D2F-8220-C57FB34B49D4}" srcOrd="0" destOrd="0" presId="urn:microsoft.com/office/officeart/2008/layout/HorizontalMultiLevelHierarchy"/>
    <dgm:cxn modelId="{4384B302-2C81-4C9A-BAFA-0D383CF250BA}" type="presOf" srcId="{1CA8B8F5-F630-435C-8CFB-5E440DD330CD}" destId="{74057F61-D7EC-4DD5-9CBB-BC143D6CB74D}" srcOrd="0" destOrd="0" presId="urn:microsoft.com/office/officeart/2008/layout/HorizontalMultiLevelHierarchy"/>
    <dgm:cxn modelId="{5B8FC231-844C-4120-998E-4FB19D827134}" type="presOf" srcId="{DE1621AA-03A9-46F6-974D-D493FD72A22A}" destId="{B9FE71C9-384D-4F38-947D-0FE8CCE0A398}" srcOrd="0" destOrd="0" presId="urn:microsoft.com/office/officeart/2008/layout/HorizontalMultiLevelHierarchy"/>
    <dgm:cxn modelId="{9FC90774-7179-4ED1-9CD7-654B652D6EC6}" srcId="{B13DF20F-7D77-48A1-A4A3-78F26F52EE26}" destId="{2F34115F-8D96-4F24-9671-6DAE80E68503}" srcOrd="2" destOrd="0" parTransId="{0009982E-C245-4CB9-AD70-7580E70F0B0E}" sibTransId="{12839424-B66F-4199-9165-430530C21AD4}"/>
    <dgm:cxn modelId="{FF0256B9-ADE8-4A28-9C37-8BE984D7ED43}" type="presOf" srcId="{1CA8B8F5-F630-435C-8CFB-5E440DD330CD}" destId="{250F7DBF-2F50-401A-AA3B-34BFD451D60E}" srcOrd="1" destOrd="0" presId="urn:microsoft.com/office/officeart/2008/layout/HorizontalMultiLevelHierarchy"/>
    <dgm:cxn modelId="{8FEFB6C5-173E-4851-A553-1E69BE9DD8FC}" srcId="{B13DF20F-7D77-48A1-A4A3-78F26F52EE26}" destId="{52554432-0F6D-4FF9-8B12-E0316D37EF49}" srcOrd="1" destOrd="0" parTransId="{1CA8B8F5-F630-435C-8CFB-5E440DD330CD}" sibTransId="{776329CA-6272-40BD-94D8-E1B51E7EDE0F}"/>
    <dgm:cxn modelId="{E5B23EA9-052A-4B23-BC92-A17E70FA4959}" type="presParOf" srcId="{F8A41376-6474-4D2F-8220-C57FB34B49D4}" destId="{CA7BB520-D33B-483F-ACC8-12F845FDA4EB}" srcOrd="0" destOrd="0" presId="urn:microsoft.com/office/officeart/2008/layout/HorizontalMultiLevelHierarchy"/>
    <dgm:cxn modelId="{85DAC665-7E77-44A9-B9CB-A33A7D4C87F0}" type="presParOf" srcId="{CA7BB520-D33B-483F-ACC8-12F845FDA4EB}" destId="{9567B13A-72E3-4D56-B8A2-CEE14820DAE2}" srcOrd="0" destOrd="0" presId="urn:microsoft.com/office/officeart/2008/layout/HorizontalMultiLevelHierarchy"/>
    <dgm:cxn modelId="{F5DAEECD-065D-4025-92A4-D5454317A37A}" type="presParOf" srcId="{CA7BB520-D33B-483F-ACC8-12F845FDA4EB}" destId="{11A3EEE3-2344-4B18-9854-0FB4BFA4E407}" srcOrd="1" destOrd="0" presId="urn:microsoft.com/office/officeart/2008/layout/HorizontalMultiLevelHierarchy"/>
    <dgm:cxn modelId="{5C4937EF-3345-46DD-96B1-0E0F5C3883FE}" type="presParOf" srcId="{11A3EEE3-2344-4B18-9854-0FB4BFA4E407}" destId="{60F61493-4905-4AC9-BC7E-FE16E17E958B}" srcOrd="0" destOrd="0" presId="urn:microsoft.com/office/officeart/2008/layout/HorizontalMultiLevelHierarchy"/>
    <dgm:cxn modelId="{918CB609-86E1-4E7E-8A74-35BF0ECA7410}" type="presParOf" srcId="{60F61493-4905-4AC9-BC7E-FE16E17E958B}" destId="{1395CD93-50A7-456E-9CED-2B2A08BC86B5}" srcOrd="0" destOrd="0" presId="urn:microsoft.com/office/officeart/2008/layout/HorizontalMultiLevelHierarchy"/>
    <dgm:cxn modelId="{55EA9713-CCD1-4F52-8519-EA3AE7D22CFF}" type="presParOf" srcId="{11A3EEE3-2344-4B18-9854-0FB4BFA4E407}" destId="{1D52B034-2951-44BA-BFAC-822C407685FA}" srcOrd="1" destOrd="0" presId="urn:microsoft.com/office/officeart/2008/layout/HorizontalMultiLevelHierarchy"/>
    <dgm:cxn modelId="{4815EF49-DBE1-4FA7-BCAD-84A61FD91874}" type="presParOf" srcId="{1D52B034-2951-44BA-BFAC-822C407685FA}" destId="{B9FE71C9-384D-4F38-947D-0FE8CCE0A398}" srcOrd="0" destOrd="0" presId="urn:microsoft.com/office/officeart/2008/layout/HorizontalMultiLevelHierarchy"/>
    <dgm:cxn modelId="{935B42F9-9570-47E8-99D4-570CFE9201DA}" type="presParOf" srcId="{1D52B034-2951-44BA-BFAC-822C407685FA}" destId="{1B278746-4D7B-4349-AF27-89B5B58AB0E1}" srcOrd="1" destOrd="0" presId="urn:microsoft.com/office/officeart/2008/layout/HorizontalMultiLevelHierarchy"/>
    <dgm:cxn modelId="{6C248BED-727D-4C19-B076-584F0AD32519}" type="presParOf" srcId="{11A3EEE3-2344-4B18-9854-0FB4BFA4E407}" destId="{74057F61-D7EC-4DD5-9CBB-BC143D6CB74D}" srcOrd="2" destOrd="0" presId="urn:microsoft.com/office/officeart/2008/layout/HorizontalMultiLevelHierarchy"/>
    <dgm:cxn modelId="{F99D1122-85AC-4107-A411-859C4D082594}" type="presParOf" srcId="{74057F61-D7EC-4DD5-9CBB-BC143D6CB74D}" destId="{250F7DBF-2F50-401A-AA3B-34BFD451D60E}" srcOrd="0" destOrd="0" presId="urn:microsoft.com/office/officeart/2008/layout/HorizontalMultiLevelHierarchy"/>
    <dgm:cxn modelId="{1A50D0D6-1C7D-427A-A6C8-AA2F3D47220E}" type="presParOf" srcId="{11A3EEE3-2344-4B18-9854-0FB4BFA4E407}" destId="{4FDC9C19-8D4E-4841-A73D-CBE2531BC8AF}" srcOrd="3" destOrd="0" presId="urn:microsoft.com/office/officeart/2008/layout/HorizontalMultiLevelHierarchy"/>
    <dgm:cxn modelId="{EBF469EC-D9CC-4285-B0AC-429BA056E016}" type="presParOf" srcId="{4FDC9C19-8D4E-4841-A73D-CBE2531BC8AF}" destId="{E0B241D7-EAA2-4F17-B680-FD9F5269F962}" srcOrd="0" destOrd="0" presId="urn:microsoft.com/office/officeart/2008/layout/HorizontalMultiLevelHierarchy"/>
    <dgm:cxn modelId="{451F66B3-7C85-479F-BCDD-81F4BBAF47B3}" type="presParOf" srcId="{4FDC9C19-8D4E-4841-A73D-CBE2531BC8AF}" destId="{3752C28F-9651-4940-9916-2D3603B55EE6}" srcOrd="1" destOrd="0" presId="urn:microsoft.com/office/officeart/2008/layout/HorizontalMultiLevelHierarchy"/>
    <dgm:cxn modelId="{60286D20-5C60-4C63-BDA8-5B87F634B3C1}" type="presParOf" srcId="{11A3EEE3-2344-4B18-9854-0FB4BFA4E407}" destId="{3B0FFCC3-F05A-4703-AAFA-2D34252F4A3A}" srcOrd="4" destOrd="0" presId="urn:microsoft.com/office/officeart/2008/layout/HorizontalMultiLevelHierarchy"/>
    <dgm:cxn modelId="{B80D0B18-50CD-4AEF-AE89-C141E7EC33CD}" type="presParOf" srcId="{3B0FFCC3-F05A-4703-AAFA-2D34252F4A3A}" destId="{A6FC0855-2664-4E73-A8FB-D72CCD1ABFA3}" srcOrd="0" destOrd="0" presId="urn:microsoft.com/office/officeart/2008/layout/HorizontalMultiLevelHierarchy"/>
    <dgm:cxn modelId="{71C03151-D900-4581-B3E3-B8ACEC96D9D3}" type="presParOf" srcId="{11A3EEE3-2344-4B18-9854-0FB4BFA4E407}" destId="{4F0E58AC-E2DA-45A7-9C03-D44B60639C9B}" srcOrd="5" destOrd="0" presId="urn:microsoft.com/office/officeart/2008/layout/HorizontalMultiLevelHierarchy"/>
    <dgm:cxn modelId="{0FFCCCC6-649B-4E72-A8E1-A57C78591FBC}" type="presParOf" srcId="{4F0E58AC-E2DA-45A7-9C03-D44B60639C9B}" destId="{06751271-6D79-439D-AE6B-3104C08C7F5B}" srcOrd="0" destOrd="0" presId="urn:microsoft.com/office/officeart/2008/layout/HorizontalMultiLevelHierarchy"/>
    <dgm:cxn modelId="{6A7E2063-EB33-4A2D-AF9D-9782273A3DEF}" type="presParOf" srcId="{4F0E58AC-E2DA-45A7-9C03-D44B60639C9B}" destId="{FB8A8D6A-203F-471C-9819-93C167094B5A}" srcOrd="1" destOrd="0" presId="urn:microsoft.com/office/officeart/2008/layout/HorizontalMultiLevelHierarchy"/>
    <dgm:cxn modelId="{36C8168B-677F-47B9-85AC-861461F022C5}" type="presParOf" srcId="{11A3EEE3-2344-4B18-9854-0FB4BFA4E407}" destId="{3F86A8BB-12A5-42F9-AB94-887C6CBCF923}" srcOrd="6" destOrd="0" presId="urn:microsoft.com/office/officeart/2008/layout/HorizontalMultiLevelHierarchy"/>
    <dgm:cxn modelId="{D0209453-3EA0-4C14-B454-91EA9126E3CA}" type="presParOf" srcId="{3F86A8BB-12A5-42F9-AB94-887C6CBCF923}" destId="{9E74219C-415C-42FC-8B33-A55930E59E53}" srcOrd="0" destOrd="0" presId="urn:microsoft.com/office/officeart/2008/layout/HorizontalMultiLevelHierarchy"/>
    <dgm:cxn modelId="{778D5A5D-9B55-4497-B4A7-693B0B54FF04}" type="presParOf" srcId="{11A3EEE3-2344-4B18-9854-0FB4BFA4E407}" destId="{79E5DBA4-7CB4-4577-B756-7D854D87512A}" srcOrd="7" destOrd="0" presId="urn:microsoft.com/office/officeart/2008/layout/HorizontalMultiLevelHierarchy"/>
    <dgm:cxn modelId="{F2B4E598-F904-4CAC-B684-E8675905AB48}" type="presParOf" srcId="{79E5DBA4-7CB4-4577-B756-7D854D87512A}" destId="{F6E6BC13-4BE7-4AE8-91B9-FCAAA69D1339}" srcOrd="0" destOrd="0" presId="urn:microsoft.com/office/officeart/2008/layout/HorizontalMultiLevelHierarchy"/>
    <dgm:cxn modelId="{3449BCE5-3481-46CC-8383-EAF8BEA3D7F5}" type="presParOf" srcId="{79E5DBA4-7CB4-4577-B756-7D854D87512A}" destId="{7F674BC1-949F-45C7-880D-365177AA4FAD}" srcOrd="1" destOrd="0" presId="urn:microsoft.com/office/officeart/2008/layout/HorizontalMultiLevelHierarchy"/>
  </dgm:cxnLst>
  <dgm:bg/>
  <dgm:whole>
    <a:ln w="12700">
      <a:solidFill>
        <a:srgbClr val="002060"/>
      </a:solidFill>
    </a:ln>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99C1310-B33A-4A34-BD1C-FEEF2FBD46CB}"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s-AR"/>
        </a:p>
      </dgm:t>
    </dgm:pt>
    <dgm:pt modelId="{A7CEBC7E-A0A4-40FB-B3D0-46009CFDE142}">
      <dgm:prSet phldrT="[Texto]"/>
      <dgm:spPr>
        <a:solidFill>
          <a:srgbClr val="FF0000"/>
        </a:solidFill>
      </dgm:spPr>
      <dgm:t>
        <a:bodyPr/>
        <a:lstStyle/>
        <a:p>
          <a:r>
            <a:rPr lang="es-AR" b="1" dirty="0">
              <a:solidFill>
                <a:schemeClr val="tx1"/>
              </a:solidFill>
              <a:latin typeface="Arial" panose="020B0604020202020204" pitchFamily="34" charset="0"/>
              <a:cs typeface="Arial" panose="020B0604020202020204" pitchFamily="34" charset="0"/>
            </a:rPr>
            <a:t>variación </a:t>
          </a:r>
        </a:p>
        <a:p>
          <a:r>
            <a:rPr lang="es-AR" b="1" dirty="0">
              <a:solidFill>
                <a:schemeClr val="tx1"/>
              </a:solidFill>
              <a:latin typeface="Arial" panose="020B0604020202020204" pitchFamily="34" charset="0"/>
              <a:cs typeface="Arial" panose="020B0604020202020204" pitchFamily="34" charset="0"/>
            </a:rPr>
            <a:t>de la tensión mecánica</a:t>
          </a:r>
        </a:p>
        <a:p>
          <a:r>
            <a:rPr lang="es-AR" b="1" dirty="0">
              <a:solidFill>
                <a:schemeClr val="tx1"/>
              </a:solidFill>
              <a:latin typeface="Arial" panose="020B0604020202020204" pitchFamily="34" charset="0"/>
              <a:cs typeface="Arial" panose="020B0604020202020204" pitchFamily="34" charset="0"/>
            </a:rPr>
            <a:t>sobre un cuerpo</a:t>
          </a:r>
        </a:p>
      </dgm:t>
    </dgm:pt>
    <dgm:pt modelId="{3816424A-FA04-4126-AF68-E54F4225BA5C}" type="parTrans" cxnId="{49B7A1E7-4D68-4325-8FD0-88AEC87208F1}">
      <dgm:prSet/>
      <dgm:spPr/>
      <dgm:t>
        <a:bodyPr/>
        <a:lstStyle/>
        <a:p>
          <a:endParaRPr lang="es-AR"/>
        </a:p>
      </dgm:t>
    </dgm:pt>
    <dgm:pt modelId="{D025935D-F45A-4869-B7A1-4BE9365C2D0F}" type="sibTrans" cxnId="{49B7A1E7-4D68-4325-8FD0-88AEC87208F1}">
      <dgm:prSet/>
      <dgm:spPr/>
      <dgm:t>
        <a:bodyPr/>
        <a:lstStyle/>
        <a:p>
          <a:endParaRPr lang="es-AR"/>
        </a:p>
      </dgm:t>
    </dgm:pt>
    <dgm:pt modelId="{AEF8A2FE-0BDE-4A5F-A308-D732EE542174}">
      <dgm:prSet phldrT="[Texto]"/>
      <dgm:spPr>
        <a:solidFill>
          <a:srgbClr val="00B050"/>
        </a:solidFill>
      </dgm:spPr>
      <dgm:t>
        <a:bodyPr/>
        <a:lstStyle/>
        <a:p>
          <a:r>
            <a:rPr lang="es-AR" b="1" dirty="0">
              <a:solidFill>
                <a:schemeClr val="tx1"/>
              </a:solidFill>
              <a:latin typeface="Arial" panose="020B0604020202020204" pitchFamily="34" charset="0"/>
              <a:cs typeface="Arial" panose="020B0604020202020204" pitchFamily="34" charset="0"/>
            </a:rPr>
            <a:t>efecto </a:t>
          </a:r>
        </a:p>
        <a:p>
          <a:r>
            <a:rPr lang="es-AR" b="1" dirty="0">
              <a:solidFill>
                <a:schemeClr val="tx1"/>
              </a:solidFill>
              <a:latin typeface="Arial" panose="020B0604020202020204" pitchFamily="34" charset="0"/>
              <a:cs typeface="Arial" panose="020B0604020202020204" pitchFamily="34" charset="0"/>
            </a:rPr>
            <a:t> electroestrictivo</a:t>
          </a:r>
        </a:p>
      </dgm:t>
    </dgm:pt>
    <dgm:pt modelId="{7405BBFB-3ABD-4646-BA0B-374D72CF3F35}" type="parTrans" cxnId="{9368D3A1-5A80-4FCF-BE50-8E6EAD908F79}">
      <dgm:prSet/>
      <dgm:spPr/>
      <dgm:t>
        <a:bodyPr/>
        <a:lstStyle/>
        <a:p>
          <a:endParaRPr lang="es-AR" b="1">
            <a:solidFill>
              <a:schemeClr val="tx1"/>
            </a:solidFill>
          </a:endParaRPr>
        </a:p>
      </dgm:t>
    </dgm:pt>
    <dgm:pt modelId="{4A398086-9362-44F5-9539-6E0904FD309F}" type="sibTrans" cxnId="{9368D3A1-5A80-4FCF-BE50-8E6EAD908F79}">
      <dgm:prSet/>
      <dgm:spPr/>
      <dgm:t>
        <a:bodyPr/>
        <a:lstStyle/>
        <a:p>
          <a:endParaRPr lang="es-AR"/>
        </a:p>
      </dgm:t>
    </dgm:pt>
    <dgm:pt modelId="{A885B1C7-3F95-4EC0-B245-A201EB53407F}">
      <dgm:prSet phldrT="[Texto]"/>
      <dgm:spPr/>
      <dgm:t>
        <a:bodyPr/>
        <a:lstStyle/>
        <a:p>
          <a:r>
            <a:rPr lang="es-AR" b="1" dirty="0">
              <a:solidFill>
                <a:schemeClr val="tx1"/>
              </a:solidFill>
              <a:latin typeface="Arial" panose="020B0604020202020204" pitchFamily="34" charset="0"/>
              <a:cs typeface="Arial" panose="020B0604020202020204" pitchFamily="34" charset="0"/>
            </a:rPr>
            <a:t>variación de la</a:t>
          </a:r>
        </a:p>
        <a:p>
          <a:r>
            <a:rPr lang="es-AR" b="1" dirty="0">
              <a:solidFill>
                <a:schemeClr val="tx1"/>
              </a:solidFill>
              <a:latin typeface="Arial" panose="020B0604020202020204" pitchFamily="34" charset="0"/>
              <a:cs typeface="Arial" panose="020B0604020202020204" pitchFamily="34" charset="0"/>
            </a:rPr>
            <a:t>magnetización</a:t>
          </a:r>
        </a:p>
        <a:p>
          <a:endParaRPr lang="es-AR" b="1" dirty="0">
            <a:solidFill>
              <a:schemeClr val="tx1"/>
            </a:solidFill>
          </a:endParaRPr>
        </a:p>
      </dgm:t>
    </dgm:pt>
    <dgm:pt modelId="{335399FC-E608-4AD5-A468-A12B70E4EE18}" type="parTrans" cxnId="{E6D9F9C9-3976-441E-BD50-991522120D78}">
      <dgm:prSet/>
      <dgm:spPr/>
      <dgm:t>
        <a:bodyPr/>
        <a:lstStyle/>
        <a:p>
          <a:endParaRPr lang="es-AR" b="1">
            <a:solidFill>
              <a:schemeClr val="tx1"/>
            </a:solidFill>
          </a:endParaRPr>
        </a:p>
      </dgm:t>
    </dgm:pt>
    <dgm:pt modelId="{DB5F72B2-33A3-4250-B1BC-7B3A05F9A3F1}" type="sibTrans" cxnId="{E6D9F9C9-3976-441E-BD50-991522120D78}">
      <dgm:prSet/>
      <dgm:spPr/>
      <dgm:t>
        <a:bodyPr/>
        <a:lstStyle/>
        <a:p>
          <a:endParaRPr lang="es-AR"/>
        </a:p>
      </dgm:t>
    </dgm:pt>
    <dgm:pt modelId="{17476A08-04D5-4C11-A59E-7EAA4142261F}">
      <dgm:prSet/>
      <dgm:spPr/>
      <dgm:t>
        <a:bodyPr/>
        <a:lstStyle/>
        <a:p>
          <a:r>
            <a:rPr lang="es-AR" b="1" dirty="0">
              <a:solidFill>
                <a:schemeClr val="tx1"/>
              </a:solidFill>
              <a:latin typeface="Arial" panose="020B0604020202020204" pitchFamily="34" charset="0"/>
              <a:cs typeface="Arial" panose="020B0604020202020204" pitchFamily="34" charset="0"/>
            </a:rPr>
            <a:t>material piezomagnético</a:t>
          </a:r>
        </a:p>
      </dgm:t>
    </dgm:pt>
    <dgm:pt modelId="{8D656A03-F80D-4EEF-8EEC-567C4345F2BB}" type="parTrans" cxnId="{C7446143-46AC-41CC-9E8B-9D648BA22D45}">
      <dgm:prSet/>
      <dgm:spPr/>
      <dgm:t>
        <a:bodyPr/>
        <a:lstStyle/>
        <a:p>
          <a:endParaRPr lang="es-AR" b="1">
            <a:solidFill>
              <a:schemeClr val="tx1"/>
            </a:solidFill>
          </a:endParaRPr>
        </a:p>
      </dgm:t>
    </dgm:pt>
    <dgm:pt modelId="{81C71A17-57F2-48CF-9D47-2A0D9576C0D2}" type="sibTrans" cxnId="{C7446143-46AC-41CC-9E8B-9D648BA22D45}">
      <dgm:prSet/>
      <dgm:spPr/>
      <dgm:t>
        <a:bodyPr/>
        <a:lstStyle/>
        <a:p>
          <a:endParaRPr lang="es-AR"/>
        </a:p>
      </dgm:t>
    </dgm:pt>
    <dgm:pt modelId="{DEDA3EDE-D9DF-48D8-8E6C-268500BCB700}">
      <dgm:prSet/>
      <dgm:spPr>
        <a:solidFill>
          <a:srgbClr val="00B050"/>
        </a:solidFill>
      </dgm:spPr>
      <dgm:t>
        <a:bodyPr/>
        <a:lstStyle/>
        <a:p>
          <a:r>
            <a:rPr lang="es-AR" b="1" dirty="0">
              <a:solidFill>
                <a:schemeClr val="tx1"/>
              </a:solidFill>
              <a:latin typeface="Arial" panose="020B0604020202020204" pitchFamily="34" charset="0"/>
              <a:cs typeface="Arial" panose="020B0604020202020204" pitchFamily="34" charset="0"/>
            </a:rPr>
            <a:t>material  piezoeléctrico</a:t>
          </a:r>
        </a:p>
      </dgm:t>
    </dgm:pt>
    <dgm:pt modelId="{06A40E6F-F1EA-4847-8132-E8D6534EB16C}" type="parTrans" cxnId="{1FE47A4C-10E1-4D91-A7CD-217FC439B8F9}">
      <dgm:prSet/>
      <dgm:spPr/>
      <dgm:t>
        <a:bodyPr/>
        <a:lstStyle/>
        <a:p>
          <a:endParaRPr lang="es-AR" b="1">
            <a:solidFill>
              <a:schemeClr val="tx1"/>
            </a:solidFill>
          </a:endParaRPr>
        </a:p>
      </dgm:t>
    </dgm:pt>
    <dgm:pt modelId="{AADE1F72-3EC8-49DD-A011-587817D97B4A}" type="sibTrans" cxnId="{1FE47A4C-10E1-4D91-A7CD-217FC439B8F9}">
      <dgm:prSet/>
      <dgm:spPr/>
      <dgm:t>
        <a:bodyPr/>
        <a:lstStyle/>
        <a:p>
          <a:endParaRPr lang="es-AR"/>
        </a:p>
      </dgm:t>
    </dgm:pt>
    <dgm:pt modelId="{7561EF76-498E-4414-817B-8BA5E78C5ABE}">
      <dgm:prSet/>
      <dgm:spPr>
        <a:solidFill>
          <a:srgbClr val="00B050"/>
        </a:solidFill>
      </dgm:spPr>
      <dgm:t>
        <a:bodyPr/>
        <a:lstStyle/>
        <a:p>
          <a:r>
            <a:rPr lang="es-AR" b="1" dirty="0">
              <a:solidFill>
                <a:schemeClr val="tx1"/>
              </a:solidFill>
              <a:latin typeface="Arial" panose="020B0604020202020204" pitchFamily="34" charset="0"/>
              <a:cs typeface="Arial" panose="020B0604020202020204" pitchFamily="34" charset="0"/>
            </a:rPr>
            <a:t>variación de la polarización</a:t>
          </a:r>
        </a:p>
      </dgm:t>
    </dgm:pt>
    <dgm:pt modelId="{951EC459-5ACF-42BC-A37D-BB8EA861DBB9}" type="parTrans" cxnId="{F6317633-04DD-41BA-A881-78D750EC2C42}">
      <dgm:prSet/>
      <dgm:spPr/>
      <dgm:t>
        <a:bodyPr/>
        <a:lstStyle/>
        <a:p>
          <a:endParaRPr lang="es-AR" b="1">
            <a:solidFill>
              <a:schemeClr val="tx1"/>
            </a:solidFill>
          </a:endParaRPr>
        </a:p>
      </dgm:t>
    </dgm:pt>
    <dgm:pt modelId="{BEFF92A2-3B4E-4E87-8F17-B3306A3C82A0}" type="sibTrans" cxnId="{F6317633-04DD-41BA-A881-78D750EC2C42}">
      <dgm:prSet/>
      <dgm:spPr/>
      <dgm:t>
        <a:bodyPr/>
        <a:lstStyle/>
        <a:p>
          <a:endParaRPr lang="es-AR"/>
        </a:p>
      </dgm:t>
    </dgm:pt>
    <dgm:pt modelId="{593EC170-ABBC-46F9-BB53-E50EFFC79862}">
      <dgm:prSet/>
      <dgm:spPr/>
      <dgm:t>
        <a:bodyPr/>
        <a:lstStyle/>
        <a:p>
          <a:r>
            <a:rPr lang="es-AR" b="1" dirty="0">
              <a:solidFill>
                <a:schemeClr val="tx1"/>
              </a:solidFill>
              <a:latin typeface="Arial" panose="020B0604020202020204" pitchFamily="34" charset="0"/>
              <a:cs typeface="Arial" panose="020B0604020202020204" pitchFamily="34" charset="0"/>
            </a:rPr>
            <a:t>efecto </a:t>
          </a:r>
        </a:p>
        <a:p>
          <a:r>
            <a:rPr lang="es-AR" b="1" dirty="0">
              <a:solidFill>
                <a:schemeClr val="tx1"/>
              </a:solidFill>
              <a:latin typeface="Arial" panose="020B0604020202020204" pitchFamily="34" charset="0"/>
              <a:cs typeface="Arial" panose="020B0604020202020204" pitchFamily="34" charset="0"/>
            </a:rPr>
            <a:t>magnetoestrictivo</a:t>
          </a:r>
        </a:p>
      </dgm:t>
    </dgm:pt>
    <dgm:pt modelId="{C184EAE9-9E99-478B-B07F-B5EA3A36C615}" type="parTrans" cxnId="{35441F5B-7263-4913-A885-3B780F2A8D55}">
      <dgm:prSet/>
      <dgm:spPr/>
      <dgm:t>
        <a:bodyPr/>
        <a:lstStyle/>
        <a:p>
          <a:endParaRPr lang="es-AR" b="1">
            <a:solidFill>
              <a:schemeClr val="tx1"/>
            </a:solidFill>
          </a:endParaRPr>
        </a:p>
      </dgm:t>
    </dgm:pt>
    <dgm:pt modelId="{47D198A7-75F8-406F-AE34-71E4169C00AF}" type="sibTrans" cxnId="{35441F5B-7263-4913-A885-3B780F2A8D55}">
      <dgm:prSet/>
      <dgm:spPr/>
      <dgm:t>
        <a:bodyPr/>
        <a:lstStyle/>
        <a:p>
          <a:endParaRPr lang="es-AR"/>
        </a:p>
      </dgm:t>
    </dgm:pt>
    <dgm:pt modelId="{79F53333-1A71-493D-978F-3D63487E77E7}" type="pres">
      <dgm:prSet presAssocID="{F99C1310-B33A-4A34-BD1C-FEEF2FBD46CB}" presName="hierChild1" presStyleCnt="0">
        <dgm:presLayoutVars>
          <dgm:orgChart val="1"/>
          <dgm:chPref val="1"/>
          <dgm:dir/>
          <dgm:animOne val="branch"/>
          <dgm:animLvl val="lvl"/>
          <dgm:resizeHandles/>
        </dgm:presLayoutVars>
      </dgm:prSet>
      <dgm:spPr/>
      <dgm:t>
        <a:bodyPr/>
        <a:lstStyle/>
        <a:p>
          <a:endParaRPr lang="es-ES"/>
        </a:p>
      </dgm:t>
    </dgm:pt>
    <dgm:pt modelId="{3CBF0F39-8F5C-4D4B-B5BC-479E72EEE924}" type="pres">
      <dgm:prSet presAssocID="{A7CEBC7E-A0A4-40FB-B3D0-46009CFDE142}" presName="hierRoot1" presStyleCnt="0">
        <dgm:presLayoutVars>
          <dgm:hierBranch val="init"/>
        </dgm:presLayoutVars>
      </dgm:prSet>
      <dgm:spPr/>
    </dgm:pt>
    <dgm:pt modelId="{65CD6358-67DC-4F2A-B79C-92A4D51F6772}" type="pres">
      <dgm:prSet presAssocID="{A7CEBC7E-A0A4-40FB-B3D0-46009CFDE142}" presName="rootComposite1" presStyleCnt="0"/>
      <dgm:spPr/>
    </dgm:pt>
    <dgm:pt modelId="{B9DCA230-7DF4-45F4-BF09-006F9CC4409C}" type="pres">
      <dgm:prSet presAssocID="{A7CEBC7E-A0A4-40FB-B3D0-46009CFDE142}" presName="rootText1" presStyleLbl="node0" presStyleIdx="0" presStyleCnt="1" custScaleY="351489" custLinFactNeighborX="5053" custLinFactNeighborY="-17414">
        <dgm:presLayoutVars>
          <dgm:chPref val="3"/>
        </dgm:presLayoutVars>
      </dgm:prSet>
      <dgm:spPr>
        <a:prstGeom prst="flowChartAlternateProcess">
          <a:avLst/>
        </a:prstGeom>
      </dgm:spPr>
      <dgm:t>
        <a:bodyPr/>
        <a:lstStyle/>
        <a:p>
          <a:endParaRPr lang="es-ES"/>
        </a:p>
      </dgm:t>
    </dgm:pt>
    <dgm:pt modelId="{F7AB5059-8FBC-4CC8-901F-AA3690DC222C}" type="pres">
      <dgm:prSet presAssocID="{A7CEBC7E-A0A4-40FB-B3D0-46009CFDE142}" presName="rootConnector1" presStyleLbl="node1" presStyleIdx="0" presStyleCnt="0"/>
      <dgm:spPr/>
      <dgm:t>
        <a:bodyPr/>
        <a:lstStyle/>
        <a:p>
          <a:endParaRPr lang="es-ES"/>
        </a:p>
      </dgm:t>
    </dgm:pt>
    <dgm:pt modelId="{B161AC39-6469-4693-B18E-DEBB579F3A22}" type="pres">
      <dgm:prSet presAssocID="{A7CEBC7E-A0A4-40FB-B3D0-46009CFDE142}" presName="hierChild2" presStyleCnt="0"/>
      <dgm:spPr/>
    </dgm:pt>
    <dgm:pt modelId="{05956639-3B62-4A5A-A2CC-B1D2A503C673}" type="pres">
      <dgm:prSet presAssocID="{06A40E6F-F1EA-4847-8132-E8D6534EB16C}" presName="Name64" presStyleLbl="parChTrans1D2" presStyleIdx="0" presStyleCnt="2"/>
      <dgm:spPr/>
      <dgm:t>
        <a:bodyPr/>
        <a:lstStyle/>
        <a:p>
          <a:endParaRPr lang="es-ES"/>
        </a:p>
      </dgm:t>
    </dgm:pt>
    <dgm:pt modelId="{7C0E6129-AAA0-4D26-99C8-630E6DF79E81}" type="pres">
      <dgm:prSet presAssocID="{DEDA3EDE-D9DF-48D8-8E6C-268500BCB700}" presName="hierRoot2" presStyleCnt="0">
        <dgm:presLayoutVars>
          <dgm:hierBranch val="init"/>
        </dgm:presLayoutVars>
      </dgm:prSet>
      <dgm:spPr/>
    </dgm:pt>
    <dgm:pt modelId="{CF83BE54-D1CA-44B0-A194-3770F3CBDB80}" type="pres">
      <dgm:prSet presAssocID="{DEDA3EDE-D9DF-48D8-8E6C-268500BCB700}" presName="rootComposite" presStyleCnt="0"/>
      <dgm:spPr/>
    </dgm:pt>
    <dgm:pt modelId="{44DD5BCA-4FD2-4884-AC8F-695F660CDF7E}" type="pres">
      <dgm:prSet presAssocID="{DEDA3EDE-D9DF-48D8-8E6C-268500BCB700}" presName="rootText" presStyleLbl="node2" presStyleIdx="0" presStyleCnt="2" custScaleY="236250">
        <dgm:presLayoutVars>
          <dgm:chPref val="3"/>
        </dgm:presLayoutVars>
      </dgm:prSet>
      <dgm:spPr>
        <a:prstGeom prst="flowChartAlternateProcess">
          <a:avLst/>
        </a:prstGeom>
      </dgm:spPr>
      <dgm:t>
        <a:bodyPr/>
        <a:lstStyle/>
        <a:p>
          <a:endParaRPr lang="es-ES"/>
        </a:p>
      </dgm:t>
    </dgm:pt>
    <dgm:pt modelId="{9FAE7499-92D7-4717-8A42-BC42FFFB3B93}" type="pres">
      <dgm:prSet presAssocID="{DEDA3EDE-D9DF-48D8-8E6C-268500BCB700}" presName="rootConnector" presStyleLbl="node2" presStyleIdx="0" presStyleCnt="2"/>
      <dgm:spPr/>
      <dgm:t>
        <a:bodyPr/>
        <a:lstStyle/>
        <a:p>
          <a:endParaRPr lang="es-ES"/>
        </a:p>
      </dgm:t>
    </dgm:pt>
    <dgm:pt modelId="{7752B7DB-B340-4030-86FB-C073DF61435D}" type="pres">
      <dgm:prSet presAssocID="{DEDA3EDE-D9DF-48D8-8E6C-268500BCB700}" presName="hierChild4" presStyleCnt="0"/>
      <dgm:spPr/>
    </dgm:pt>
    <dgm:pt modelId="{C7DB1530-6A24-45BE-8243-FD442F222DBD}" type="pres">
      <dgm:prSet presAssocID="{7405BBFB-3ABD-4646-BA0B-374D72CF3F35}" presName="Name64" presStyleLbl="parChTrans1D3" presStyleIdx="0" presStyleCnt="2"/>
      <dgm:spPr/>
      <dgm:t>
        <a:bodyPr/>
        <a:lstStyle/>
        <a:p>
          <a:endParaRPr lang="es-ES"/>
        </a:p>
      </dgm:t>
    </dgm:pt>
    <dgm:pt modelId="{B5D41048-5847-44F4-8CCD-80D58594FF5D}" type="pres">
      <dgm:prSet presAssocID="{AEF8A2FE-0BDE-4A5F-A308-D732EE542174}" presName="hierRoot2" presStyleCnt="0">
        <dgm:presLayoutVars>
          <dgm:hierBranch val="init"/>
        </dgm:presLayoutVars>
      </dgm:prSet>
      <dgm:spPr/>
    </dgm:pt>
    <dgm:pt modelId="{6C818D7F-9870-4E0B-AA18-FDA0854392C6}" type="pres">
      <dgm:prSet presAssocID="{AEF8A2FE-0BDE-4A5F-A308-D732EE542174}" presName="rootComposite" presStyleCnt="0"/>
      <dgm:spPr/>
    </dgm:pt>
    <dgm:pt modelId="{313B2AFA-37F5-4600-92E0-DBEE4AA0978B}" type="pres">
      <dgm:prSet presAssocID="{AEF8A2FE-0BDE-4A5F-A308-D732EE542174}" presName="rootText" presStyleLbl="node3" presStyleIdx="0" presStyleCnt="2" custScaleY="236249" custLinFactNeighborX="-469" custLinFactNeighborY="567">
        <dgm:presLayoutVars>
          <dgm:chPref val="3"/>
        </dgm:presLayoutVars>
      </dgm:prSet>
      <dgm:spPr>
        <a:prstGeom prst="flowChartAlternateProcess">
          <a:avLst/>
        </a:prstGeom>
      </dgm:spPr>
      <dgm:t>
        <a:bodyPr/>
        <a:lstStyle/>
        <a:p>
          <a:endParaRPr lang="es-ES"/>
        </a:p>
      </dgm:t>
    </dgm:pt>
    <dgm:pt modelId="{A7615661-3A33-4D0B-B0BF-7B53618BF7F2}" type="pres">
      <dgm:prSet presAssocID="{AEF8A2FE-0BDE-4A5F-A308-D732EE542174}" presName="rootConnector" presStyleLbl="node3" presStyleIdx="0" presStyleCnt="2"/>
      <dgm:spPr/>
      <dgm:t>
        <a:bodyPr/>
        <a:lstStyle/>
        <a:p>
          <a:endParaRPr lang="es-ES"/>
        </a:p>
      </dgm:t>
    </dgm:pt>
    <dgm:pt modelId="{0EACFB68-9DC2-42CC-A966-6AD631B97E79}" type="pres">
      <dgm:prSet presAssocID="{AEF8A2FE-0BDE-4A5F-A308-D732EE542174}" presName="hierChild4" presStyleCnt="0"/>
      <dgm:spPr/>
    </dgm:pt>
    <dgm:pt modelId="{B34A02F8-958B-4246-B1FB-F089519E5ECB}" type="pres">
      <dgm:prSet presAssocID="{951EC459-5ACF-42BC-A37D-BB8EA861DBB9}" presName="Name64" presStyleLbl="parChTrans1D4" presStyleIdx="0" presStyleCnt="2"/>
      <dgm:spPr/>
      <dgm:t>
        <a:bodyPr/>
        <a:lstStyle/>
        <a:p>
          <a:endParaRPr lang="es-ES"/>
        </a:p>
      </dgm:t>
    </dgm:pt>
    <dgm:pt modelId="{6EDDEE39-7819-46CE-BFB2-10C9AF0664A2}" type="pres">
      <dgm:prSet presAssocID="{7561EF76-498E-4414-817B-8BA5E78C5ABE}" presName="hierRoot2" presStyleCnt="0">
        <dgm:presLayoutVars>
          <dgm:hierBranch val="init"/>
        </dgm:presLayoutVars>
      </dgm:prSet>
      <dgm:spPr/>
    </dgm:pt>
    <dgm:pt modelId="{CE01D540-23A5-44DF-A0A3-713CF07C08A2}" type="pres">
      <dgm:prSet presAssocID="{7561EF76-498E-4414-817B-8BA5E78C5ABE}" presName="rootComposite" presStyleCnt="0"/>
      <dgm:spPr/>
    </dgm:pt>
    <dgm:pt modelId="{5A833366-7809-4C59-B1CA-3F0F568443E6}" type="pres">
      <dgm:prSet presAssocID="{7561EF76-498E-4414-817B-8BA5E78C5ABE}" presName="rootText" presStyleLbl="node4" presStyleIdx="0" presStyleCnt="2" custScaleY="211100">
        <dgm:presLayoutVars>
          <dgm:chPref val="3"/>
        </dgm:presLayoutVars>
      </dgm:prSet>
      <dgm:spPr>
        <a:prstGeom prst="flowChartAlternateProcess">
          <a:avLst/>
        </a:prstGeom>
      </dgm:spPr>
      <dgm:t>
        <a:bodyPr/>
        <a:lstStyle/>
        <a:p>
          <a:endParaRPr lang="es-ES"/>
        </a:p>
      </dgm:t>
    </dgm:pt>
    <dgm:pt modelId="{EF03215B-522C-4862-AD8A-732CA83ACA5E}" type="pres">
      <dgm:prSet presAssocID="{7561EF76-498E-4414-817B-8BA5E78C5ABE}" presName="rootConnector" presStyleLbl="node4" presStyleIdx="0" presStyleCnt="2"/>
      <dgm:spPr/>
      <dgm:t>
        <a:bodyPr/>
        <a:lstStyle/>
        <a:p>
          <a:endParaRPr lang="es-ES"/>
        </a:p>
      </dgm:t>
    </dgm:pt>
    <dgm:pt modelId="{526823A4-2A51-485A-8EE8-D7811E2FCF14}" type="pres">
      <dgm:prSet presAssocID="{7561EF76-498E-4414-817B-8BA5E78C5ABE}" presName="hierChild4" presStyleCnt="0"/>
      <dgm:spPr/>
    </dgm:pt>
    <dgm:pt modelId="{1A08AF35-E855-4390-8F98-E96D03D2787D}" type="pres">
      <dgm:prSet presAssocID="{7561EF76-498E-4414-817B-8BA5E78C5ABE}" presName="hierChild5" presStyleCnt="0"/>
      <dgm:spPr/>
    </dgm:pt>
    <dgm:pt modelId="{B888FEA4-8FCA-4D91-A97E-1454534838BA}" type="pres">
      <dgm:prSet presAssocID="{AEF8A2FE-0BDE-4A5F-A308-D732EE542174}" presName="hierChild5" presStyleCnt="0"/>
      <dgm:spPr/>
    </dgm:pt>
    <dgm:pt modelId="{D1166415-4136-4421-94E9-5C026DDA58F0}" type="pres">
      <dgm:prSet presAssocID="{DEDA3EDE-D9DF-48D8-8E6C-268500BCB700}" presName="hierChild5" presStyleCnt="0"/>
      <dgm:spPr/>
    </dgm:pt>
    <dgm:pt modelId="{6177F86E-2495-4542-ADE2-C0BE74DF9605}" type="pres">
      <dgm:prSet presAssocID="{8D656A03-F80D-4EEF-8EEC-567C4345F2BB}" presName="Name64" presStyleLbl="parChTrans1D2" presStyleIdx="1" presStyleCnt="2"/>
      <dgm:spPr/>
      <dgm:t>
        <a:bodyPr/>
        <a:lstStyle/>
        <a:p>
          <a:endParaRPr lang="es-ES"/>
        </a:p>
      </dgm:t>
    </dgm:pt>
    <dgm:pt modelId="{31E75B90-69E1-4374-A78B-015E19F4351F}" type="pres">
      <dgm:prSet presAssocID="{17476A08-04D5-4C11-A59E-7EAA4142261F}" presName="hierRoot2" presStyleCnt="0">
        <dgm:presLayoutVars>
          <dgm:hierBranch val="init"/>
        </dgm:presLayoutVars>
      </dgm:prSet>
      <dgm:spPr/>
    </dgm:pt>
    <dgm:pt modelId="{3B8BCEDE-ACA0-4EB5-932F-617B9AB5D5C6}" type="pres">
      <dgm:prSet presAssocID="{17476A08-04D5-4C11-A59E-7EAA4142261F}" presName="rootComposite" presStyleCnt="0"/>
      <dgm:spPr/>
    </dgm:pt>
    <dgm:pt modelId="{C0B4ED1E-E62B-4D30-A5D4-F7AD7440EF32}" type="pres">
      <dgm:prSet presAssocID="{17476A08-04D5-4C11-A59E-7EAA4142261F}" presName="rootText" presStyleLbl="node2" presStyleIdx="1" presStyleCnt="2" custScaleY="276043">
        <dgm:presLayoutVars>
          <dgm:chPref val="3"/>
        </dgm:presLayoutVars>
      </dgm:prSet>
      <dgm:spPr>
        <a:prstGeom prst="flowChartAlternateProcess">
          <a:avLst/>
        </a:prstGeom>
      </dgm:spPr>
      <dgm:t>
        <a:bodyPr/>
        <a:lstStyle/>
        <a:p>
          <a:endParaRPr lang="es-ES"/>
        </a:p>
      </dgm:t>
    </dgm:pt>
    <dgm:pt modelId="{87B6B2CD-DC3E-4C32-B1D1-D9FA2CF0C645}" type="pres">
      <dgm:prSet presAssocID="{17476A08-04D5-4C11-A59E-7EAA4142261F}" presName="rootConnector" presStyleLbl="node2" presStyleIdx="1" presStyleCnt="2"/>
      <dgm:spPr/>
      <dgm:t>
        <a:bodyPr/>
        <a:lstStyle/>
        <a:p>
          <a:endParaRPr lang="es-ES"/>
        </a:p>
      </dgm:t>
    </dgm:pt>
    <dgm:pt modelId="{240AEC02-D80C-4891-9E57-6D599479B624}" type="pres">
      <dgm:prSet presAssocID="{17476A08-04D5-4C11-A59E-7EAA4142261F}" presName="hierChild4" presStyleCnt="0"/>
      <dgm:spPr/>
    </dgm:pt>
    <dgm:pt modelId="{63B95DAF-4A38-48E3-BC0E-FB01953ED526}" type="pres">
      <dgm:prSet presAssocID="{C184EAE9-9E99-478B-B07F-B5EA3A36C615}" presName="Name64" presStyleLbl="parChTrans1D3" presStyleIdx="1" presStyleCnt="2"/>
      <dgm:spPr/>
      <dgm:t>
        <a:bodyPr/>
        <a:lstStyle/>
        <a:p>
          <a:endParaRPr lang="es-ES"/>
        </a:p>
      </dgm:t>
    </dgm:pt>
    <dgm:pt modelId="{EC3A4437-D10C-4BC3-9C9F-0BFD8EF8B200}" type="pres">
      <dgm:prSet presAssocID="{593EC170-ABBC-46F9-BB53-E50EFFC79862}" presName="hierRoot2" presStyleCnt="0">
        <dgm:presLayoutVars>
          <dgm:hierBranch val="init"/>
        </dgm:presLayoutVars>
      </dgm:prSet>
      <dgm:spPr/>
    </dgm:pt>
    <dgm:pt modelId="{64ADDFCF-B53D-41C9-B9E0-308C828DED91}" type="pres">
      <dgm:prSet presAssocID="{593EC170-ABBC-46F9-BB53-E50EFFC79862}" presName="rootComposite" presStyleCnt="0"/>
      <dgm:spPr/>
    </dgm:pt>
    <dgm:pt modelId="{979A5173-899D-435F-AC8B-92DE094BE27D}" type="pres">
      <dgm:prSet presAssocID="{593EC170-ABBC-46F9-BB53-E50EFFC79862}" presName="rootText" presStyleLbl="node3" presStyleIdx="1" presStyleCnt="2" custScaleY="276042">
        <dgm:presLayoutVars>
          <dgm:chPref val="3"/>
        </dgm:presLayoutVars>
      </dgm:prSet>
      <dgm:spPr>
        <a:prstGeom prst="flowChartAlternateProcess">
          <a:avLst/>
        </a:prstGeom>
      </dgm:spPr>
      <dgm:t>
        <a:bodyPr/>
        <a:lstStyle/>
        <a:p>
          <a:endParaRPr lang="es-ES"/>
        </a:p>
      </dgm:t>
    </dgm:pt>
    <dgm:pt modelId="{0A10E991-7DD8-47FF-B550-BD3C016D3DF1}" type="pres">
      <dgm:prSet presAssocID="{593EC170-ABBC-46F9-BB53-E50EFFC79862}" presName="rootConnector" presStyleLbl="node3" presStyleIdx="1" presStyleCnt="2"/>
      <dgm:spPr/>
      <dgm:t>
        <a:bodyPr/>
        <a:lstStyle/>
        <a:p>
          <a:endParaRPr lang="es-ES"/>
        </a:p>
      </dgm:t>
    </dgm:pt>
    <dgm:pt modelId="{70DF5915-BBA6-41A0-B00D-2B87DCC2C8CF}" type="pres">
      <dgm:prSet presAssocID="{593EC170-ABBC-46F9-BB53-E50EFFC79862}" presName="hierChild4" presStyleCnt="0"/>
      <dgm:spPr/>
    </dgm:pt>
    <dgm:pt modelId="{71723827-B783-47E9-8B4A-72DA655821FC}" type="pres">
      <dgm:prSet presAssocID="{335399FC-E608-4AD5-A468-A12B70E4EE18}" presName="Name64" presStyleLbl="parChTrans1D4" presStyleIdx="1" presStyleCnt="2"/>
      <dgm:spPr/>
      <dgm:t>
        <a:bodyPr/>
        <a:lstStyle/>
        <a:p>
          <a:endParaRPr lang="es-ES"/>
        </a:p>
      </dgm:t>
    </dgm:pt>
    <dgm:pt modelId="{C937EE35-0DE6-4F2D-8E7F-000828D26C69}" type="pres">
      <dgm:prSet presAssocID="{A885B1C7-3F95-4EC0-B245-A201EB53407F}" presName="hierRoot2" presStyleCnt="0">
        <dgm:presLayoutVars>
          <dgm:hierBranch val="init"/>
        </dgm:presLayoutVars>
      </dgm:prSet>
      <dgm:spPr/>
    </dgm:pt>
    <dgm:pt modelId="{FD9B1C2C-D3D9-4894-8827-C9DF365C552F}" type="pres">
      <dgm:prSet presAssocID="{A885B1C7-3F95-4EC0-B245-A201EB53407F}" presName="rootComposite" presStyleCnt="0"/>
      <dgm:spPr/>
    </dgm:pt>
    <dgm:pt modelId="{641810AD-2391-429E-B543-DD5BF7786735}" type="pres">
      <dgm:prSet presAssocID="{A885B1C7-3F95-4EC0-B245-A201EB53407F}" presName="rootText" presStyleLbl="node4" presStyleIdx="1" presStyleCnt="2" custScaleY="277233">
        <dgm:presLayoutVars>
          <dgm:chPref val="3"/>
        </dgm:presLayoutVars>
      </dgm:prSet>
      <dgm:spPr>
        <a:prstGeom prst="flowChartAlternateProcess">
          <a:avLst/>
        </a:prstGeom>
      </dgm:spPr>
      <dgm:t>
        <a:bodyPr/>
        <a:lstStyle/>
        <a:p>
          <a:endParaRPr lang="es-ES"/>
        </a:p>
      </dgm:t>
    </dgm:pt>
    <dgm:pt modelId="{5F537EA8-DBFA-4A16-961D-63B32F0AA0D0}" type="pres">
      <dgm:prSet presAssocID="{A885B1C7-3F95-4EC0-B245-A201EB53407F}" presName="rootConnector" presStyleLbl="node4" presStyleIdx="1" presStyleCnt="2"/>
      <dgm:spPr/>
      <dgm:t>
        <a:bodyPr/>
        <a:lstStyle/>
        <a:p>
          <a:endParaRPr lang="es-ES"/>
        </a:p>
      </dgm:t>
    </dgm:pt>
    <dgm:pt modelId="{7DEF88EA-37D3-4B43-BC6C-0CC28EECD656}" type="pres">
      <dgm:prSet presAssocID="{A885B1C7-3F95-4EC0-B245-A201EB53407F}" presName="hierChild4" presStyleCnt="0"/>
      <dgm:spPr/>
    </dgm:pt>
    <dgm:pt modelId="{90BBAE03-ED24-4A4D-8147-2BB9BCA770CB}" type="pres">
      <dgm:prSet presAssocID="{A885B1C7-3F95-4EC0-B245-A201EB53407F}" presName="hierChild5" presStyleCnt="0"/>
      <dgm:spPr/>
    </dgm:pt>
    <dgm:pt modelId="{210D8C2D-1832-4ED9-894D-0014D0ABCCE7}" type="pres">
      <dgm:prSet presAssocID="{593EC170-ABBC-46F9-BB53-E50EFFC79862}" presName="hierChild5" presStyleCnt="0"/>
      <dgm:spPr/>
    </dgm:pt>
    <dgm:pt modelId="{908D56E2-19F9-4046-A644-0FA79C124D5E}" type="pres">
      <dgm:prSet presAssocID="{17476A08-04D5-4C11-A59E-7EAA4142261F}" presName="hierChild5" presStyleCnt="0"/>
      <dgm:spPr/>
    </dgm:pt>
    <dgm:pt modelId="{08DFAB97-6E23-435F-92E0-294EEC4435EE}" type="pres">
      <dgm:prSet presAssocID="{A7CEBC7E-A0A4-40FB-B3D0-46009CFDE142}" presName="hierChild3" presStyleCnt="0"/>
      <dgm:spPr/>
    </dgm:pt>
  </dgm:ptLst>
  <dgm:cxnLst>
    <dgm:cxn modelId="{E84B655A-E2BE-40C0-B1BA-2DB587778F37}" type="presOf" srcId="{06A40E6F-F1EA-4847-8132-E8D6534EB16C}" destId="{05956639-3B62-4A5A-A2CC-B1D2A503C673}" srcOrd="0" destOrd="0" presId="urn:microsoft.com/office/officeart/2009/3/layout/HorizontalOrganizationChart"/>
    <dgm:cxn modelId="{A7DE3C40-CB46-4B56-92B5-9B361FAFB6B4}" type="presOf" srcId="{335399FC-E608-4AD5-A468-A12B70E4EE18}" destId="{71723827-B783-47E9-8B4A-72DA655821FC}" srcOrd="0" destOrd="0" presId="urn:microsoft.com/office/officeart/2009/3/layout/HorizontalOrganizationChart"/>
    <dgm:cxn modelId="{6EDAD9B1-8B67-4E2D-9E48-5D514EE811BB}" type="presOf" srcId="{8D656A03-F80D-4EEF-8EEC-567C4345F2BB}" destId="{6177F86E-2495-4542-ADE2-C0BE74DF9605}" srcOrd="0" destOrd="0" presId="urn:microsoft.com/office/officeart/2009/3/layout/HorizontalOrganizationChart"/>
    <dgm:cxn modelId="{03110E83-6E3C-4A93-A84B-C6D1DCDD10B0}" type="presOf" srcId="{F99C1310-B33A-4A34-BD1C-FEEF2FBD46CB}" destId="{79F53333-1A71-493D-978F-3D63487E77E7}" srcOrd="0" destOrd="0" presId="urn:microsoft.com/office/officeart/2009/3/layout/HorizontalOrganizationChart"/>
    <dgm:cxn modelId="{E6D9F9C9-3976-441E-BD50-991522120D78}" srcId="{593EC170-ABBC-46F9-BB53-E50EFFC79862}" destId="{A885B1C7-3F95-4EC0-B245-A201EB53407F}" srcOrd="0" destOrd="0" parTransId="{335399FC-E608-4AD5-A468-A12B70E4EE18}" sibTransId="{DB5F72B2-33A3-4250-B1BC-7B3A05F9A3F1}"/>
    <dgm:cxn modelId="{9B3C5F8B-E9E3-4797-A9AF-4C9175B3A835}" type="presOf" srcId="{17476A08-04D5-4C11-A59E-7EAA4142261F}" destId="{C0B4ED1E-E62B-4D30-A5D4-F7AD7440EF32}" srcOrd="0" destOrd="0" presId="urn:microsoft.com/office/officeart/2009/3/layout/HorizontalOrganizationChart"/>
    <dgm:cxn modelId="{F6317633-04DD-41BA-A881-78D750EC2C42}" srcId="{AEF8A2FE-0BDE-4A5F-A308-D732EE542174}" destId="{7561EF76-498E-4414-817B-8BA5E78C5ABE}" srcOrd="0" destOrd="0" parTransId="{951EC459-5ACF-42BC-A37D-BB8EA861DBB9}" sibTransId="{BEFF92A2-3B4E-4E87-8F17-B3306A3C82A0}"/>
    <dgm:cxn modelId="{18CB1058-E61D-4CD7-B3B4-BF5C4DB6A278}" type="presOf" srcId="{A7CEBC7E-A0A4-40FB-B3D0-46009CFDE142}" destId="{B9DCA230-7DF4-45F4-BF09-006F9CC4409C}" srcOrd="0" destOrd="0" presId="urn:microsoft.com/office/officeart/2009/3/layout/HorizontalOrganizationChart"/>
    <dgm:cxn modelId="{FE2AE11C-34E3-47C2-9675-DBD514AEC8A9}" type="presOf" srcId="{593EC170-ABBC-46F9-BB53-E50EFFC79862}" destId="{979A5173-899D-435F-AC8B-92DE094BE27D}" srcOrd="0" destOrd="0" presId="urn:microsoft.com/office/officeart/2009/3/layout/HorizontalOrganizationChart"/>
    <dgm:cxn modelId="{DF1E68E1-A363-4588-AF00-9CC48140A5C4}" type="presOf" srcId="{C184EAE9-9E99-478B-B07F-B5EA3A36C615}" destId="{63B95DAF-4A38-48E3-BC0E-FB01953ED526}" srcOrd="0" destOrd="0" presId="urn:microsoft.com/office/officeart/2009/3/layout/HorizontalOrganizationChart"/>
    <dgm:cxn modelId="{3197B12B-7E87-406F-855B-F19B22196904}" type="presOf" srcId="{A885B1C7-3F95-4EC0-B245-A201EB53407F}" destId="{5F537EA8-DBFA-4A16-961D-63B32F0AA0D0}" srcOrd="1" destOrd="0" presId="urn:microsoft.com/office/officeart/2009/3/layout/HorizontalOrganizationChart"/>
    <dgm:cxn modelId="{DC52A868-7C07-4BE9-84B0-2882A63B9EE0}" type="presOf" srcId="{A7CEBC7E-A0A4-40FB-B3D0-46009CFDE142}" destId="{F7AB5059-8FBC-4CC8-901F-AA3690DC222C}" srcOrd="1" destOrd="0" presId="urn:microsoft.com/office/officeart/2009/3/layout/HorizontalOrganizationChart"/>
    <dgm:cxn modelId="{171283DB-7236-4A07-870E-74FDBB4FB2D7}" type="presOf" srcId="{AEF8A2FE-0BDE-4A5F-A308-D732EE542174}" destId="{313B2AFA-37F5-4600-92E0-DBEE4AA0978B}" srcOrd="0" destOrd="0" presId="urn:microsoft.com/office/officeart/2009/3/layout/HorizontalOrganizationChart"/>
    <dgm:cxn modelId="{88FCA42F-EE92-4CCA-A2B7-807D9F7B60E8}" type="presOf" srcId="{7561EF76-498E-4414-817B-8BA5E78C5ABE}" destId="{5A833366-7809-4C59-B1CA-3F0F568443E6}" srcOrd="0" destOrd="0" presId="urn:microsoft.com/office/officeart/2009/3/layout/HorizontalOrganizationChart"/>
    <dgm:cxn modelId="{6B0D7B26-5317-464B-B339-148F5B306A55}" type="presOf" srcId="{7561EF76-498E-4414-817B-8BA5E78C5ABE}" destId="{EF03215B-522C-4862-AD8A-732CA83ACA5E}" srcOrd="1" destOrd="0" presId="urn:microsoft.com/office/officeart/2009/3/layout/HorizontalOrganizationChart"/>
    <dgm:cxn modelId="{DE011C7C-D24C-46F8-B168-CEC8CC137A0E}" type="presOf" srcId="{DEDA3EDE-D9DF-48D8-8E6C-268500BCB700}" destId="{44DD5BCA-4FD2-4884-AC8F-695F660CDF7E}" srcOrd="0" destOrd="0" presId="urn:microsoft.com/office/officeart/2009/3/layout/HorizontalOrganizationChart"/>
    <dgm:cxn modelId="{72012CCF-4EC2-4F9D-B440-6DFE1E068615}" type="presOf" srcId="{17476A08-04D5-4C11-A59E-7EAA4142261F}" destId="{87B6B2CD-DC3E-4C32-B1D1-D9FA2CF0C645}" srcOrd="1" destOrd="0" presId="urn:microsoft.com/office/officeart/2009/3/layout/HorizontalOrganizationChart"/>
    <dgm:cxn modelId="{DDEE79A3-4A44-46EC-8E28-C0DADF7545E4}" type="presOf" srcId="{DEDA3EDE-D9DF-48D8-8E6C-268500BCB700}" destId="{9FAE7499-92D7-4717-8A42-BC42FFFB3B93}" srcOrd="1" destOrd="0" presId="urn:microsoft.com/office/officeart/2009/3/layout/HorizontalOrganizationChart"/>
    <dgm:cxn modelId="{03F86306-EB8F-40E0-9BEB-F4C9E0A74ADD}" type="presOf" srcId="{951EC459-5ACF-42BC-A37D-BB8EA861DBB9}" destId="{B34A02F8-958B-4246-B1FB-F089519E5ECB}" srcOrd="0" destOrd="0" presId="urn:microsoft.com/office/officeart/2009/3/layout/HorizontalOrganizationChart"/>
    <dgm:cxn modelId="{C7446143-46AC-41CC-9E8B-9D648BA22D45}" srcId="{A7CEBC7E-A0A4-40FB-B3D0-46009CFDE142}" destId="{17476A08-04D5-4C11-A59E-7EAA4142261F}" srcOrd="1" destOrd="0" parTransId="{8D656A03-F80D-4EEF-8EEC-567C4345F2BB}" sibTransId="{81C71A17-57F2-48CF-9D47-2A0D9576C0D2}"/>
    <dgm:cxn modelId="{96772DD2-DA00-40AF-BA78-904720DEE5A3}" type="presOf" srcId="{7405BBFB-3ABD-4646-BA0B-374D72CF3F35}" destId="{C7DB1530-6A24-45BE-8243-FD442F222DBD}" srcOrd="0" destOrd="0" presId="urn:microsoft.com/office/officeart/2009/3/layout/HorizontalOrganizationChart"/>
    <dgm:cxn modelId="{1FE47A4C-10E1-4D91-A7CD-217FC439B8F9}" srcId="{A7CEBC7E-A0A4-40FB-B3D0-46009CFDE142}" destId="{DEDA3EDE-D9DF-48D8-8E6C-268500BCB700}" srcOrd="0" destOrd="0" parTransId="{06A40E6F-F1EA-4847-8132-E8D6534EB16C}" sibTransId="{AADE1F72-3EC8-49DD-A011-587817D97B4A}"/>
    <dgm:cxn modelId="{753AC7C8-1808-45C8-B0FF-5D30DF0C1B75}" type="presOf" srcId="{A885B1C7-3F95-4EC0-B245-A201EB53407F}" destId="{641810AD-2391-429E-B543-DD5BF7786735}" srcOrd="0" destOrd="0" presId="urn:microsoft.com/office/officeart/2009/3/layout/HorizontalOrganizationChart"/>
    <dgm:cxn modelId="{9FF04536-0D4B-420E-805F-97DC3A57CEEA}" type="presOf" srcId="{AEF8A2FE-0BDE-4A5F-A308-D732EE542174}" destId="{A7615661-3A33-4D0B-B0BF-7B53618BF7F2}" srcOrd="1" destOrd="0" presId="urn:microsoft.com/office/officeart/2009/3/layout/HorizontalOrganizationChart"/>
    <dgm:cxn modelId="{49B7A1E7-4D68-4325-8FD0-88AEC87208F1}" srcId="{F99C1310-B33A-4A34-BD1C-FEEF2FBD46CB}" destId="{A7CEBC7E-A0A4-40FB-B3D0-46009CFDE142}" srcOrd="0" destOrd="0" parTransId="{3816424A-FA04-4126-AF68-E54F4225BA5C}" sibTransId="{D025935D-F45A-4869-B7A1-4BE9365C2D0F}"/>
    <dgm:cxn modelId="{657B0E21-A0A6-4467-A927-C027604503EA}" type="presOf" srcId="{593EC170-ABBC-46F9-BB53-E50EFFC79862}" destId="{0A10E991-7DD8-47FF-B550-BD3C016D3DF1}" srcOrd="1" destOrd="0" presId="urn:microsoft.com/office/officeart/2009/3/layout/HorizontalOrganizationChart"/>
    <dgm:cxn modelId="{35441F5B-7263-4913-A885-3B780F2A8D55}" srcId="{17476A08-04D5-4C11-A59E-7EAA4142261F}" destId="{593EC170-ABBC-46F9-BB53-E50EFFC79862}" srcOrd="0" destOrd="0" parTransId="{C184EAE9-9E99-478B-B07F-B5EA3A36C615}" sibTransId="{47D198A7-75F8-406F-AE34-71E4169C00AF}"/>
    <dgm:cxn modelId="{9368D3A1-5A80-4FCF-BE50-8E6EAD908F79}" srcId="{DEDA3EDE-D9DF-48D8-8E6C-268500BCB700}" destId="{AEF8A2FE-0BDE-4A5F-A308-D732EE542174}" srcOrd="0" destOrd="0" parTransId="{7405BBFB-3ABD-4646-BA0B-374D72CF3F35}" sibTransId="{4A398086-9362-44F5-9539-6E0904FD309F}"/>
    <dgm:cxn modelId="{3584A394-2AD0-4C7A-A5A8-F9717C875E8B}" type="presParOf" srcId="{79F53333-1A71-493D-978F-3D63487E77E7}" destId="{3CBF0F39-8F5C-4D4B-B5BC-479E72EEE924}" srcOrd="0" destOrd="0" presId="urn:microsoft.com/office/officeart/2009/3/layout/HorizontalOrganizationChart"/>
    <dgm:cxn modelId="{16E10A28-B644-4757-A9F8-0796DFD771E7}" type="presParOf" srcId="{3CBF0F39-8F5C-4D4B-B5BC-479E72EEE924}" destId="{65CD6358-67DC-4F2A-B79C-92A4D51F6772}" srcOrd="0" destOrd="0" presId="urn:microsoft.com/office/officeart/2009/3/layout/HorizontalOrganizationChart"/>
    <dgm:cxn modelId="{287E43E1-E87C-4477-A999-D41F0B50D77C}" type="presParOf" srcId="{65CD6358-67DC-4F2A-B79C-92A4D51F6772}" destId="{B9DCA230-7DF4-45F4-BF09-006F9CC4409C}" srcOrd="0" destOrd="0" presId="urn:microsoft.com/office/officeart/2009/3/layout/HorizontalOrganizationChart"/>
    <dgm:cxn modelId="{E8891902-2E6D-4093-A15B-6BCA328EE3EB}" type="presParOf" srcId="{65CD6358-67DC-4F2A-B79C-92A4D51F6772}" destId="{F7AB5059-8FBC-4CC8-901F-AA3690DC222C}" srcOrd="1" destOrd="0" presId="urn:microsoft.com/office/officeart/2009/3/layout/HorizontalOrganizationChart"/>
    <dgm:cxn modelId="{31E47887-061B-4EC2-B39C-A4028ABC239F}" type="presParOf" srcId="{3CBF0F39-8F5C-4D4B-B5BC-479E72EEE924}" destId="{B161AC39-6469-4693-B18E-DEBB579F3A22}" srcOrd="1" destOrd="0" presId="urn:microsoft.com/office/officeart/2009/3/layout/HorizontalOrganizationChart"/>
    <dgm:cxn modelId="{7AFA5CC8-44B2-4D12-92C5-EECDD63AF002}" type="presParOf" srcId="{B161AC39-6469-4693-B18E-DEBB579F3A22}" destId="{05956639-3B62-4A5A-A2CC-B1D2A503C673}" srcOrd="0" destOrd="0" presId="urn:microsoft.com/office/officeart/2009/3/layout/HorizontalOrganizationChart"/>
    <dgm:cxn modelId="{321F89EC-94DC-4410-AEB4-72EAEF011566}" type="presParOf" srcId="{B161AC39-6469-4693-B18E-DEBB579F3A22}" destId="{7C0E6129-AAA0-4D26-99C8-630E6DF79E81}" srcOrd="1" destOrd="0" presId="urn:microsoft.com/office/officeart/2009/3/layout/HorizontalOrganizationChart"/>
    <dgm:cxn modelId="{8C8E5CD4-A0D9-42C7-B00B-7F03FAAC5F3E}" type="presParOf" srcId="{7C0E6129-AAA0-4D26-99C8-630E6DF79E81}" destId="{CF83BE54-D1CA-44B0-A194-3770F3CBDB80}" srcOrd="0" destOrd="0" presId="urn:microsoft.com/office/officeart/2009/3/layout/HorizontalOrganizationChart"/>
    <dgm:cxn modelId="{6B155317-ADC6-4E19-9960-7A62BF64007A}" type="presParOf" srcId="{CF83BE54-D1CA-44B0-A194-3770F3CBDB80}" destId="{44DD5BCA-4FD2-4884-AC8F-695F660CDF7E}" srcOrd="0" destOrd="0" presId="urn:microsoft.com/office/officeart/2009/3/layout/HorizontalOrganizationChart"/>
    <dgm:cxn modelId="{37579009-4D5B-48F6-B686-D3DAAA039F74}" type="presParOf" srcId="{CF83BE54-D1CA-44B0-A194-3770F3CBDB80}" destId="{9FAE7499-92D7-4717-8A42-BC42FFFB3B93}" srcOrd="1" destOrd="0" presId="urn:microsoft.com/office/officeart/2009/3/layout/HorizontalOrganizationChart"/>
    <dgm:cxn modelId="{7A275CA3-613F-4C65-9D94-1ABDB74BD1BC}" type="presParOf" srcId="{7C0E6129-AAA0-4D26-99C8-630E6DF79E81}" destId="{7752B7DB-B340-4030-86FB-C073DF61435D}" srcOrd="1" destOrd="0" presId="urn:microsoft.com/office/officeart/2009/3/layout/HorizontalOrganizationChart"/>
    <dgm:cxn modelId="{F485B7C1-8BA7-4A7F-AD5B-EF47F9CC2901}" type="presParOf" srcId="{7752B7DB-B340-4030-86FB-C073DF61435D}" destId="{C7DB1530-6A24-45BE-8243-FD442F222DBD}" srcOrd="0" destOrd="0" presId="urn:microsoft.com/office/officeart/2009/3/layout/HorizontalOrganizationChart"/>
    <dgm:cxn modelId="{7A28D6C4-53E3-4CFB-AD3C-6D21E4D9E8AE}" type="presParOf" srcId="{7752B7DB-B340-4030-86FB-C073DF61435D}" destId="{B5D41048-5847-44F4-8CCD-80D58594FF5D}" srcOrd="1" destOrd="0" presId="urn:microsoft.com/office/officeart/2009/3/layout/HorizontalOrganizationChart"/>
    <dgm:cxn modelId="{155535EE-0804-4BD1-89BF-369FFF238D47}" type="presParOf" srcId="{B5D41048-5847-44F4-8CCD-80D58594FF5D}" destId="{6C818D7F-9870-4E0B-AA18-FDA0854392C6}" srcOrd="0" destOrd="0" presId="urn:microsoft.com/office/officeart/2009/3/layout/HorizontalOrganizationChart"/>
    <dgm:cxn modelId="{05DB49DA-6268-47F4-88A8-571777119499}" type="presParOf" srcId="{6C818D7F-9870-4E0B-AA18-FDA0854392C6}" destId="{313B2AFA-37F5-4600-92E0-DBEE4AA0978B}" srcOrd="0" destOrd="0" presId="urn:microsoft.com/office/officeart/2009/3/layout/HorizontalOrganizationChart"/>
    <dgm:cxn modelId="{E5796EED-6CB5-4E77-8B48-221F638F2AC3}" type="presParOf" srcId="{6C818D7F-9870-4E0B-AA18-FDA0854392C6}" destId="{A7615661-3A33-4D0B-B0BF-7B53618BF7F2}" srcOrd="1" destOrd="0" presId="urn:microsoft.com/office/officeart/2009/3/layout/HorizontalOrganizationChart"/>
    <dgm:cxn modelId="{898FE67B-6560-48A0-ACC5-C5F83A04CB21}" type="presParOf" srcId="{B5D41048-5847-44F4-8CCD-80D58594FF5D}" destId="{0EACFB68-9DC2-42CC-A966-6AD631B97E79}" srcOrd="1" destOrd="0" presId="urn:microsoft.com/office/officeart/2009/3/layout/HorizontalOrganizationChart"/>
    <dgm:cxn modelId="{E65BE431-83E6-4A48-BECF-4679DC1A412F}" type="presParOf" srcId="{0EACFB68-9DC2-42CC-A966-6AD631B97E79}" destId="{B34A02F8-958B-4246-B1FB-F089519E5ECB}" srcOrd="0" destOrd="0" presId="urn:microsoft.com/office/officeart/2009/3/layout/HorizontalOrganizationChart"/>
    <dgm:cxn modelId="{49BA2C08-7D31-4A40-B929-30E07F0F4BD3}" type="presParOf" srcId="{0EACFB68-9DC2-42CC-A966-6AD631B97E79}" destId="{6EDDEE39-7819-46CE-BFB2-10C9AF0664A2}" srcOrd="1" destOrd="0" presId="urn:microsoft.com/office/officeart/2009/3/layout/HorizontalOrganizationChart"/>
    <dgm:cxn modelId="{480617CA-C952-4DC5-B271-4C5ED2D4715D}" type="presParOf" srcId="{6EDDEE39-7819-46CE-BFB2-10C9AF0664A2}" destId="{CE01D540-23A5-44DF-A0A3-713CF07C08A2}" srcOrd="0" destOrd="0" presId="urn:microsoft.com/office/officeart/2009/3/layout/HorizontalOrganizationChart"/>
    <dgm:cxn modelId="{7343EFB1-B308-4899-9CB7-CD6E0642462A}" type="presParOf" srcId="{CE01D540-23A5-44DF-A0A3-713CF07C08A2}" destId="{5A833366-7809-4C59-B1CA-3F0F568443E6}" srcOrd="0" destOrd="0" presId="urn:microsoft.com/office/officeart/2009/3/layout/HorizontalOrganizationChart"/>
    <dgm:cxn modelId="{1377BC14-0669-482F-B7ED-B44FA348E454}" type="presParOf" srcId="{CE01D540-23A5-44DF-A0A3-713CF07C08A2}" destId="{EF03215B-522C-4862-AD8A-732CA83ACA5E}" srcOrd="1" destOrd="0" presId="urn:microsoft.com/office/officeart/2009/3/layout/HorizontalOrganizationChart"/>
    <dgm:cxn modelId="{C2C3051B-BE42-4FD6-A27C-5E5B2409235A}" type="presParOf" srcId="{6EDDEE39-7819-46CE-BFB2-10C9AF0664A2}" destId="{526823A4-2A51-485A-8EE8-D7811E2FCF14}" srcOrd="1" destOrd="0" presId="urn:microsoft.com/office/officeart/2009/3/layout/HorizontalOrganizationChart"/>
    <dgm:cxn modelId="{70540BD2-9C89-42E6-83FB-334C3A157ADA}" type="presParOf" srcId="{6EDDEE39-7819-46CE-BFB2-10C9AF0664A2}" destId="{1A08AF35-E855-4390-8F98-E96D03D2787D}" srcOrd="2" destOrd="0" presId="urn:microsoft.com/office/officeart/2009/3/layout/HorizontalOrganizationChart"/>
    <dgm:cxn modelId="{BD955A4F-50A2-412B-BE6F-38193096B47A}" type="presParOf" srcId="{B5D41048-5847-44F4-8CCD-80D58594FF5D}" destId="{B888FEA4-8FCA-4D91-A97E-1454534838BA}" srcOrd="2" destOrd="0" presId="urn:microsoft.com/office/officeart/2009/3/layout/HorizontalOrganizationChart"/>
    <dgm:cxn modelId="{18CAA053-2563-412D-BF22-8749DC54FB7F}" type="presParOf" srcId="{7C0E6129-AAA0-4D26-99C8-630E6DF79E81}" destId="{D1166415-4136-4421-94E9-5C026DDA58F0}" srcOrd="2" destOrd="0" presId="urn:microsoft.com/office/officeart/2009/3/layout/HorizontalOrganizationChart"/>
    <dgm:cxn modelId="{39102F68-E8E1-44CF-80E0-3FA9CF0D39D4}" type="presParOf" srcId="{B161AC39-6469-4693-B18E-DEBB579F3A22}" destId="{6177F86E-2495-4542-ADE2-C0BE74DF9605}" srcOrd="2" destOrd="0" presId="urn:microsoft.com/office/officeart/2009/3/layout/HorizontalOrganizationChart"/>
    <dgm:cxn modelId="{879983DE-86CD-4ACD-9F85-17C4D220E3CC}" type="presParOf" srcId="{B161AC39-6469-4693-B18E-DEBB579F3A22}" destId="{31E75B90-69E1-4374-A78B-015E19F4351F}" srcOrd="3" destOrd="0" presId="urn:microsoft.com/office/officeart/2009/3/layout/HorizontalOrganizationChart"/>
    <dgm:cxn modelId="{80FA9DCC-C64E-492D-B054-93F2CA3D2D61}" type="presParOf" srcId="{31E75B90-69E1-4374-A78B-015E19F4351F}" destId="{3B8BCEDE-ACA0-4EB5-932F-617B9AB5D5C6}" srcOrd="0" destOrd="0" presId="urn:microsoft.com/office/officeart/2009/3/layout/HorizontalOrganizationChart"/>
    <dgm:cxn modelId="{F26773C4-7947-40BC-8EE7-0133B4AD51CB}" type="presParOf" srcId="{3B8BCEDE-ACA0-4EB5-932F-617B9AB5D5C6}" destId="{C0B4ED1E-E62B-4D30-A5D4-F7AD7440EF32}" srcOrd="0" destOrd="0" presId="urn:microsoft.com/office/officeart/2009/3/layout/HorizontalOrganizationChart"/>
    <dgm:cxn modelId="{84C2970B-6E2D-4B5B-99F7-1971465BA458}" type="presParOf" srcId="{3B8BCEDE-ACA0-4EB5-932F-617B9AB5D5C6}" destId="{87B6B2CD-DC3E-4C32-B1D1-D9FA2CF0C645}" srcOrd="1" destOrd="0" presId="urn:microsoft.com/office/officeart/2009/3/layout/HorizontalOrganizationChart"/>
    <dgm:cxn modelId="{FCD2D46E-E1BB-407D-8DD8-715CBEB339CC}" type="presParOf" srcId="{31E75B90-69E1-4374-A78B-015E19F4351F}" destId="{240AEC02-D80C-4891-9E57-6D599479B624}" srcOrd="1" destOrd="0" presId="urn:microsoft.com/office/officeart/2009/3/layout/HorizontalOrganizationChart"/>
    <dgm:cxn modelId="{B25E2DD1-7E5A-4831-A27B-CFC18B830878}" type="presParOf" srcId="{240AEC02-D80C-4891-9E57-6D599479B624}" destId="{63B95DAF-4A38-48E3-BC0E-FB01953ED526}" srcOrd="0" destOrd="0" presId="urn:microsoft.com/office/officeart/2009/3/layout/HorizontalOrganizationChart"/>
    <dgm:cxn modelId="{49BC5C9D-ED6A-4D4C-BFE9-2BDCA40E5FAD}" type="presParOf" srcId="{240AEC02-D80C-4891-9E57-6D599479B624}" destId="{EC3A4437-D10C-4BC3-9C9F-0BFD8EF8B200}" srcOrd="1" destOrd="0" presId="urn:microsoft.com/office/officeart/2009/3/layout/HorizontalOrganizationChart"/>
    <dgm:cxn modelId="{17CF29AE-98A3-414A-8D56-341269CE7AF7}" type="presParOf" srcId="{EC3A4437-D10C-4BC3-9C9F-0BFD8EF8B200}" destId="{64ADDFCF-B53D-41C9-B9E0-308C828DED91}" srcOrd="0" destOrd="0" presId="urn:microsoft.com/office/officeart/2009/3/layout/HorizontalOrganizationChart"/>
    <dgm:cxn modelId="{469DBF97-5866-411C-91AD-0BC17EF3AAFF}" type="presParOf" srcId="{64ADDFCF-B53D-41C9-B9E0-308C828DED91}" destId="{979A5173-899D-435F-AC8B-92DE094BE27D}" srcOrd="0" destOrd="0" presId="urn:microsoft.com/office/officeart/2009/3/layout/HorizontalOrganizationChart"/>
    <dgm:cxn modelId="{870D0638-BBAB-4CEF-B278-676C1AACF070}" type="presParOf" srcId="{64ADDFCF-B53D-41C9-B9E0-308C828DED91}" destId="{0A10E991-7DD8-47FF-B550-BD3C016D3DF1}" srcOrd="1" destOrd="0" presId="urn:microsoft.com/office/officeart/2009/3/layout/HorizontalOrganizationChart"/>
    <dgm:cxn modelId="{5106E188-8A05-4B77-A26A-DE1555C261BF}" type="presParOf" srcId="{EC3A4437-D10C-4BC3-9C9F-0BFD8EF8B200}" destId="{70DF5915-BBA6-41A0-B00D-2B87DCC2C8CF}" srcOrd="1" destOrd="0" presId="urn:microsoft.com/office/officeart/2009/3/layout/HorizontalOrganizationChart"/>
    <dgm:cxn modelId="{E9769518-813A-4104-85C1-414B88DF15A5}" type="presParOf" srcId="{70DF5915-BBA6-41A0-B00D-2B87DCC2C8CF}" destId="{71723827-B783-47E9-8B4A-72DA655821FC}" srcOrd="0" destOrd="0" presId="urn:microsoft.com/office/officeart/2009/3/layout/HorizontalOrganizationChart"/>
    <dgm:cxn modelId="{455E012D-9C19-4E7B-9624-9A47B21E0FE3}" type="presParOf" srcId="{70DF5915-BBA6-41A0-B00D-2B87DCC2C8CF}" destId="{C937EE35-0DE6-4F2D-8E7F-000828D26C69}" srcOrd="1" destOrd="0" presId="urn:microsoft.com/office/officeart/2009/3/layout/HorizontalOrganizationChart"/>
    <dgm:cxn modelId="{9DBCBEC3-4607-4478-B24F-BA0802479FEE}" type="presParOf" srcId="{C937EE35-0DE6-4F2D-8E7F-000828D26C69}" destId="{FD9B1C2C-D3D9-4894-8827-C9DF365C552F}" srcOrd="0" destOrd="0" presId="urn:microsoft.com/office/officeart/2009/3/layout/HorizontalOrganizationChart"/>
    <dgm:cxn modelId="{18DA9E60-6E47-4F00-9FFF-4FF18FA3B497}" type="presParOf" srcId="{FD9B1C2C-D3D9-4894-8827-C9DF365C552F}" destId="{641810AD-2391-429E-B543-DD5BF7786735}" srcOrd="0" destOrd="0" presId="urn:microsoft.com/office/officeart/2009/3/layout/HorizontalOrganizationChart"/>
    <dgm:cxn modelId="{96DDCA87-CFBA-41F0-9549-CF8A3AC87097}" type="presParOf" srcId="{FD9B1C2C-D3D9-4894-8827-C9DF365C552F}" destId="{5F537EA8-DBFA-4A16-961D-63B32F0AA0D0}" srcOrd="1" destOrd="0" presId="urn:microsoft.com/office/officeart/2009/3/layout/HorizontalOrganizationChart"/>
    <dgm:cxn modelId="{846C1FF6-8943-4A1B-949D-03FE71CA8675}" type="presParOf" srcId="{C937EE35-0DE6-4F2D-8E7F-000828D26C69}" destId="{7DEF88EA-37D3-4B43-BC6C-0CC28EECD656}" srcOrd="1" destOrd="0" presId="urn:microsoft.com/office/officeart/2009/3/layout/HorizontalOrganizationChart"/>
    <dgm:cxn modelId="{886E10A2-077A-46A9-BA33-8D1254FC73EE}" type="presParOf" srcId="{C937EE35-0DE6-4F2D-8E7F-000828D26C69}" destId="{90BBAE03-ED24-4A4D-8147-2BB9BCA770CB}" srcOrd="2" destOrd="0" presId="urn:microsoft.com/office/officeart/2009/3/layout/HorizontalOrganizationChart"/>
    <dgm:cxn modelId="{8ABB99B8-9DC7-4F78-A3E5-AC07C90C0A08}" type="presParOf" srcId="{EC3A4437-D10C-4BC3-9C9F-0BFD8EF8B200}" destId="{210D8C2D-1832-4ED9-894D-0014D0ABCCE7}" srcOrd="2" destOrd="0" presId="urn:microsoft.com/office/officeart/2009/3/layout/HorizontalOrganizationChart"/>
    <dgm:cxn modelId="{FD92F0FC-58B8-43DB-BC25-6130958B6E23}" type="presParOf" srcId="{31E75B90-69E1-4374-A78B-015E19F4351F}" destId="{908D56E2-19F9-4046-A644-0FA79C124D5E}" srcOrd="2" destOrd="0" presId="urn:microsoft.com/office/officeart/2009/3/layout/HorizontalOrganizationChart"/>
    <dgm:cxn modelId="{FF3E8A27-4DE0-40E8-99B8-3739772B892D}" type="presParOf" srcId="{3CBF0F39-8F5C-4D4B-B5BC-479E72EEE924}" destId="{08DFAB97-6E23-435F-92E0-294EEC4435EE}" srcOrd="2" destOrd="0" presId="urn:microsoft.com/office/officeart/2009/3/layout/HorizontalOrganizationChart"/>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CF450C8-B743-4607-BDD4-4F1A40CFE6EC}" type="doc">
      <dgm:prSet loTypeId="urn:microsoft.com/office/officeart/2005/8/layout/hierarchy2" loCatId="hierarchy" qsTypeId="urn:microsoft.com/office/officeart/2005/8/quickstyle/simple3" qsCatId="simple" csTypeId="urn:microsoft.com/office/officeart/2005/8/colors/accent1_2" csCatId="accent1" phldr="1"/>
      <dgm:spPr/>
      <dgm:t>
        <a:bodyPr/>
        <a:lstStyle/>
        <a:p>
          <a:endParaRPr lang="es-AR"/>
        </a:p>
      </dgm:t>
    </dgm:pt>
    <dgm:pt modelId="{20D11ACE-7A26-4B5C-B33B-844F789A5F24}">
      <dgm:prSet phldrT="[Texto]" custT="1"/>
      <dgm:spPr/>
      <dgm:t>
        <a:bodyPr/>
        <a:lstStyle/>
        <a:p>
          <a:r>
            <a:rPr lang="es-AR" sz="1800" dirty="0">
              <a:latin typeface="Arial" panose="020B0604020202020204" pitchFamily="34" charset="0"/>
              <a:cs typeface="Arial" panose="020B0604020202020204" pitchFamily="34" charset="0"/>
            </a:rPr>
            <a:t>Acero eléctrico</a:t>
          </a:r>
        </a:p>
      </dgm:t>
    </dgm:pt>
    <dgm:pt modelId="{737B380B-87E2-4620-B5C6-936D04C04FF8}" type="parTrans" cxnId="{55CA2925-8FEF-4D24-94BD-F44A1848DCC3}">
      <dgm:prSet/>
      <dgm:spPr/>
      <dgm:t>
        <a:bodyPr/>
        <a:lstStyle/>
        <a:p>
          <a:endParaRPr lang="es-AR"/>
        </a:p>
      </dgm:t>
    </dgm:pt>
    <dgm:pt modelId="{19654682-0BE0-4F66-A2F5-172A4C4BFEC2}" type="sibTrans" cxnId="{55CA2925-8FEF-4D24-94BD-F44A1848DCC3}">
      <dgm:prSet/>
      <dgm:spPr/>
      <dgm:t>
        <a:bodyPr/>
        <a:lstStyle/>
        <a:p>
          <a:endParaRPr lang="es-AR"/>
        </a:p>
      </dgm:t>
    </dgm:pt>
    <dgm:pt modelId="{D2B0A815-CCA1-4639-923C-2B1394B5CA4D}">
      <dgm:prSet phldrT="[Texto]" custT="1"/>
      <dgm:spPr/>
      <dgm:t>
        <a:bodyPr/>
        <a:lstStyle/>
        <a:p>
          <a:r>
            <a:rPr lang="es-AR" sz="1800" dirty="0">
              <a:latin typeface="Arial" panose="020B0604020202020204" pitchFamily="34" charset="0"/>
              <a:cs typeface="Arial" panose="020B0604020202020204" pitchFamily="34" charset="0"/>
            </a:rPr>
            <a:t>Isótropo Común </a:t>
          </a:r>
        </a:p>
        <a:p>
          <a:r>
            <a:rPr lang="es-AR" sz="1800" dirty="0">
              <a:latin typeface="Arial" panose="020B0604020202020204" pitchFamily="34" charset="0"/>
              <a:cs typeface="Arial" panose="020B0604020202020204" pitchFamily="34" charset="0"/>
            </a:rPr>
            <a:t>2-3,5% Si</a:t>
          </a:r>
        </a:p>
      </dgm:t>
    </dgm:pt>
    <dgm:pt modelId="{BBCC0654-5D27-42B2-8F9D-37083A3AC1D2}" type="parTrans" cxnId="{C0E15168-EE48-4F34-A970-BF5ED4A89F22}">
      <dgm:prSet/>
      <dgm:spPr/>
      <dgm:t>
        <a:bodyPr/>
        <a:lstStyle/>
        <a:p>
          <a:endParaRPr lang="es-AR"/>
        </a:p>
      </dgm:t>
    </dgm:pt>
    <dgm:pt modelId="{972A8265-948F-4C17-A690-A57E3F3D2BEC}" type="sibTrans" cxnId="{C0E15168-EE48-4F34-A970-BF5ED4A89F22}">
      <dgm:prSet/>
      <dgm:spPr/>
      <dgm:t>
        <a:bodyPr/>
        <a:lstStyle/>
        <a:p>
          <a:endParaRPr lang="es-AR"/>
        </a:p>
      </dgm:t>
    </dgm:pt>
    <dgm:pt modelId="{E52F0D6E-5409-4FF5-A46D-240F75694A73}">
      <dgm:prSet phldrT="[Texto]" custT="1"/>
      <dgm:spPr/>
      <dgm:t>
        <a:bodyPr/>
        <a:lstStyle/>
        <a:p>
          <a:r>
            <a:rPr lang="es-AR" sz="1800" dirty="0">
              <a:latin typeface="Arial" panose="020B0604020202020204" pitchFamily="34" charset="0"/>
              <a:cs typeface="Arial" panose="020B0604020202020204" pitchFamily="34" charset="0"/>
            </a:rPr>
            <a:t>De grano orientado  o anisótropo 3%de Si</a:t>
          </a:r>
        </a:p>
      </dgm:t>
    </dgm:pt>
    <dgm:pt modelId="{491296B9-B399-4E90-81E8-32988E329B35}" type="parTrans" cxnId="{677A537D-4B1C-40CD-96AC-232FFBE9AE3B}">
      <dgm:prSet/>
      <dgm:spPr/>
      <dgm:t>
        <a:bodyPr/>
        <a:lstStyle/>
        <a:p>
          <a:endParaRPr lang="es-AR"/>
        </a:p>
      </dgm:t>
    </dgm:pt>
    <dgm:pt modelId="{F4D0C729-AE79-4127-B32B-5DC3744875A9}" type="sibTrans" cxnId="{677A537D-4B1C-40CD-96AC-232FFBE9AE3B}">
      <dgm:prSet/>
      <dgm:spPr/>
      <dgm:t>
        <a:bodyPr/>
        <a:lstStyle/>
        <a:p>
          <a:endParaRPr lang="es-AR"/>
        </a:p>
      </dgm:t>
    </dgm:pt>
    <dgm:pt modelId="{BEE042BC-68E6-4CD8-B201-E7E4A7E8C4A4}">
      <dgm:prSet custT="1"/>
      <dgm:spPr/>
      <dgm:t>
        <a:bodyPr/>
        <a:lstStyle/>
        <a:p>
          <a:r>
            <a:rPr lang="es-AR" sz="1800" dirty="0">
              <a:latin typeface="Arial" panose="020B0604020202020204" pitchFamily="34" charset="0"/>
              <a:cs typeface="Arial" panose="020B0604020202020204" pitchFamily="34" charset="0"/>
            </a:rPr>
            <a:t>Amorfo</a:t>
          </a:r>
        </a:p>
      </dgm:t>
    </dgm:pt>
    <dgm:pt modelId="{BA04D5DE-DBE0-42BF-9AC1-DD953F277B7C}" type="parTrans" cxnId="{BA09B903-94B2-4144-A7EA-B460FB731BDA}">
      <dgm:prSet/>
      <dgm:spPr/>
      <dgm:t>
        <a:bodyPr/>
        <a:lstStyle/>
        <a:p>
          <a:endParaRPr lang="es-AR"/>
        </a:p>
      </dgm:t>
    </dgm:pt>
    <dgm:pt modelId="{75B3812D-E6E8-40B2-AA3A-B7D8FF93A883}" type="sibTrans" cxnId="{BA09B903-94B2-4144-A7EA-B460FB731BDA}">
      <dgm:prSet/>
      <dgm:spPr/>
      <dgm:t>
        <a:bodyPr/>
        <a:lstStyle/>
        <a:p>
          <a:endParaRPr lang="es-AR"/>
        </a:p>
      </dgm:t>
    </dgm:pt>
    <dgm:pt modelId="{218D06AB-A4FF-4D13-BA26-B2B05F395FA4}">
      <dgm:prSet custT="1"/>
      <dgm:spPr/>
      <dgm:t>
        <a:bodyPr/>
        <a:lstStyle/>
        <a:p>
          <a:r>
            <a:rPr lang="es-AR" sz="1800" b="0" i="0" dirty="0">
              <a:latin typeface="Arial" panose="020B0604020202020204" pitchFamily="34" charset="0"/>
              <a:cs typeface="Arial" panose="020B0604020202020204" pitchFamily="34" charset="0"/>
            </a:rPr>
            <a:t>Las pérdidas debido al material del núcleo llegan a ser sólo un tercio de las que ocurren en los núcleos de acero convencional</a:t>
          </a:r>
          <a:endParaRPr lang="es-AR" sz="1800" dirty="0">
            <a:latin typeface="Arial" panose="020B0604020202020204" pitchFamily="34" charset="0"/>
            <a:cs typeface="Arial" panose="020B0604020202020204" pitchFamily="34" charset="0"/>
          </a:endParaRPr>
        </a:p>
      </dgm:t>
    </dgm:pt>
    <dgm:pt modelId="{0164CBE2-42CC-4DDE-ACB2-8412C14862CC}" type="parTrans" cxnId="{15A8F747-573A-4B6C-91A7-EDB9A8D3ADEA}">
      <dgm:prSet/>
      <dgm:spPr/>
      <dgm:t>
        <a:bodyPr/>
        <a:lstStyle/>
        <a:p>
          <a:endParaRPr lang="es-AR"/>
        </a:p>
      </dgm:t>
    </dgm:pt>
    <dgm:pt modelId="{10179D2E-AF85-4FEE-83C7-ABCDD8EE15F1}" type="sibTrans" cxnId="{15A8F747-573A-4B6C-91A7-EDB9A8D3ADEA}">
      <dgm:prSet/>
      <dgm:spPr/>
      <dgm:t>
        <a:bodyPr/>
        <a:lstStyle/>
        <a:p>
          <a:endParaRPr lang="es-AR"/>
        </a:p>
      </dgm:t>
    </dgm:pt>
    <dgm:pt modelId="{9FA28B70-1D49-41D6-94BF-AA54F1BA43F9}">
      <dgm:prSet custT="1"/>
      <dgm:spPr/>
      <dgm:t>
        <a:bodyPr/>
        <a:lstStyle/>
        <a:p>
          <a:r>
            <a:rPr lang="es-AR" sz="1800" b="0" i="0" dirty="0">
              <a:latin typeface="Arial" panose="020B0604020202020204" pitchFamily="34" charset="0"/>
              <a:cs typeface="Arial" panose="020B0604020202020204" pitchFamily="34" charset="0"/>
            </a:rPr>
            <a:t>Debido a la orientación especial, la densidad de flujo magnético se incrementa en un 30% en la dirección de laminación</a:t>
          </a:r>
          <a:endParaRPr lang="es-AR" sz="1800" dirty="0">
            <a:latin typeface="Arial" panose="020B0604020202020204" pitchFamily="34" charset="0"/>
            <a:cs typeface="Arial" panose="020B0604020202020204" pitchFamily="34" charset="0"/>
          </a:endParaRPr>
        </a:p>
      </dgm:t>
    </dgm:pt>
    <dgm:pt modelId="{3AC1DBE1-88E6-477C-AF0F-D1BB6F500E4A}" type="parTrans" cxnId="{ADCD80BF-98F8-43E4-9B0A-285BE143F7A0}">
      <dgm:prSet/>
      <dgm:spPr/>
      <dgm:t>
        <a:bodyPr/>
        <a:lstStyle/>
        <a:p>
          <a:endParaRPr lang="es-AR"/>
        </a:p>
      </dgm:t>
    </dgm:pt>
    <dgm:pt modelId="{0559C5D0-32DD-4C98-A68C-FCF6072D6C75}" type="sibTrans" cxnId="{ADCD80BF-98F8-43E4-9B0A-285BE143F7A0}">
      <dgm:prSet/>
      <dgm:spPr/>
      <dgm:t>
        <a:bodyPr/>
        <a:lstStyle/>
        <a:p>
          <a:endParaRPr lang="es-AR"/>
        </a:p>
      </dgm:t>
    </dgm:pt>
    <dgm:pt modelId="{BE86CE16-4D41-4266-A1CC-80D4E829EE7E}" type="pres">
      <dgm:prSet presAssocID="{6CF450C8-B743-4607-BDD4-4F1A40CFE6EC}" presName="diagram" presStyleCnt="0">
        <dgm:presLayoutVars>
          <dgm:chPref val="1"/>
          <dgm:dir/>
          <dgm:animOne val="branch"/>
          <dgm:animLvl val="lvl"/>
          <dgm:resizeHandles val="exact"/>
        </dgm:presLayoutVars>
      </dgm:prSet>
      <dgm:spPr/>
      <dgm:t>
        <a:bodyPr/>
        <a:lstStyle/>
        <a:p>
          <a:endParaRPr lang="es-ES"/>
        </a:p>
      </dgm:t>
    </dgm:pt>
    <dgm:pt modelId="{912E8357-B380-4A54-86EE-D358B8E3112E}" type="pres">
      <dgm:prSet presAssocID="{20D11ACE-7A26-4B5C-B33B-844F789A5F24}" presName="root1" presStyleCnt="0"/>
      <dgm:spPr/>
    </dgm:pt>
    <dgm:pt modelId="{C42DF0B7-A2D7-4002-A39C-5A927175900C}" type="pres">
      <dgm:prSet presAssocID="{20D11ACE-7A26-4B5C-B33B-844F789A5F24}" presName="LevelOneTextNode" presStyleLbl="node0" presStyleIdx="0" presStyleCnt="1" custLinFactNeighborX="-1813" custLinFactNeighborY="-4238">
        <dgm:presLayoutVars>
          <dgm:chPref val="3"/>
        </dgm:presLayoutVars>
      </dgm:prSet>
      <dgm:spPr/>
      <dgm:t>
        <a:bodyPr/>
        <a:lstStyle/>
        <a:p>
          <a:endParaRPr lang="es-ES"/>
        </a:p>
      </dgm:t>
    </dgm:pt>
    <dgm:pt modelId="{5254CB9F-6927-4A0E-ACB8-B813BB9F8E36}" type="pres">
      <dgm:prSet presAssocID="{20D11ACE-7A26-4B5C-B33B-844F789A5F24}" presName="level2hierChild" presStyleCnt="0"/>
      <dgm:spPr/>
    </dgm:pt>
    <dgm:pt modelId="{FB5AD331-1A04-4F17-BF61-A80AE2910232}" type="pres">
      <dgm:prSet presAssocID="{BBCC0654-5D27-42B2-8F9D-37083A3AC1D2}" presName="conn2-1" presStyleLbl="parChTrans1D2" presStyleIdx="0" presStyleCnt="3"/>
      <dgm:spPr/>
      <dgm:t>
        <a:bodyPr/>
        <a:lstStyle/>
        <a:p>
          <a:endParaRPr lang="es-ES"/>
        </a:p>
      </dgm:t>
    </dgm:pt>
    <dgm:pt modelId="{DDF6FC27-A0DC-4FBE-9522-6487EE2AB0D1}" type="pres">
      <dgm:prSet presAssocID="{BBCC0654-5D27-42B2-8F9D-37083A3AC1D2}" presName="connTx" presStyleLbl="parChTrans1D2" presStyleIdx="0" presStyleCnt="3"/>
      <dgm:spPr/>
      <dgm:t>
        <a:bodyPr/>
        <a:lstStyle/>
        <a:p>
          <a:endParaRPr lang="es-ES"/>
        </a:p>
      </dgm:t>
    </dgm:pt>
    <dgm:pt modelId="{7EC30DA7-32EB-4822-9D05-EAFA42C55673}" type="pres">
      <dgm:prSet presAssocID="{D2B0A815-CCA1-4639-923C-2B1394B5CA4D}" presName="root2" presStyleCnt="0"/>
      <dgm:spPr/>
    </dgm:pt>
    <dgm:pt modelId="{396F85C7-34B8-4328-B812-D92903C83600}" type="pres">
      <dgm:prSet presAssocID="{D2B0A815-CCA1-4639-923C-2B1394B5CA4D}" presName="LevelTwoTextNode" presStyleLbl="node2" presStyleIdx="0" presStyleCnt="3" custLinFactNeighborX="0" custLinFactNeighborY="1805">
        <dgm:presLayoutVars>
          <dgm:chPref val="3"/>
        </dgm:presLayoutVars>
      </dgm:prSet>
      <dgm:spPr/>
      <dgm:t>
        <a:bodyPr/>
        <a:lstStyle/>
        <a:p>
          <a:endParaRPr lang="es-ES"/>
        </a:p>
      </dgm:t>
    </dgm:pt>
    <dgm:pt modelId="{C8E913E6-C2E2-4C24-855E-D0DD2CC2E596}" type="pres">
      <dgm:prSet presAssocID="{D2B0A815-CCA1-4639-923C-2B1394B5CA4D}" presName="level3hierChild" presStyleCnt="0"/>
      <dgm:spPr/>
    </dgm:pt>
    <dgm:pt modelId="{0686E508-E148-46EC-A752-8B9ED759C05A}" type="pres">
      <dgm:prSet presAssocID="{491296B9-B399-4E90-81E8-32988E329B35}" presName="conn2-1" presStyleLbl="parChTrans1D2" presStyleIdx="1" presStyleCnt="3"/>
      <dgm:spPr/>
      <dgm:t>
        <a:bodyPr/>
        <a:lstStyle/>
        <a:p>
          <a:endParaRPr lang="es-ES"/>
        </a:p>
      </dgm:t>
    </dgm:pt>
    <dgm:pt modelId="{FD909A01-9F43-4E91-9E61-CF07B4F94436}" type="pres">
      <dgm:prSet presAssocID="{491296B9-B399-4E90-81E8-32988E329B35}" presName="connTx" presStyleLbl="parChTrans1D2" presStyleIdx="1" presStyleCnt="3"/>
      <dgm:spPr/>
      <dgm:t>
        <a:bodyPr/>
        <a:lstStyle/>
        <a:p>
          <a:endParaRPr lang="es-ES"/>
        </a:p>
      </dgm:t>
    </dgm:pt>
    <dgm:pt modelId="{D1B82377-9924-4D11-A663-3DE31B3AA0C7}" type="pres">
      <dgm:prSet presAssocID="{E52F0D6E-5409-4FF5-A46D-240F75694A73}" presName="root2" presStyleCnt="0"/>
      <dgm:spPr/>
    </dgm:pt>
    <dgm:pt modelId="{2E067CA0-7897-47FA-A96E-46CC4F20BB9D}" type="pres">
      <dgm:prSet presAssocID="{E52F0D6E-5409-4FF5-A46D-240F75694A73}" presName="LevelTwoTextNode" presStyleLbl="node2" presStyleIdx="1" presStyleCnt="3" custLinFactNeighborX="1371" custLinFactNeighborY="-2986">
        <dgm:presLayoutVars>
          <dgm:chPref val="3"/>
        </dgm:presLayoutVars>
      </dgm:prSet>
      <dgm:spPr/>
      <dgm:t>
        <a:bodyPr/>
        <a:lstStyle/>
        <a:p>
          <a:endParaRPr lang="es-ES"/>
        </a:p>
      </dgm:t>
    </dgm:pt>
    <dgm:pt modelId="{66E4D20D-4557-4070-8E7A-3AF3842CD47E}" type="pres">
      <dgm:prSet presAssocID="{E52F0D6E-5409-4FF5-A46D-240F75694A73}" presName="level3hierChild" presStyleCnt="0"/>
      <dgm:spPr/>
    </dgm:pt>
    <dgm:pt modelId="{D08CDE82-3F00-411E-A19B-37EACAE737AF}" type="pres">
      <dgm:prSet presAssocID="{3AC1DBE1-88E6-477C-AF0F-D1BB6F500E4A}" presName="conn2-1" presStyleLbl="parChTrans1D3" presStyleIdx="0" presStyleCnt="2"/>
      <dgm:spPr/>
      <dgm:t>
        <a:bodyPr/>
        <a:lstStyle/>
        <a:p>
          <a:endParaRPr lang="es-ES"/>
        </a:p>
      </dgm:t>
    </dgm:pt>
    <dgm:pt modelId="{6C0F3946-5E66-4646-B3B6-5669AD68581E}" type="pres">
      <dgm:prSet presAssocID="{3AC1DBE1-88E6-477C-AF0F-D1BB6F500E4A}" presName="connTx" presStyleLbl="parChTrans1D3" presStyleIdx="0" presStyleCnt="2"/>
      <dgm:spPr/>
      <dgm:t>
        <a:bodyPr/>
        <a:lstStyle/>
        <a:p>
          <a:endParaRPr lang="es-ES"/>
        </a:p>
      </dgm:t>
    </dgm:pt>
    <dgm:pt modelId="{5FB9F492-C0E6-4D78-9A21-B94D2776361D}" type="pres">
      <dgm:prSet presAssocID="{9FA28B70-1D49-41D6-94BF-AA54F1BA43F9}" presName="root2" presStyleCnt="0"/>
      <dgm:spPr/>
    </dgm:pt>
    <dgm:pt modelId="{26054E65-064B-44CC-A294-8797DEB233C1}" type="pres">
      <dgm:prSet presAssocID="{9FA28B70-1D49-41D6-94BF-AA54F1BA43F9}" presName="LevelTwoTextNode" presStyleLbl="node3" presStyleIdx="0" presStyleCnt="2" custScaleX="173464">
        <dgm:presLayoutVars>
          <dgm:chPref val="3"/>
        </dgm:presLayoutVars>
      </dgm:prSet>
      <dgm:spPr/>
      <dgm:t>
        <a:bodyPr/>
        <a:lstStyle/>
        <a:p>
          <a:endParaRPr lang="es-ES"/>
        </a:p>
      </dgm:t>
    </dgm:pt>
    <dgm:pt modelId="{05841DBC-B746-4A3E-AC25-E8BE37449EF9}" type="pres">
      <dgm:prSet presAssocID="{9FA28B70-1D49-41D6-94BF-AA54F1BA43F9}" presName="level3hierChild" presStyleCnt="0"/>
      <dgm:spPr/>
    </dgm:pt>
    <dgm:pt modelId="{FFA0DAD8-9C00-45DF-9BBE-89DE16B9DE2D}" type="pres">
      <dgm:prSet presAssocID="{BA04D5DE-DBE0-42BF-9AC1-DD953F277B7C}" presName="conn2-1" presStyleLbl="parChTrans1D2" presStyleIdx="2" presStyleCnt="3"/>
      <dgm:spPr/>
      <dgm:t>
        <a:bodyPr/>
        <a:lstStyle/>
        <a:p>
          <a:endParaRPr lang="es-ES"/>
        </a:p>
      </dgm:t>
    </dgm:pt>
    <dgm:pt modelId="{73C9174C-B9E3-4C57-A452-29F40B11137B}" type="pres">
      <dgm:prSet presAssocID="{BA04D5DE-DBE0-42BF-9AC1-DD953F277B7C}" presName="connTx" presStyleLbl="parChTrans1D2" presStyleIdx="2" presStyleCnt="3"/>
      <dgm:spPr/>
      <dgm:t>
        <a:bodyPr/>
        <a:lstStyle/>
        <a:p>
          <a:endParaRPr lang="es-ES"/>
        </a:p>
      </dgm:t>
    </dgm:pt>
    <dgm:pt modelId="{CC4D1831-C196-4DA6-8704-28D553E0889A}" type="pres">
      <dgm:prSet presAssocID="{BEE042BC-68E6-4CD8-B201-E7E4A7E8C4A4}" presName="root2" presStyleCnt="0"/>
      <dgm:spPr/>
    </dgm:pt>
    <dgm:pt modelId="{3EA23F2A-BFE1-406B-AEAC-6B215D18EB91}" type="pres">
      <dgm:prSet presAssocID="{BEE042BC-68E6-4CD8-B201-E7E4A7E8C4A4}" presName="LevelTwoTextNode" presStyleLbl="node2" presStyleIdx="2" presStyleCnt="3">
        <dgm:presLayoutVars>
          <dgm:chPref val="3"/>
        </dgm:presLayoutVars>
      </dgm:prSet>
      <dgm:spPr/>
      <dgm:t>
        <a:bodyPr/>
        <a:lstStyle/>
        <a:p>
          <a:endParaRPr lang="es-ES"/>
        </a:p>
      </dgm:t>
    </dgm:pt>
    <dgm:pt modelId="{680E0BC0-626F-4A83-9E35-48CF36572358}" type="pres">
      <dgm:prSet presAssocID="{BEE042BC-68E6-4CD8-B201-E7E4A7E8C4A4}" presName="level3hierChild" presStyleCnt="0"/>
      <dgm:spPr/>
    </dgm:pt>
    <dgm:pt modelId="{DF332044-1C3E-49E9-91B7-9EC3659577C6}" type="pres">
      <dgm:prSet presAssocID="{0164CBE2-42CC-4DDE-ACB2-8412C14862CC}" presName="conn2-1" presStyleLbl="parChTrans1D3" presStyleIdx="1" presStyleCnt="2"/>
      <dgm:spPr/>
      <dgm:t>
        <a:bodyPr/>
        <a:lstStyle/>
        <a:p>
          <a:endParaRPr lang="es-ES"/>
        </a:p>
      </dgm:t>
    </dgm:pt>
    <dgm:pt modelId="{F08A8EE0-9FBC-4696-8E43-5B0254D6D063}" type="pres">
      <dgm:prSet presAssocID="{0164CBE2-42CC-4DDE-ACB2-8412C14862CC}" presName="connTx" presStyleLbl="parChTrans1D3" presStyleIdx="1" presStyleCnt="2"/>
      <dgm:spPr/>
      <dgm:t>
        <a:bodyPr/>
        <a:lstStyle/>
        <a:p>
          <a:endParaRPr lang="es-ES"/>
        </a:p>
      </dgm:t>
    </dgm:pt>
    <dgm:pt modelId="{B2C4F535-7041-423D-A206-4B376A419A6A}" type="pres">
      <dgm:prSet presAssocID="{218D06AB-A4FF-4D13-BA26-B2B05F395FA4}" presName="root2" presStyleCnt="0"/>
      <dgm:spPr/>
    </dgm:pt>
    <dgm:pt modelId="{1DAB72E6-102A-4B4E-9588-B9219DAE2582}" type="pres">
      <dgm:prSet presAssocID="{218D06AB-A4FF-4D13-BA26-B2B05F395FA4}" presName="LevelTwoTextNode" presStyleLbl="node3" presStyleIdx="1" presStyleCnt="2" custScaleX="174443">
        <dgm:presLayoutVars>
          <dgm:chPref val="3"/>
        </dgm:presLayoutVars>
      </dgm:prSet>
      <dgm:spPr/>
      <dgm:t>
        <a:bodyPr/>
        <a:lstStyle/>
        <a:p>
          <a:endParaRPr lang="es-ES"/>
        </a:p>
      </dgm:t>
    </dgm:pt>
    <dgm:pt modelId="{2C9527CB-A41E-4FFC-A107-934FBC41B53C}" type="pres">
      <dgm:prSet presAssocID="{218D06AB-A4FF-4D13-BA26-B2B05F395FA4}" presName="level3hierChild" presStyleCnt="0"/>
      <dgm:spPr/>
    </dgm:pt>
  </dgm:ptLst>
  <dgm:cxnLst>
    <dgm:cxn modelId="{8CBAEEFD-6FA0-4750-8602-18D5A912EE3E}" type="presOf" srcId="{3AC1DBE1-88E6-477C-AF0F-D1BB6F500E4A}" destId="{6C0F3946-5E66-4646-B3B6-5669AD68581E}" srcOrd="1" destOrd="0" presId="urn:microsoft.com/office/officeart/2005/8/layout/hierarchy2"/>
    <dgm:cxn modelId="{ADCD80BF-98F8-43E4-9B0A-285BE143F7A0}" srcId="{E52F0D6E-5409-4FF5-A46D-240F75694A73}" destId="{9FA28B70-1D49-41D6-94BF-AA54F1BA43F9}" srcOrd="0" destOrd="0" parTransId="{3AC1DBE1-88E6-477C-AF0F-D1BB6F500E4A}" sibTransId="{0559C5D0-32DD-4C98-A68C-FCF6072D6C75}"/>
    <dgm:cxn modelId="{08AD9B71-2658-4890-8C24-94BDACD5E9D4}" type="presOf" srcId="{9FA28B70-1D49-41D6-94BF-AA54F1BA43F9}" destId="{26054E65-064B-44CC-A294-8797DEB233C1}" srcOrd="0" destOrd="0" presId="urn:microsoft.com/office/officeart/2005/8/layout/hierarchy2"/>
    <dgm:cxn modelId="{BA09B903-94B2-4144-A7EA-B460FB731BDA}" srcId="{20D11ACE-7A26-4B5C-B33B-844F789A5F24}" destId="{BEE042BC-68E6-4CD8-B201-E7E4A7E8C4A4}" srcOrd="2" destOrd="0" parTransId="{BA04D5DE-DBE0-42BF-9AC1-DD953F277B7C}" sibTransId="{75B3812D-E6E8-40B2-AA3A-B7D8FF93A883}"/>
    <dgm:cxn modelId="{E44EEF7A-E472-426B-83EE-6115D5C87930}" type="presOf" srcId="{BBCC0654-5D27-42B2-8F9D-37083A3AC1D2}" destId="{FB5AD331-1A04-4F17-BF61-A80AE2910232}" srcOrd="0" destOrd="0" presId="urn:microsoft.com/office/officeart/2005/8/layout/hierarchy2"/>
    <dgm:cxn modelId="{35B7B52A-88EE-4341-BA8F-BE88ACCBF664}" type="presOf" srcId="{3AC1DBE1-88E6-477C-AF0F-D1BB6F500E4A}" destId="{D08CDE82-3F00-411E-A19B-37EACAE737AF}" srcOrd="0" destOrd="0" presId="urn:microsoft.com/office/officeart/2005/8/layout/hierarchy2"/>
    <dgm:cxn modelId="{C3A3BAC7-EA52-40D6-8967-6D2198758007}" type="presOf" srcId="{0164CBE2-42CC-4DDE-ACB2-8412C14862CC}" destId="{DF332044-1C3E-49E9-91B7-9EC3659577C6}" srcOrd="0" destOrd="0" presId="urn:microsoft.com/office/officeart/2005/8/layout/hierarchy2"/>
    <dgm:cxn modelId="{8860753E-66C3-4F56-87B1-6611BF301DCB}" type="presOf" srcId="{6CF450C8-B743-4607-BDD4-4F1A40CFE6EC}" destId="{BE86CE16-4D41-4266-A1CC-80D4E829EE7E}" srcOrd="0" destOrd="0" presId="urn:microsoft.com/office/officeart/2005/8/layout/hierarchy2"/>
    <dgm:cxn modelId="{8FF923C9-AF1A-45A2-BD49-804A14B7DC39}" type="presOf" srcId="{E52F0D6E-5409-4FF5-A46D-240F75694A73}" destId="{2E067CA0-7897-47FA-A96E-46CC4F20BB9D}" srcOrd="0" destOrd="0" presId="urn:microsoft.com/office/officeart/2005/8/layout/hierarchy2"/>
    <dgm:cxn modelId="{4C906DEA-EC1E-4F16-9F46-FBFF7C82C0EE}" type="presOf" srcId="{491296B9-B399-4E90-81E8-32988E329B35}" destId="{FD909A01-9F43-4E91-9E61-CF07B4F94436}" srcOrd="1" destOrd="0" presId="urn:microsoft.com/office/officeart/2005/8/layout/hierarchy2"/>
    <dgm:cxn modelId="{95DBDE72-40A7-4F7A-B827-A9266B7EA557}" type="presOf" srcId="{0164CBE2-42CC-4DDE-ACB2-8412C14862CC}" destId="{F08A8EE0-9FBC-4696-8E43-5B0254D6D063}" srcOrd="1" destOrd="0" presId="urn:microsoft.com/office/officeart/2005/8/layout/hierarchy2"/>
    <dgm:cxn modelId="{ABD83947-645B-4D1D-9543-5F83689641BF}" type="presOf" srcId="{20D11ACE-7A26-4B5C-B33B-844F789A5F24}" destId="{C42DF0B7-A2D7-4002-A39C-5A927175900C}" srcOrd="0" destOrd="0" presId="urn:microsoft.com/office/officeart/2005/8/layout/hierarchy2"/>
    <dgm:cxn modelId="{15A8F747-573A-4B6C-91A7-EDB9A8D3ADEA}" srcId="{BEE042BC-68E6-4CD8-B201-E7E4A7E8C4A4}" destId="{218D06AB-A4FF-4D13-BA26-B2B05F395FA4}" srcOrd="0" destOrd="0" parTransId="{0164CBE2-42CC-4DDE-ACB2-8412C14862CC}" sibTransId="{10179D2E-AF85-4FEE-83C7-ABCDD8EE15F1}"/>
    <dgm:cxn modelId="{55CA2925-8FEF-4D24-94BD-F44A1848DCC3}" srcId="{6CF450C8-B743-4607-BDD4-4F1A40CFE6EC}" destId="{20D11ACE-7A26-4B5C-B33B-844F789A5F24}" srcOrd="0" destOrd="0" parTransId="{737B380B-87E2-4620-B5C6-936D04C04FF8}" sibTransId="{19654682-0BE0-4F66-A2F5-172A4C4BFEC2}"/>
    <dgm:cxn modelId="{677A537D-4B1C-40CD-96AC-232FFBE9AE3B}" srcId="{20D11ACE-7A26-4B5C-B33B-844F789A5F24}" destId="{E52F0D6E-5409-4FF5-A46D-240F75694A73}" srcOrd="1" destOrd="0" parTransId="{491296B9-B399-4E90-81E8-32988E329B35}" sibTransId="{F4D0C729-AE79-4127-B32B-5DC3744875A9}"/>
    <dgm:cxn modelId="{C0E15168-EE48-4F34-A970-BF5ED4A89F22}" srcId="{20D11ACE-7A26-4B5C-B33B-844F789A5F24}" destId="{D2B0A815-CCA1-4639-923C-2B1394B5CA4D}" srcOrd="0" destOrd="0" parTransId="{BBCC0654-5D27-42B2-8F9D-37083A3AC1D2}" sibTransId="{972A8265-948F-4C17-A690-A57E3F3D2BEC}"/>
    <dgm:cxn modelId="{BD7042DD-D1B9-4547-81A9-9D46F037635F}" type="presOf" srcId="{BA04D5DE-DBE0-42BF-9AC1-DD953F277B7C}" destId="{FFA0DAD8-9C00-45DF-9BBE-89DE16B9DE2D}" srcOrd="0" destOrd="0" presId="urn:microsoft.com/office/officeart/2005/8/layout/hierarchy2"/>
    <dgm:cxn modelId="{549C8755-72BC-446F-A0E8-65BEB7FF59AA}" type="presOf" srcId="{491296B9-B399-4E90-81E8-32988E329B35}" destId="{0686E508-E148-46EC-A752-8B9ED759C05A}" srcOrd="0" destOrd="0" presId="urn:microsoft.com/office/officeart/2005/8/layout/hierarchy2"/>
    <dgm:cxn modelId="{65D4AAAF-F8C5-455B-8A7E-C956840AD2AF}" type="presOf" srcId="{D2B0A815-CCA1-4639-923C-2B1394B5CA4D}" destId="{396F85C7-34B8-4328-B812-D92903C83600}" srcOrd="0" destOrd="0" presId="urn:microsoft.com/office/officeart/2005/8/layout/hierarchy2"/>
    <dgm:cxn modelId="{2D7E2D24-3F9A-48B4-8976-0B8C2011C6B6}" type="presOf" srcId="{218D06AB-A4FF-4D13-BA26-B2B05F395FA4}" destId="{1DAB72E6-102A-4B4E-9588-B9219DAE2582}" srcOrd="0" destOrd="0" presId="urn:microsoft.com/office/officeart/2005/8/layout/hierarchy2"/>
    <dgm:cxn modelId="{32FA7A6F-650A-4A86-BE69-BF6DDC5E9E55}" type="presOf" srcId="{BEE042BC-68E6-4CD8-B201-E7E4A7E8C4A4}" destId="{3EA23F2A-BFE1-406B-AEAC-6B215D18EB91}" srcOrd="0" destOrd="0" presId="urn:microsoft.com/office/officeart/2005/8/layout/hierarchy2"/>
    <dgm:cxn modelId="{87CD1EDF-F0CE-4E83-B637-796A360C5457}" type="presOf" srcId="{BA04D5DE-DBE0-42BF-9AC1-DD953F277B7C}" destId="{73C9174C-B9E3-4C57-A452-29F40B11137B}" srcOrd="1" destOrd="0" presId="urn:microsoft.com/office/officeart/2005/8/layout/hierarchy2"/>
    <dgm:cxn modelId="{CF9A5585-6877-4A1B-A812-E92E969DEF4F}" type="presOf" srcId="{BBCC0654-5D27-42B2-8F9D-37083A3AC1D2}" destId="{DDF6FC27-A0DC-4FBE-9522-6487EE2AB0D1}" srcOrd="1" destOrd="0" presId="urn:microsoft.com/office/officeart/2005/8/layout/hierarchy2"/>
    <dgm:cxn modelId="{8F50D685-8239-4A05-9EAE-2BE1C8861D49}" type="presParOf" srcId="{BE86CE16-4D41-4266-A1CC-80D4E829EE7E}" destId="{912E8357-B380-4A54-86EE-D358B8E3112E}" srcOrd="0" destOrd="0" presId="urn:microsoft.com/office/officeart/2005/8/layout/hierarchy2"/>
    <dgm:cxn modelId="{BCFBBFFD-C1B3-48B0-83C9-018DBABBFBC8}" type="presParOf" srcId="{912E8357-B380-4A54-86EE-D358B8E3112E}" destId="{C42DF0B7-A2D7-4002-A39C-5A927175900C}" srcOrd="0" destOrd="0" presId="urn:microsoft.com/office/officeart/2005/8/layout/hierarchy2"/>
    <dgm:cxn modelId="{3FDC5ACA-F72D-403C-973A-8854A628E086}" type="presParOf" srcId="{912E8357-B380-4A54-86EE-D358B8E3112E}" destId="{5254CB9F-6927-4A0E-ACB8-B813BB9F8E36}" srcOrd="1" destOrd="0" presId="urn:microsoft.com/office/officeart/2005/8/layout/hierarchy2"/>
    <dgm:cxn modelId="{82C5C727-DC21-4939-8005-032E60C50C11}" type="presParOf" srcId="{5254CB9F-6927-4A0E-ACB8-B813BB9F8E36}" destId="{FB5AD331-1A04-4F17-BF61-A80AE2910232}" srcOrd="0" destOrd="0" presId="urn:microsoft.com/office/officeart/2005/8/layout/hierarchy2"/>
    <dgm:cxn modelId="{0B04FA36-9863-48D1-AE38-31E324B0705D}" type="presParOf" srcId="{FB5AD331-1A04-4F17-BF61-A80AE2910232}" destId="{DDF6FC27-A0DC-4FBE-9522-6487EE2AB0D1}" srcOrd="0" destOrd="0" presId="urn:microsoft.com/office/officeart/2005/8/layout/hierarchy2"/>
    <dgm:cxn modelId="{E26052A9-5085-4490-9951-A0F7AF9D5154}" type="presParOf" srcId="{5254CB9F-6927-4A0E-ACB8-B813BB9F8E36}" destId="{7EC30DA7-32EB-4822-9D05-EAFA42C55673}" srcOrd="1" destOrd="0" presId="urn:microsoft.com/office/officeart/2005/8/layout/hierarchy2"/>
    <dgm:cxn modelId="{C269E569-5CCE-40B0-A8A8-8141F9B3408B}" type="presParOf" srcId="{7EC30DA7-32EB-4822-9D05-EAFA42C55673}" destId="{396F85C7-34B8-4328-B812-D92903C83600}" srcOrd="0" destOrd="0" presId="urn:microsoft.com/office/officeart/2005/8/layout/hierarchy2"/>
    <dgm:cxn modelId="{8C27B7D0-6735-414F-A2D3-EA6AB5887C06}" type="presParOf" srcId="{7EC30DA7-32EB-4822-9D05-EAFA42C55673}" destId="{C8E913E6-C2E2-4C24-855E-D0DD2CC2E596}" srcOrd="1" destOrd="0" presId="urn:microsoft.com/office/officeart/2005/8/layout/hierarchy2"/>
    <dgm:cxn modelId="{A38DD753-77DB-407E-AB32-00741F86A2D1}" type="presParOf" srcId="{5254CB9F-6927-4A0E-ACB8-B813BB9F8E36}" destId="{0686E508-E148-46EC-A752-8B9ED759C05A}" srcOrd="2" destOrd="0" presId="urn:microsoft.com/office/officeart/2005/8/layout/hierarchy2"/>
    <dgm:cxn modelId="{5A24A026-AAD9-4651-AA40-0D5C5A33EE08}" type="presParOf" srcId="{0686E508-E148-46EC-A752-8B9ED759C05A}" destId="{FD909A01-9F43-4E91-9E61-CF07B4F94436}" srcOrd="0" destOrd="0" presId="urn:microsoft.com/office/officeart/2005/8/layout/hierarchy2"/>
    <dgm:cxn modelId="{67172F16-DC6D-4083-A7EE-76155BDE3446}" type="presParOf" srcId="{5254CB9F-6927-4A0E-ACB8-B813BB9F8E36}" destId="{D1B82377-9924-4D11-A663-3DE31B3AA0C7}" srcOrd="3" destOrd="0" presId="urn:microsoft.com/office/officeart/2005/8/layout/hierarchy2"/>
    <dgm:cxn modelId="{6559C76A-F7F3-49F1-B142-F2992443D8E5}" type="presParOf" srcId="{D1B82377-9924-4D11-A663-3DE31B3AA0C7}" destId="{2E067CA0-7897-47FA-A96E-46CC4F20BB9D}" srcOrd="0" destOrd="0" presId="urn:microsoft.com/office/officeart/2005/8/layout/hierarchy2"/>
    <dgm:cxn modelId="{6A93D802-230E-449B-890C-9348A38E5CA2}" type="presParOf" srcId="{D1B82377-9924-4D11-A663-3DE31B3AA0C7}" destId="{66E4D20D-4557-4070-8E7A-3AF3842CD47E}" srcOrd="1" destOrd="0" presId="urn:microsoft.com/office/officeart/2005/8/layout/hierarchy2"/>
    <dgm:cxn modelId="{D131ECB6-EB1F-44C6-8B2B-30D8723912DC}" type="presParOf" srcId="{66E4D20D-4557-4070-8E7A-3AF3842CD47E}" destId="{D08CDE82-3F00-411E-A19B-37EACAE737AF}" srcOrd="0" destOrd="0" presId="urn:microsoft.com/office/officeart/2005/8/layout/hierarchy2"/>
    <dgm:cxn modelId="{89AB87E1-B8C1-48FF-BD53-7E97B5DE4102}" type="presParOf" srcId="{D08CDE82-3F00-411E-A19B-37EACAE737AF}" destId="{6C0F3946-5E66-4646-B3B6-5669AD68581E}" srcOrd="0" destOrd="0" presId="urn:microsoft.com/office/officeart/2005/8/layout/hierarchy2"/>
    <dgm:cxn modelId="{BA660C84-5917-4545-8E66-1184FCB4E480}" type="presParOf" srcId="{66E4D20D-4557-4070-8E7A-3AF3842CD47E}" destId="{5FB9F492-C0E6-4D78-9A21-B94D2776361D}" srcOrd="1" destOrd="0" presId="urn:microsoft.com/office/officeart/2005/8/layout/hierarchy2"/>
    <dgm:cxn modelId="{4143B734-F19F-4BFD-B0E9-884104CBE469}" type="presParOf" srcId="{5FB9F492-C0E6-4D78-9A21-B94D2776361D}" destId="{26054E65-064B-44CC-A294-8797DEB233C1}" srcOrd="0" destOrd="0" presId="urn:microsoft.com/office/officeart/2005/8/layout/hierarchy2"/>
    <dgm:cxn modelId="{F01BF6EB-EE8B-4E8D-8164-EFE336931DB2}" type="presParOf" srcId="{5FB9F492-C0E6-4D78-9A21-B94D2776361D}" destId="{05841DBC-B746-4A3E-AC25-E8BE37449EF9}" srcOrd="1" destOrd="0" presId="urn:microsoft.com/office/officeart/2005/8/layout/hierarchy2"/>
    <dgm:cxn modelId="{CFF2395F-CB0E-4991-9C05-FBF552A3C1C6}" type="presParOf" srcId="{5254CB9F-6927-4A0E-ACB8-B813BB9F8E36}" destId="{FFA0DAD8-9C00-45DF-9BBE-89DE16B9DE2D}" srcOrd="4" destOrd="0" presId="urn:microsoft.com/office/officeart/2005/8/layout/hierarchy2"/>
    <dgm:cxn modelId="{92D845CC-4187-4E7E-8178-730A9B74A494}" type="presParOf" srcId="{FFA0DAD8-9C00-45DF-9BBE-89DE16B9DE2D}" destId="{73C9174C-B9E3-4C57-A452-29F40B11137B}" srcOrd="0" destOrd="0" presId="urn:microsoft.com/office/officeart/2005/8/layout/hierarchy2"/>
    <dgm:cxn modelId="{8AD1EDF3-6FB9-47DC-B01B-D86DF6CCC5D8}" type="presParOf" srcId="{5254CB9F-6927-4A0E-ACB8-B813BB9F8E36}" destId="{CC4D1831-C196-4DA6-8704-28D553E0889A}" srcOrd="5" destOrd="0" presId="urn:microsoft.com/office/officeart/2005/8/layout/hierarchy2"/>
    <dgm:cxn modelId="{516E30F0-4944-4E05-8AF5-2E357C885AA0}" type="presParOf" srcId="{CC4D1831-C196-4DA6-8704-28D553E0889A}" destId="{3EA23F2A-BFE1-406B-AEAC-6B215D18EB91}" srcOrd="0" destOrd="0" presId="urn:microsoft.com/office/officeart/2005/8/layout/hierarchy2"/>
    <dgm:cxn modelId="{ABF6C5C4-BBB6-483C-BE09-B3444873229C}" type="presParOf" srcId="{CC4D1831-C196-4DA6-8704-28D553E0889A}" destId="{680E0BC0-626F-4A83-9E35-48CF36572358}" srcOrd="1" destOrd="0" presId="urn:microsoft.com/office/officeart/2005/8/layout/hierarchy2"/>
    <dgm:cxn modelId="{05632A35-F8B1-4E4D-91C3-60794A5FD9BD}" type="presParOf" srcId="{680E0BC0-626F-4A83-9E35-48CF36572358}" destId="{DF332044-1C3E-49E9-91B7-9EC3659577C6}" srcOrd="0" destOrd="0" presId="urn:microsoft.com/office/officeart/2005/8/layout/hierarchy2"/>
    <dgm:cxn modelId="{183C63AE-5EB9-4C47-8BEF-78AE44801CDC}" type="presParOf" srcId="{DF332044-1C3E-49E9-91B7-9EC3659577C6}" destId="{F08A8EE0-9FBC-4696-8E43-5B0254D6D063}" srcOrd="0" destOrd="0" presId="urn:microsoft.com/office/officeart/2005/8/layout/hierarchy2"/>
    <dgm:cxn modelId="{EAF80683-07C7-4E58-A26F-9F088EFA9D64}" type="presParOf" srcId="{680E0BC0-626F-4A83-9E35-48CF36572358}" destId="{B2C4F535-7041-423D-A206-4B376A419A6A}" srcOrd="1" destOrd="0" presId="urn:microsoft.com/office/officeart/2005/8/layout/hierarchy2"/>
    <dgm:cxn modelId="{87DB54F9-5B13-46AC-AF11-3A7F32BCE4C7}" type="presParOf" srcId="{B2C4F535-7041-423D-A206-4B376A419A6A}" destId="{1DAB72E6-102A-4B4E-9588-B9219DAE2582}" srcOrd="0" destOrd="0" presId="urn:microsoft.com/office/officeart/2005/8/layout/hierarchy2"/>
    <dgm:cxn modelId="{E28FE351-3F34-4BC5-9FDC-277A01CF9D2B}" type="presParOf" srcId="{B2C4F535-7041-423D-A206-4B376A419A6A}" destId="{2C9527CB-A41E-4FFC-A107-934FBC41B53C}" srcOrd="1" destOrd="0" presId="urn:microsoft.com/office/officeart/2005/8/layout/hierarchy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FB401E7-9B0B-4DBB-ADD9-1599EA4862E5}">
      <dsp:nvSpPr>
        <dsp:cNvPr id="0" name=""/>
        <dsp:cNvSpPr/>
      </dsp:nvSpPr>
      <dsp:spPr>
        <a:xfrm>
          <a:off x="751413" y="2576462"/>
          <a:ext cx="2943608" cy="1471804"/>
        </a:xfrm>
        <a:prstGeom prst="roundRect">
          <a:avLst>
            <a:gd name="adj" fmla="val 10000"/>
          </a:avLst>
        </a:prstGeom>
        <a:solidFill>
          <a:schemeClr val="accent5">
            <a:lumMod val="40000"/>
            <a:lumOff val="6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s-AR" sz="1900" kern="1200" dirty="0">
              <a:solidFill>
                <a:schemeClr val="tx1"/>
              </a:solidFill>
            </a:rPr>
            <a:t> A</a:t>
          </a:r>
          <a:r>
            <a:rPr lang="es-AR" sz="1900" b="1" kern="1200" dirty="0">
              <a:solidFill>
                <a:schemeClr val="tx1"/>
              </a:solidFill>
            </a:rPr>
            <a:t>nisotropías magnéticas más comunes</a:t>
          </a:r>
          <a:endParaRPr lang="es-AR" sz="1900" kern="1200" dirty="0">
            <a:solidFill>
              <a:schemeClr val="tx1"/>
            </a:solidFill>
          </a:endParaRPr>
        </a:p>
      </dsp:txBody>
      <dsp:txXfrm>
        <a:off x="751413" y="2576462"/>
        <a:ext cx="2943608" cy="1471804"/>
      </dsp:txXfrm>
    </dsp:sp>
    <dsp:sp modelId="{54378FF3-5EA2-4ABA-9E0A-0D07687723D6}">
      <dsp:nvSpPr>
        <dsp:cNvPr id="0" name=""/>
        <dsp:cNvSpPr/>
      </dsp:nvSpPr>
      <dsp:spPr>
        <a:xfrm rot="17714777">
          <a:off x="2878722" y="2004718"/>
          <a:ext cx="2846778" cy="40429"/>
        </a:xfrm>
        <a:custGeom>
          <a:avLst/>
          <a:gdLst/>
          <a:ahLst/>
          <a:cxnLst/>
          <a:rect l="0" t="0" r="0" b="0"/>
          <a:pathLst>
            <a:path>
              <a:moveTo>
                <a:pt x="0" y="20214"/>
              </a:moveTo>
              <a:lnTo>
                <a:pt x="2846778" y="2021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es-AR" sz="1000" kern="1200"/>
        </a:p>
      </dsp:txBody>
      <dsp:txXfrm rot="17714777">
        <a:off x="4230942" y="1953763"/>
        <a:ext cx="142338" cy="142338"/>
      </dsp:txXfrm>
    </dsp:sp>
    <dsp:sp modelId="{1F090F52-B205-4512-B825-9F3B5EFDF752}">
      <dsp:nvSpPr>
        <dsp:cNvPr id="0" name=""/>
        <dsp:cNvSpPr/>
      </dsp:nvSpPr>
      <dsp:spPr>
        <a:xfrm>
          <a:off x="4909201" y="1599"/>
          <a:ext cx="2943608" cy="1471804"/>
        </a:xfrm>
        <a:prstGeom prst="roundRect">
          <a:avLst>
            <a:gd name="adj" fmla="val 10000"/>
          </a:avLst>
        </a:prstGeom>
        <a:solidFill>
          <a:schemeClr val="accent5">
            <a:lumMod val="40000"/>
            <a:lumOff val="6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s-AR" sz="1900" kern="1200" dirty="0">
              <a:solidFill>
                <a:schemeClr val="tx1"/>
              </a:solidFill>
            </a:rPr>
            <a:t>A</a:t>
          </a:r>
          <a:r>
            <a:rPr lang="es-AR" sz="1900" b="1" kern="1200" dirty="0">
              <a:solidFill>
                <a:schemeClr val="tx1"/>
              </a:solidFill>
            </a:rPr>
            <a:t>nisotropías magnétocristalina: La magnetización se orienta según ejes cristalinos determinados</a:t>
          </a:r>
          <a:endParaRPr lang="es-AR" sz="1900" kern="1200" dirty="0">
            <a:solidFill>
              <a:schemeClr val="tx1"/>
            </a:solidFill>
          </a:endParaRPr>
        </a:p>
      </dsp:txBody>
      <dsp:txXfrm>
        <a:off x="4909201" y="1599"/>
        <a:ext cx="2943608" cy="1471804"/>
      </dsp:txXfrm>
    </dsp:sp>
    <dsp:sp modelId="{CFCC4BB8-EF07-4B17-A4FE-0F31848565D4}">
      <dsp:nvSpPr>
        <dsp:cNvPr id="0" name=""/>
        <dsp:cNvSpPr/>
      </dsp:nvSpPr>
      <dsp:spPr>
        <a:xfrm rot="19439751">
          <a:off x="3551668" y="2851005"/>
          <a:ext cx="1500887" cy="40429"/>
        </a:xfrm>
        <a:custGeom>
          <a:avLst/>
          <a:gdLst/>
          <a:ahLst/>
          <a:cxnLst/>
          <a:rect l="0" t="0" r="0" b="0"/>
          <a:pathLst>
            <a:path>
              <a:moveTo>
                <a:pt x="0" y="20214"/>
              </a:moveTo>
              <a:lnTo>
                <a:pt x="1500887" y="2021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AR" sz="500" kern="1200"/>
        </a:p>
      </dsp:txBody>
      <dsp:txXfrm rot="19439751">
        <a:off x="4264589" y="2833698"/>
        <a:ext cx="75044" cy="75044"/>
      </dsp:txXfrm>
    </dsp:sp>
    <dsp:sp modelId="{D1F3CE29-6CCE-412E-8CF3-535AB7C36B03}">
      <dsp:nvSpPr>
        <dsp:cNvPr id="0" name=""/>
        <dsp:cNvSpPr/>
      </dsp:nvSpPr>
      <dsp:spPr>
        <a:xfrm>
          <a:off x="4909201" y="1694174"/>
          <a:ext cx="2943608" cy="1471804"/>
        </a:xfrm>
        <a:prstGeom prst="roundRect">
          <a:avLst>
            <a:gd name="adj" fmla="val 10000"/>
          </a:avLst>
        </a:prstGeom>
        <a:solidFill>
          <a:schemeClr val="accent5">
            <a:lumMod val="40000"/>
            <a:lumOff val="6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s-AR" sz="1900" kern="1200" dirty="0">
              <a:solidFill>
                <a:schemeClr val="tx1"/>
              </a:solidFill>
            </a:rPr>
            <a:t>A</a:t>
          </a:r>
          <a:r>
            <a:rPr lang="es-AR" sz="1900" b="1" kern="1200" dirty="0">
              <a:solidFill>
                <a:schemeClr val="tx1"/>
              </a:solidFill>
            </a:rPr>
            <a:t>nisotropías magnéticas de forma: La magnetización es afectada por la forma macroscópica</a:t>
          </a:r>
          <a:endParaRPr lang="es-AR" sz="1900" kern="1200" dirty="0">
            <a:solidFill>
              <a:schemeClr val="tx1"/>
            </a:solidFill>
          </a:endParaRPr>
        </a:p>
      </dsp:txBody>
      <dsp:txXfrm>
        <a:off x="4909201" y="1694174"/>
        <a:ext cx="2943608" cy="1471804"/>
      </dsp:txXfrm>
    </dsp:sp>
    <dsp:sp modelId="{394DEE75-68AE-4A3C-97DB-C8C705FF419F}">
      <dsp:nvSpPr>
        <dsp:cNvPr id="0" name=""/>
        <dsp:cNvSpPr/>
      </dsp:nvSpPr>
      <dsp:spPr>
        <a:xfrm rot="2023038">
          <a:off x="3572249" y="3697293"/>
          <a:ext cx="1459724" cy="40429"/>
        </a:xfrm>
        <a:custGeom>
          <a:avLst/>
          <a:gdLst/>
          <a:ahLst/>
          <a:cxnLst/>
          <a:rect l="0" t="0" r="0" b="0"/>
          <a:pathLst>
            <a:path>
              <a:moveTo>
                <a:pt x="0" y="20214"/>
              </a:moveTo>
              <a:lnTo>
                <a:pt x="1459724" y="2021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AR" sz="500" kern="1200"/>
        </a:p>
      </dsp:txBody>
      <dsp:txXfrm rot="2023038">
        <a:off x="4265618" y="3681014"/>
        <a:ext cx="72986" cy="72986"/>
      </dsp:txXfrm>
    </dsp:sp>
    <dsp:sp modelId="{97832CBE-49C9-4F55-9885-8EF7D65AB180}">
      <dsp:nvSpPr>
        <dsp:cNvPr id="0" name=""/>
        <dsp:cNvSpPr/>
      </dsp:nvSpPr>
      <dsp:spPr>
        <a:xfrm>
          <a:off x="4909201" y="3386749"/>
          <a:ext cx="2943608" cy="1471804"/>
        </a:xfrm>
        <a:prstGeom prst="roundRect">
          <a:avLst>
            <a:gd name="adj" fmla="val 10000"/>
          </a:avLst>
        </a:prstGeom>
        <a:solidFill>
          <a:schemeClr val="accent5">
            <a:lumMod val="40000"/>
            <a:lumOff val="6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s-AR" sz="1900" kern="1200" dirty="0">
              <a:solidFill>
                <a:schemeClr val="tx1"/>
              </a:solidFill>
            </a:rPr>
            <a:t>A</a:t>
          </a:r>
          <a:r>
            <a:rPr lang="es-AR" sz="1900" b="1" kern="1200" dirty="0">
              <a:solidFill>
                <a:schemeClr val="tx1"/>
              </a:solidFill>
            </a:rPr>
            <a:t>nisotropías magnéticas por tensiones mecánicas: las tensiones  mecánicas producen efectos magnéticos estrictivos </a:t>
          </a:r>
          <a:endParaRPr lang="es-AR" sz="1900" kern="1200" dirty="0">
            <a:solidFill>
              <a:schemeClr val="tx1"/>
            </a:solidFill>
          </a:endParaRPr>
        </a:p>
      </dsp:txBody>
      <dsp:txXfrm>
        <a:off x="4909201" y="3386749"/>
        <a:ext cx="2943608" cy="1471804"/>
      </dsp:txXfrm>
    </dsp:sp>
    <dsp:sp modelId="{E1AA9AB4-1318-4333-8052-70191C532037}">
      <dsp:nvSpPr>
        <dsp:cNvPr id="0" name=""/>
        <dsp:cNvSpPr/>
      </dsp:nvSpPr>
      <dsp:spPr>
        <a:xfrm rot="3847273">
          <a:off x="2911199" y="4543580"/>
          <a:ext cx="2781824" cy="40429"/>
        </a:xfrm>
        <a:custGeom>
          <a:avLst/>
          <a:gdLst/>
          <a:ahLst/>
          <a:cxnLst/>
          <a:rect l="0" t="0" r="0" b="0"/>
          <a:pathLst>
            <a:path>
              <a:moveTo>
                <a:pt x="0" y="20214"/>
              </a:moveTo>
              <a:lnTo>
                <a:pt x="2781824" y="2021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es-AR" sz="900" kern="1200"/>
        </a:p>
      </dsp:txBody>
      <dsp:txXfrm rot="3847273">
        <a:off x="4232566" y="4494249"/>
        <a:ext cx="139091" cy="139091"/>
      </dsp:txXfrm>
    </dsp:sp>
    <dsp:sp modelId="{B0F3AF47-DBD9-4512-81C2-904A4EFA8365}">
      <dsp:nvSpPr>
        <dsp:cNvPr id="0" name=""/>
        <dsp:cNvSpPr/>
      </dsp:nvSpPr>
      <dsp:spPr>
        <a:xfrm>
          <a:off x="4909201" y="5079324"/>
          <a:ext cx="2943608" cy="1471804"/>
        </a:xfrm>
        <a:prstGeom prst="roundRect">
          <a:avLst>
            <a:gd name="adj" fmla="val 10000"/>
          </a:avLst>
        </a:prstGeom>
        <a:solidFill>
          <a:schemeClr val="accent5">
            <a:lumMod val="40000"/>
            <a:lumOff val="6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s-AR" sz="1900" kern="1200" dirty="0">
              <a:solidFill>
                <a:schemeClr val="tx1"/>
              </a:solidFill>
            </a:rPr>
            <a:t>A</a:t>
          </a:r>
          <a:r>
            <a:rPr lang="es-AR" sz="1900" b="1" kern="1200" dirty="0">
              <a:solidFill>
                <a:schemeClr val="tx1"/>
              </a:solidFill>
            </a:rPr>
            <a:t>nisotropías magnéticas: inducida por fabricación , grano orientado </a:t>
          </a:r>
          <a:endParaRPr lang="es-AR" sz="1900" kern="1200" dirty="0">
            <a:solidFill>
              <a:schemeClr val="tx1"/>
            </a:solidFill>
          </a:endParaRPr>
        </a:p>
      </dsp:txBody>
      <dsp:txXfrm>
        <a:off x="4909201" y="5079324"/>
        <a:ext cx="2943608" cy="1471804"/>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7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27D288-0A6B-4981-AD31-1F761C135725}" type="datetimeFigureOut">
              <a:rPr lang="es-ES" smtClean="0"/>
              <a:pPr/>
              <a:t>18/07/2018</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B312F-79FF-4E79-B558-2F33C73BE2C9}" type="slidenum">
              <a:rPr lang="es-ES" smtClean="0"/>
              <a:pPr/>
              <a:t>‹Nº›</a:t>
            </a:fld>
            <a:endParaRPr lang="es-ES"/>
          </a:p>
        </p:txBody>
      </p:sp>
    </p:spTree>
    <p:extLst>
      <p:ext uri="{BB962C8B-B14F-4D97-AF65-F5344CB8AC3E}">
        <p14:creationId xmlns:p14="http://schemas.microsoft.com/office/powerpoint/2010/main" xmlns="" val="3083815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AR" dirty="0"/>
          </a:p>
        </p:txBody>
      </p:sp>
      <p:sp>
        <p:nvSpPr>
          <p:cNvPr id="4" name="3 Marcador de número de diapositiva"/>
          <p:cNvSpPr>
            <a:spLocks noGrp="1"/>
          </p:cNvSpPr>
          <p:nvPr>
            <p:ph type="sldNum" sz="quarter" idx="10"/>
          </p:nvPr>
        </p:nvSpPr>
        <p:spPr/>
        <p:txBody>
          <a:bodyPr/>
          <a:lstStyle/>
          <a:p>
            <a:fld id="{6C7AF1BE-3696-4FFE-ACBC-507499AAD603}" type="slidenum">
              <a:rPr lang="es-AR" smtClean="0"/>
              <a:pPr/>
              <a:t>31</a:t>
            </a:fld>
            <a:endParaRPr lang="es-AR"/>
          </a:p>
        </p:txBody>
      </p:sp>
    </p:spTree>
    <p:extLst>
      <p:ext uri="{BB962C8B-B14F-4D97-AF65-F5344CB8AC3E}">
        <p14:creationId xmlns:p14="http://schemas.microsoft.com/office/powerpoint/2010/main" xmlns="" val="1860725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6C7AF1BE-3696-4FFE-ACBC-507499AAD603}" type="slidenum">
              <a:rPr lang="es-AR" smtClean="0"/>
              <a:pPr/>
              <a:t>81</a:t>
            </a:fld>
            <a:endParaRPr lang="es-AR"/>
          </a:p>
        </p:txBody>
      </p:sp>
    </p:spTree>
    <p:extLst>
      <p:ext uri="{BB962C8B-B14F-4D97-AF65-F5344CB8AC3E}">
        <p14:creationId xmlns:p14="http://schemas.microsoft.com/office/powerpoint/2010/main" xmlns="" val="3218926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6A9A2DD-7618-4B33-AD0C-A7962F4A8C4E}"/>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xmlns="" id="{1783B2A8-1917-45C8-8387-E6B742BBD1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xmlns="" id="{2EECEB70-BBB2-406F-8BFD-C64FFE6F0677}"/>
              </a:ext>
            </a:extLst>
          </p:cNvPr>
          <p:cNvSpPr>
            <a:spLocks noGrp="1"/>
          </p:cNvSpPr>
          <p:nvPr>
            <p:ph type="dt" sz="half" idx="10"/>
          </p:nvPr>
        </p:nvSpPr>
        <p:spPr/>
        <p:txBody>
          <a:bodyPr/>
          <a:lstStyle/>
          <a:p>
            <a:fld id="{354417E0-D398-4D92-9D37-E5BB1EF87174}" type="datetimeFigureOut">
              <a:rPr lang="es-ES" smtClean="0"/>
              <a:pPr/>
              <a:t>18/07/2018</a:t>
            </a:fld>
            <a:endParaRPr lang="es-ES"/>
          </a:p>
        </p:txBody>
      </p:sp>
      <p:sp>
        <p:nvSpPr>
          <p:cNvPr id="5" name="Marcador de pie de página 4">
            <a:extLst>
              <a:ext uri="{FF2B5EF4-FFF2-40B4-BE49-F238E27FC236}">
                <a16:creationId xmlns:a16="http://schemas.microsoft.com/office/drawing/2014/main" xmlns="" id="{8456E5E4-8641-4A63-A6DC-CD7C4808E51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xmlns="" id="{090D302E-723F-4899-B2CB-DC35185031CC}"/>
              </a:ext>
            </a:extLst>
          </p:cNvPr>
          <p:cNvSpPr>
            <a:spLocks noGrp="1"/>
          </p:cNvSpPr>
          <p:nvPr>
            <p:ph type="sldNum" sz="quarter" idx="12"/>
          </p:nvPr>
        </p:nvSpPr>
        <p:spPr/>
        <p:txBody>
          <a:bodyPr/>
          <a:lstStyle/>
          <a:p>
            <a:fld id="{78DC4B1C-886C-4957-8969-A32A1EB5F3CA}" type="slidenum">
              <a:rPr lang="es-ES" smtClean="0"/>
              <a:pPr/>
              <a:t>‹Nº›</a:t>
            </a:fld>
            <a:endParaRPr lang="es-ES"/>
          </a:p>
        </p:txBody>
      </p:sp>
    </p:spTree>
    <p:extLst>
      <p:ext uri="{BB962C8B-B14F-4D97-AF65-F5344CB8AC3E}">
        <p14:creationId xmlns:p14="http://schemas.microsoft.com/office/powerpoint/2010/main" xmlns="" val="3022553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B661977-16C0-40B7-A8F6-E70911A04A64}"/>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xmlns="" id="{CD4B6AC3-66D0-4685-B7F1-F9810AF6B988}"/>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xmlns="" id="{D1F41115-AEB2-4107-8815-287734E9CBD3}"/>
              </a:ext>
            </a:extLst>
          </p:cNvPr>
          <p:cNvSpPr>
            <a:spLocks noGrp="1"/>
          </p:cNvSpPr>
          <p:nvPr>
            <p:ph type="dt" sz="half" idx="10"/>
          </p:nvPr>
        </p:nvSpPr>
        <p:spPr/>
        <p:txBody>
          <a:bodyPr/>
          <a:lstStyle/>
          <a:p>
            <a:fld id="{354417E0-D398-4D92-9D37-E5BB1EF87174}" type="datetimeFigureOut">
              <a:rPr lang="es-ES" smtClean="0"/>
              <a:pPr/>
              <a:t>18/07/2018</a:t>
            </a:fld>
            <a:endParaRPr lang="es-ES"/>
          </a:p>
        </p:txBody>
      </p:sp>
      <p:sp>
        <p:nvSpPr>
          <p:cNvPr id="5" name="Marcador de pie de página 4">
            <a:extLst>
              <a:ext uri="{FF2B5EF4-FFF2-40B4-BE49-F238E27FC236}">
                <a16:creationId xmlns:a16="http://schemas.microsoft.com/office/drawing/2014/main" xmlns="" id="{257E6E33-A328-4B09-94ED-C4FE475E11B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xmlns="" id="{B2112D29-C5D6-42B3-B8DE-09DDE8745675}"/>
              </a:ext>
            </a:extLst>
          </p:cNvPr>
          <p:cNvSpPr>
            <a:spLocks noGrp="1"/>
          </p:cNvSpPr>
          <p:nvPr>
            <p:ph type="sldNum" sz="quarter" idx="12"/>
          </p:nvPr>
        </p:nvSpPr>
        <p:spPr/>
        <p:txBody>
          <a:bodyPr/>
          <a:lstStyle/>
          <a:p>
            <a:fld id="{78DC4B1C-886C-4957-8969-A32A1EB5F3CA}" type="slidenum">
              <a:rPr lang="es-ES" smtClean="0"/>
              <a:pPr/>
              <a:t>‹Nº›</a:t>
            </a:fld>
            <a:endParaRPr lang="es-ES"/>
          </a:p>
        </p:txBody>
      </p:sp>
    </p:spTree>
    <p:extLst>
      <p:ext uri="{BB962C8B-B14F-4D97-AF65-F5344CB8AC3E}">
        <p14:creationId xmlns:p14="http://schemas.microsoft.com/office/powerpoint/2010/main" xmlns="" val="3045722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xmlns="" id="{E2B21769-D007-44A2-BB5D-0F6554710E05}"/>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xmlns="" id="{83D78501-B38C-4E53-AAF5-9D80C19E7235}"/>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xmlns="" id="{361EDFA8-0C49-4A78-91D3-AC16BCE42715}"/>
              </a:ext>
            </a:extLst>
          </p:cNvPr>
          <p:cNvSpPr>
            <a:spLocks noGrp="1"/>
          </p:cNvSpPr>
          <p:nvPr>
            <p:ph type="dt" sz="half" idx="10"/>
          </p:nvPr>
        </p:nvSpPr>
        <p:spPr/>
        <p:txBody>
          <a:bodyPr/>
          <a:lstStyle/>
          <a:p>
            <a:fld id="{354417E0-D398-4D92-9D37-E5BB1EF87174}" type="datetimeFigureOut">
              <a:rPr lang="es-ES" smtClean="0"/>
              <a:pPr/>
              <a:t>18/07/2018</a:t>
            </a:fld>
            <a:endParaRPr lang="es-ES"/>
          </a:p>
        </p:txBody>
      </p:sp>
      <p:sp>
        <p:nvSpPr>
          <p:cNvPr id="5" name="Marcador de pie de página 4">
            <a:extLst>
              <a:ext uri="{FF2B5EF4-FFF2-40B4-BE49-F238E27FC236}">
                <a16:creationId xmlns:a16="http://schemas.microsoft.com/office/drawing/2014/main" xmlns="" id="{855B8219-EF99-47FB-92E9-1E5F2AE4FF8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xmlns="" id="{58E292CB-513B-4847-8905-1E97F58FCE0E}"/>
              </a:ext>
            </a:extLst>
          </p:cNvPr>
          <p:cNvSpPr>
            <a:spLocks noGrp="1"/>
          </p:cNvSpPr>
          <p:nvPr>
            <p:ph type="sldNum" sz="quarter" idx="12"/>
          </p:nvPr>
        </p:nvSpPr>
        <p:spPr/>
        <p:txBody>
          <a:bodyPr/>
          <a:lstStyle/>
          <a:p>
            <a:fld id="{78DC4B1C-886C-4957-8969-A32A1EB5F3CA}" type="slidenum">
              <a:rPr lang="es-ES" smtClean="0"/>
              <a:pPr/>
              <a:t>‹Nº›</a:t>
            </a:fld>
            <a:endParaRPr lang="es-ES"/>
          </a:p>
        </p:txBody>
      </p:sp>
    </p:spTree>
    <p:extLst>
      <p:ext uri="{BB962C8B-B14F-4D97-AF65-F5344CB8AC3E}">
        <p14:creationId xmlns:p14="http://schemas.microsoft.com/office/powerpoint/2010/main" xmlns="" val="3092567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ítulo, text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1219200" y="277813"/>
            <a:ext cx="10363200" cy="1143000"/>
          </a:xfrm>
        </p:spPr>
        <p:txBody>
          <a:bodyPr/>
          <a:lstStyle/>
          <a:p>
            <a:r>
              <a:rPr lang="es-ES"/>
              <a:t>Haga clic para modificar el estilo de título del patrón</a:t>
            </a:r>
            <a:endParaRPr lang="es-AR"/>
          </a:p>
        </p:txBody>
      </p:sp>
      <p:sp>
        <p:nvSpPr>
          <p:cNvPr id="3" name="2 Marcador de texto"/>
          <p:cNvSpPr>
            <a:spLocks noGrp="1"/>
          </p:cNvSpPr>
          <p:nvPr>
            <p:ph type="body" sz="half" idx="1"/>
          </p:nvPr>
        </p:nvSpPr>
        <p:spPr>
          <a:xfrm>
            <a:off x="1219200" y="1600201"/>
            <a:ext cx="5080000" cy="4530725"/>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3 Marcador de contenido"/>
          <p:cNvSpPr>
            <a:spLocks noGrp="1"/>
          </p:cNvSpPr>
          <p:nvPr>
            <p:ph sz="half" idx="2"/>
          </p:nvPr>
        </p:nvSpPr>
        <p:spPr>
          <a:xfrm>
            <a:off x="6502400" y="1600201"/>
            <a:ext cx="5080000" cy="4530725"/>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Rectangle 9"/>
          <p:cNvSpPr>
            <a:spLocks noGrp="1" noChangeArrowheads="1"/>
          </p:cNvSpPr>
          <p:nvPr>
            <p:ph type="dt" sz="half" idx="10"/>
          </p:nvPr>
        </p:nvSpPr>
        <p:spPr>
          <a:ln/>
        </p:spPr>
        <p:txBody>
          <a:bodyPr/>
          <a:lstStyle>
            <a:lvl1pPr>
              <a:defRPr/>
            </a:lvl1pPr>
          </a:lstStyle>
          <a:p>
            <a:pPr>
              <a:defRPr/>
            </a:pPr>
            <a:endParaRPr lang="es-ES_tradnl"/>
          </a:p>
        </p:txBody>
      </p:sp>
      <p:sp>
        <p:nvSpPr>
          <p:cNvPr id="6" name="Rectangle 10"/>
          <p:cNvSpPr>
            <a:spLocks noGrp="1" noChangeArrowheads="1"/>
          </p:cNvSpPr>
          <p:nvPr>
            <p:ph type="ftr" sz="quarter" idx="11"/>
          </p:nvPr>
        </p:nvSpPr>
        <p:spPr>
          <a:ln/>
        </p:spPr>
        <p:txBody>
          <a:bodyPr/>
          <a:lstStyle>
            <a:lvl1pPr>
              <a:defRPr/>
            </a:lvl1pPr>
          </a:lstStyle>
          <a:p>
            <a:pPr>
              <a:defRPr/>
            </a:pPr>
            <a:endParaRPr lang="es-ES_tradnl"/>
          </a:p>
        </p:txBody>
      </p:sp>
      <p:sp>
        <p:nvSpPr>
          <p:cNvPr id="7" name="Rectangle 11"/>
          <p:cNvSpPr>
            <a:spLocks noGrp="1" noChangeArrowheads="1"/>
          </p:cNvSpPr>
          <p:nvPr>
            <p:ph type="sldNum" sz="quarter" idx="12"/>
          </p:nvPr>
        </p:nvSpPr>
        <p:spPr>
          <a:ln/>
        </p:spPr>
        <p:txBody>
          <a:bodyPr/>
          <a:lstStyle>
            <a:lvl1pPr>
              <a:defRPr/>
            </a:lvl1pPr>
          </a:lstStyle>
          <a:p>
            <a:pPr>
              <a:defRPr/>
            </a:pPr>
            <a:fld id="{66F98E2E-7FE1-43DC-99D5-2AA36096E127}" type="slidenum">
              <a:rPr lang="es-ES_tradnl"/>
              <a:pPr>
                <a:defRPr/>
              </a:pPr>
              <a:t>‹Nº›</a:t>
            </a:fld>
            <a:endParaRPr lang="es-ES_tradnl"/>
          </a:p>
        </p:txBody>
      </p:sp>
    </p:spTree>
    <p:extLst>
      <p:ext uri="{BB962C8B-B14F-4D97-AF65-F5344CB8AC3E}">
        <p14:creationId xmlns:p14="http://schemas.microsoft.com/office/powerpoint/2010/main" xmlns="" val="3919014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5D930FA-5A17-4C41-9C23-C7BD1F816720}"/>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xmlns="" id="{77D5C944-1996-46CD-A27D-02BE258EB970}"/>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xmlns="" id="{B054C158-8B6D-4D9C-9E55-53F319031E25}"/>
              </a:ext>
            </a:extLst>
          </p:cNvPr>
          <p:cNvSpPr>
            <a:spLocks noGrp="1"/>
          </p:cNvSpPr>
          <p:nvPr>
            <p:ph type="dt" sz="half" idx="10"/>
          </p:nvPr>
        </p:nvSpPr>
        <p:spPr/>
        <p:txBody>
          <a:bodyPr/>
          <a:lstStyle/>
          <a:p>
            <a:fld id="{354417E0-D398-4D92-9D37-E5BB1EF87174}" type="datetimeFigureOut">
              <a:rPr lang="es-ES" smtClean="0"/>
              <a:pPr/>
              <a:t>18/07/2018</a:t>
            </a:fld>
            <a:endParaRPr lang="es-ES"/>
          </a:p>
        </p:txBody>
      </p:sp>
      <p:sp>
        <p:nvSpPr>
          <p:cNvPr id="5" name="Marcador de pie de página 4">
            <a:extLst>
              <a:ext uri="{FF2B5EF4-FFF2-40B4-BE49-F238E27FC236}">
                <a16:creationId xmlns:a16="http://schemas.microsoft.com/office/drawing/2014/main" xmlns="" id="{9DBF7FB3-33DB-4B24-99CF-B07EEB8EE30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xmlns="" id="{40D85CD7-080F-43CE-81C0-2CAE6861B304}"/>
              </a:ext>
            </a:extLst>
          </p:cNvPr>
          <p:cNvSpPr>
            <a:spLocks noGrp="1"/>
          </p:cNvSpPr>
          <p:nvPr>
            <p:ph type="sldNum" sz="quarter" idx="12"/>
          </p:nvPr>
        </p:nvSpPr>
        <p:spPr/>
        <p:txBody>
          <a:bodyPr/>
          <a:lstStyle/>
          <a:p>
            <a:fld id="{78DC4B1C-886C-4957-8969-A32A1EB5F3CA}" type="slidenum">
              <a:rPr lang="es-ES" smtClean="0"/>
              <a:pPr/>
              <a:t>‹Nº›</a:t>
            </a:fld>
            <a:endParaRPr lang="es-ES"/>
          </a:p>
        </p:txBody>
      </p:sp>
    </p:spTree>
    <p:extLst>
      <p:ext uri="{BB962C8B-B14F-4D97-AF65-F5344CB8AC3E}">
        <p14:creationId xmlns:p14="http://schemas.microsoft.com/office/powerpoint/2010/main" xmlns="" val="843210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152D333-7ADF-4AAB-9665-6FD8D9835E09}"/>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xmlns="" id="{C48C3CE2-8086-4280-8EA8-67E15219AC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xmlns="" id="{54AE1827-056E-42BC-A11B-976CD29B1413}"/>
              </a:ext>
            </a:extLst>
          </p:cNvPr>
          <p:cNvSpPr>
            <a:spLocks noGrp="1"/>
          </p:cNvSpPr>
          <p:nvPr>
            <p:ph type="dt" sz="half" idx="10"/>
          </p:nvPr>
        </p:nvSpPr>
        <p:spPr/>
        <p:txBody>
          <a:bodyPr/>
          <a:lstStyle/>
          <a:p>
            <a:fld id="{354417E0-D398-4D92-9D37-E5BB1EF87174}" type="datetimeFigureOut">
              <a:rPr lang="es-ES" smtClean="0"/>
              <a:pPr/>
              <a:t>18/07/2018</a:t>
            </a:fld>
            <a:endParaRPr lang="es-ES"/>
          </a:p>
        </p:txBody>
      </p:sp>
      <p:sp>
        <p:nvSpPr>
          <p:cNvPr id="5" name="Marcador de pie de página 4">
            <a:extLst>
              <a:ext uri="{FF2B5EF4-FFF2-40B4-BE49-F238E27FC236}">
                <a16:creationId xmlns:a16="http://schemas.microsoft.com/office/drawing/2014/main" xmlns="" id="{EE2F2829-025E-4507-A850-775A60882DA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xmlns="" id="{88E21648-D057-453C-A55A-F253573EFD52}"/>
              </a:ext>
            </a:extLst>
          </p:cNvPr>
          <p:cNvSpPr>
            <a:spLocks noGrp="1"/>
          </p:cNvSpPr>
          <p:nvPr>
            <p:ph type="sldNum" sz="quarter" idx="12"/>
          </p:nvPr>
        </p:nvSpPr>
        <p:spPr/>
        <p:txBody>
          <a:bodyPr/>
          <a:lstStyle/>
          <a:p>
            <a:fld id="{78DC4B1C-886C-4957-8969-A32A1EB5F3CA}" type="slidenum">
              <a:rPr lang="es-ES" smtClean="0"/>
              <a:pPr/>
              <a:t>‹Nº›</a:t>
            </a:fld>
            <a:endParaRPr lang="es-ES"/>
          </a:p>
        </p:txBody>
      </p:sp>
    </p:spTree>
    <p:extLst>
      <p:ext uri="{BB962C8B-B14F-4D97-AF65-F5344CB8AC3E}">
        <p14:creationId xmlns:p14="http://schemas.microsoft.com/office/powerpoint/2010/main" xmlns="" val="41805238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59CB5B00-EBB3-43E6-8A8D-AA72D60B3592}"/>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xmlns="" id="{9F2A263D-1F9D-4150-BB8A-68E72796E282}"/>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xmlns="" id="{5D9A1B87-5265-4CAB-A3B7-FD8952B4C0C1}"/>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xmlns="" id="{625765E8-957D-42AF-BFE4-CD3F84336B42}"/>
              </a:ext>
            </a:extLst>
          </p:cNvPr>
          <p:cNvSpPr>
            <a:spLocks noGrp="1"/>
          </p:cNvSpPr>
          <p:nvPr>
            <p:ph type="dt" sz="half" idx="10"/>
          </p:nvPr>
        </p:nvSpPr>
        <p:spPr/>
        <p:txBody>
          <a:bodyPr/>
          <a:lstStyle/>
          <a:p>
            <a:fld id="{354417E0-D398-4D92-9D37-E5BB1EF87174}" type="datetimeFigureOut">
              <a:rPr lang="es-ES" smtClean="0"/>
              <a:pPr/>
              <a:t>18/07/2018</a:t>
            </a:fld>
            <a:endParaRPr lang="es-ES"/>
          </a:p>
        </p:txBody>
      </p:sp>
      <p:sp>
        <p:nvSpPr>
          <p:cNvPr id="6" name="Marcador de pie de página 5">
            <a:extLst>
              <a:ext uri="{FF2B5EF4-FFF2-40B4-BE49-F238E27FC236}">
                <a16:creationId xmlns:a16="http://schemas.microsoft.com/office/drawing/2014/main" xmlns="" id="{0F013BB7-702E-402D-A399-34B5998EAF1A}"/>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xmlns="" id="{33597A19-A9ED-489E-958A-4D7892B26931}"/>
              </a:ext>
            </a:extLst>
          </p:cNvPr>
          <p:cNvSpPr>
            <a:spLocks noGrp="1"/>
          </p:cNvSpPr>
          <p:nvPr>
            <p:ph type="sldNum" sz="quarter" idx="12"/>
          </p:nvPr>
        </p:nvSpPr>
        <p:spPr/>
        <p:txBody>
          <a:bodyPr/>
          <a:lstStyle/>
          <a:p>
            <a:fld id="{78DC4B1C-886C-4957-8969-A32A1EB5F3CA}" type="slidenum">
              <a:rPr lang="es-ES" smtClean="0"/>
              <a:pPr/>
              <a:t>‹Nº›</a:t>
            </a:fld>
            <a:endParaRPr lang="es-ES"/>
          </a:p>
        </p:txBody>
      </p:sp>
    </p:spTree>
    <p:extLst>
      <p:ext uri="{BB962C8B-B14F-4D97-AF65-F5344CB8AC3E}">
        <p14:creationId xmlns:p14="http://schemas.microsoft.com/office/powerpoint/2010/main" xmlns="" val="4260682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B5CA21B-76AF-4211-B3CD-925509231C47}"/>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xmlns="" id="{56BCA698-B769-46BE-802B-4EF9C2EFDC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xmlns="" id="{FEAE265D-9238-4A24-A730-9E33760A2560}"/>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xmlns="" id="{780314AA-714E-4E1A-9DEB-8CEDDCE133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xmlns="" id="{0F2A6585-00A8-4F84-8E26-29C498A93C3B}"/>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xmlns="" id="{177BF9D2-7493-4F9E-91AA-736B9449AE5F}"/>
              </a:ext>
            </a:extLst>
          </p:cNvPr>
          <p:cNvSpPr>
            <a:spLocks noGrp="1"/>
          </p:cNvSpPr>
          <p:nvPr>
            <p:ph type="dt" sz="half" idx="10"/>
          </p:nvPr>
        </p:nvSpPr>
        <p:spPr/>
        <p:txBody>
          <a:bodyPr/>
          <a:lstStyle/>
          <a:p>
            <a:fld id="{354417E0-D398-4D92-9D37-E5BB1EF87174}" type="datetimeFigureOut">
              <a:rPr lang="es-ES" smtClean="0"/>
              <a:pPr/>
              <a:t>18/07/2018</a:t>
            </a:fld>
            <a:endParaRPr lang="es-ES"/>
          </a:p>
        </p:txBody>
      </p:sp>
      <p:sp>
        <p:nvSpPr>
          <p:cNvPr id="8" name="Marcador de pie de página 7">
            <a:extLst>
              <a:ext uri="{FF2B5EF4-FFF2-40B4-BE49-F238E27FC236}">
                <a16:creationId xmlns:a16="http://schemas.microsoft.com/office/drawing/2014/main" xmlns="" id="{A0C58307-8FCB-49A9-B6AB-23DFA5BE7AC8}"/>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xmlns="" id="{A4E5A4D9-EF28-44AB-A811-66D61C2895B8}"/>
              </a:ext>
            </a:extLst>
          </p:cNvPr>
          <p:cNvSpPr>
            <a:spLocks noGrp="1"/>
          </p:cNvSpPr>
          <p:nvPr>
            <p:ph type="sldNum" sz="quarter" idx="12"/>
          </p:nvPr>
        </p:nvSpPr>
        <p:spPr/>
        <p:txBody>
          <a:bodyPr/>
          <a:lstStyle/>
          <a:p>
            <a:fld id="{78DC4B1C-886C-4957-8969-A32A1EB5F3CA}" type="slidenum">
              <a:rPr lang="es-ES" smtClean="0"/>
              <a:pPr/>
              <a:t>‹Nº›</a:t>
            </a:fld>
            <a:endParaRPr lang="es-ES"/>
          </a:p>
        </p:txBody>
      </p:sp>
    </p:spTree>
    <p:extLst>
      <p:ext uri="{BB962C8B-B14F-4D97-AF65-F5344CB8AC3E}">
        <p14:creationId xmlns:p14="http://schemas.microsoft.com/office/powerpoint/2010/main" xmlns="" val="4155335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9EC1602-8EEA-443C-B780-B47B4CDE2E19}"/>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xmlns="" id="{3A5573FE-8B6F-40D0-8B0D-8B0A93D278B3}"/>
              </a:ext>
            </a:extLst>
          </p:cNvPr>
          <p:cNvSpPr>
            <a:spLocks noGrp="1"/>
          </p:cNvSpPr>
          <p:nvPr>
            <p:ph type="dt" sz="half" idx="10"/>
          </p:nvPr>
        </p:nvSpPr>
        <p:spPr/>
        <p:txBody>
          <a:bodyPr/>
          <a:lstStyle/>
          <a:p>
            <a:fld id="{354417E0-D398-4D92-9D37-E5BB1EF87174}" type="datetimeFigureOut">
              <a:rPr lang="es-ES" smtClean="0"/>
              <a:pPr/>
              <a:t>18/07/2018</a:t>
            </a:fld>
            <a:endParaRPr lang="es-ES"/>
          </a:p>
        </p:txBody>
      </p:sp>
      <p:sp>
        <p:nvSpPr>
          <p:cNvPr id="4" name="Marcador de pie de página 3">
            <a:extLst>
              <a:ext uri="{FF2B5EF4-FFF2-40B4-BE49-F238E27FC236}">
                <a16:creationId xmlns:a16="http://schemas.microsoft.com/office/drawing/2014/main" xmlns="" id="{19F4F99A-F15E-4B78-8C4D-91B8EBCEB326}"/>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xmlns="" id="{F6E759D9-BC3C-4430-8942-2DDCDD178BF8}"/>
              </a:ext>
            </a:extLst>
          </p:cNvPr>
          <p:cNvSpPr>
            <a:spLocks noGrp="1"/>
          </p:cNvSpPr>
          <p:nvPr>
            <p:ph type="sldNum" sz="quarter" idx="12"/>
          </p:nvPr>
        </p:nvSpPr>
        <p:spPr/>
        <p:txBody>
          <a:bodyPr/>
          <a:lstStyle/>
          <a:p>
            <a:fld id="{78DC4B1C-886C-4957-8969-A32A1EB5F3CA}" type="slidenum">
              <a:rPr lang="es-ES" smtClean="0"/>
              <a:pPr/>
              <a:t>‹Nº›</a:t>
            </a:fld>
            <a:endParaRPr lang="es-ES"/>
          </a:p>
        </p:txBody>
      </p:sp>
    </p:spTree>
    <p:extLst>
      <p:ext uri="{BB962C8B-B14F-4D97-AF65-F5344CB8AC3E}">
        <p14:creationId xmlns:p14="http://schemas.microsoft.com/office/powerpoint/2010/main" xmlns="" val="489243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xmlns="" id="{997D4DA1-3D1B-4AC7-8088-069190925EE0}"/>
              </a:ext>
            </a:extLst>
          </p:cNvPr>
          <p:cNvSpPr>
            <a:spLocks noGrp="1"/>
          </p:cNvSpPr>
          <p:nvPr>
            <p:ph type="dt" sz="half" idx="10"/>
          </p:nvPr>
        </p:nvSpPr>
        <p:spPr/>
        <p:txBody>
          <a:bodyPr/>
          <a:lstStyle/>
          <a:p>
            <a:fld id="{354417E0-D398-4D92-9D37-E5BB1EF87174}" type="datetimeFigureOut">
              <a:rPr lang="es-ES" smtClean="0"/>
              <a:pPr/>
              <a:t>18/07/2018</a:t>
            </a:fld>
            <a:endParaRPr lang="es-ES"/>
          </a:p>
        </p:txBody>
      </p:sp>
      <p:sp>
        <p:nvSpPr>
          <p:cNvPr id="3" name="Marcador de pie de página 2">
            <a:extLst>
              <a:ext uri="{FF2B5EF4-FFF2-40B4-BE49-F238E27FC236}">
                <a16:creationId xmlns:a16="http://schemas.microsoft.com/office/drawing/2014/main" xmlns="" id="{E422CF7B-84A7-4667-A866-C18A2EDFF0F0}"/>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xmlns="" id="{F5DAD34C-10DC-443A-B0E3-0924FD56F208}"/>
              </a:ext>
            </a:extLst>
          </p:cNvPr>
          <p:cNvSpPr>
            <a:spLocks noGrp="1"/>
          </p:cNvSpPr>
          <p:nvPr>
            <p:ph type="sldNum" sz="quarter" idx="12"/>
          </p:nvPr>
        </p:nvSpPr>
        <p:spPr/>
        <p:txBody>
          <a:bodyPr/>
          <a:lstStyle/>
          <a:p>
            <a:fld id="{78DC4B1C-886C-4957-8969-A32A1EB5F3CA}" type="slidenum">
              <a:rPr lang="es-ES" smtClean="0"/>
              <a:pPr/>
              <a:t>‹Nº›</a:t>
            </a:fld>
            <a:endParaRPr lang="es-ES"/>
          </a:p>
        </p:txBody>
      </p:sp>
    </p:spTree>
    <p:extLst>
      <p:ext uri="{BB962C8B-B14F-4D97-AF65-F5344CB8AC3E}">
        <p14:creationId xmlns:p14="http://schemas.microsoft.com/office/powerpoint/2010/main" xmlns="" val="10108663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E448446-2343-467A-B7A7-0BCD2129A27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xmlns="" id="{C31B9A6C-D060-40D1-81A6-30387B0A8E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xmlns="" id="{2AF67EC0-9A9D-4F65-8A1C-00680D2126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xmlns="" id="{A3825C1C-59A3-4C75-8BE4-4535FC628317}"/>
              </a:ext>
            </a:extLst>
          </p:cNvPr>
          <p:cNvSpPr>
            <a:spLocks noGrp="1"/>
          </p:cNvSpPr>
          <p:nvPr>
            <p:ph type="dt" sz="half" idx="10"/>
          </p:nvPr>
        </p:nvSpPr>
        <p:spPr/>
        <p:txBody>
          <a:bodyPr/>
          <a:lstStyle/>
          <a:p>
            <a:fld id="{354417E0-D398-4D92-9D37-E5BB1EF87174}" type="datetimeFigureOut">
              <a:rPr lang="es-ES" smtClean="0"/>
              <a:pPr/>
              <a:t>18/07/2018</a:t>
            </a:fld>
            <a:endParaRPr lang="es-ES"/>
          </a:p>
        </p:txBody>
      </p:sp>
      <p:sp>
        <p:nvSpPr>
          <p:cNvPr id="6" name="Marcador de pie de página 5">
            <a:extLst>
              <a:ext uri="{FF2B5EF4-FFF2-40B4-BE49-F238E27FC236}">
                <a16:creationId xmlns:a16="http://schemas.microsoft.com/office/drawing/2014/main" xmlns="" id="{76E32E3D-944B-4E25-9F1C-B9A8765A249B}"/>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xmlns="" id="{1D93013A-929E-490F-B71E-DDE6C87FB48F}"/>
              </a:ext>
            </a:extLst>
          </p:cNvPr>
          <p:cNvSpPr>
            <a:spLocks noGrp="1"/>
          </p:cNvSpPr>
          <p:nvPr>
            <p:ph type="sldNum" sz="quarter" idx="12"/>
          </p:nvPr>
        </p:nvSpPr>
        <p:spPr/>
        <p:txBody>
          <a:bodyPr/>
          <a:lstStyle/>
          <a:p>
            <a:fld id="{78DC4B1C-886C-4957-8969-A32A1EB5F3CA}" type="slidenum">
              <a:rPr lang="es-ES" smtClean="0"/>
              <a:pPr/>
              <a:t>‹Nº›</a:t>
            </a:fld>
            <a:endParaRPr lang="es-ES"/>
          </a:p>
        </p:txBody>
      </p:sp>
    </p:spTree>
    <p:extLst>
      <p:ext uri="{BB962C8B-B14F-4D97-AF65-F5344CB8AC3E}">
        <p14:creationId xmlns:p14="http://schemas.microsoft.com/office/powerpoint/2010/main" xmlns="" val="693483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72CCD43-2F54-478A-942C-314FD58BF096}"/>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xmlns="" id="{6F92DC98-2F32-4AAE-B540-3BDACD4E6A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xmlns="" id="{C1DCFCC4-6BA8-4540-B8DD-9F53C25E6E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xmlns="" id="{DD48BFAD-3894-4E34-B57A-966C895B733A}"/>
              </a:ext>
            </a:extLst>
          </p:cNvPr>
          <p:cNvSpPr>
            <a:spLocks noGrp="1"/>
          </p:cNvSpPr>
          <p:nvPr>
            <p:ph type="dt" sz="half" idx="10"/>
          </p:nvPr>
        </p:nvSpPr>
        <p:spPr/>
        <p:txBody>
          <a:bodyPr/>
          <a:lstStyle/>
          <a:p>
            <a:fld id="{354417E0-D398-4D92-9D37-E5BB1EF87174}" type="datetimeFigureOut">
              <a:rPr lang="es-ES" smtClean="0"/>
              <a:pPr/>
              <a:t>18/07/2018</a:t>
            </a:fld>
            <a:endParaRPr lang="es-ES"/>
          </a:p>
        </p:txBody>
      </p:sp>
      <p:sp>
        <p:nvSpPr>
          <p:cNvPr id="6" name="Marcador de pie de página 5">
            <a:extLst>
              <a:ext uri="{FF2B5EF4-FFF2-40B4-BE49-F238E27FC236}">
                <a16:creationId xmlns:a16="http://schemas.microsoft.com/office/drawing/2014/main" xmlns="" id="{42EB91BA-D80D-49BE-88E5-5C7965D965AA}"/>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xmlns="" id="{49F1740B-5600-45EC-8674-D5BC6C0E9167}"/>
              </a:ext>
            </a:extLst>
          </p:cNvPr>
          <p:cNvSpPr>
            <a:spLocks noGrp="1"/>
          </p:cNvSpPr>
          <p:nvPr>
            <p:ph type="sldNum" sz="quarter" idx="12"/>
          </p:nvPr>
        </p:nvSpPr>
        <p:spPr/>
        <p:txBody>
          <a:bodyPr/>
          <a:lstStyle/>
          <a:p>
            <a:fld id="{78DC4B1C-886C-4957-8969-A32A1EB5F3CA}" type="slidenum">
              <a:rPr lang="es-ES" smtClean="0"/>
              <a:pPr/>
              <a:t>‹Nº›</a:t>
            </a:fld>
            <a:endParaRPr lang="es-ES"/>
          </a:p>
        </p:txBody>
      </p:sp>
    </p:spTree>
    <p:extLst>
      <p:ext uri="{BB962C8B-B14F-4D97-AF65-F5344CB8AC3E}">
        <p14:creationId xmlns:p14="http://schemas.microsoft.com/office/powerpoint/2010/main" xmlns="" val="1343238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xmlns="" id="{14206FF6-A05C-4F7F-94D0-FDBCE5E43B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xmlns="" id="{96D2F98E-5F23-4321-958E-C63BCEBEB0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xmlns="" id="{B8923061-8956-459A-896A-AF32CAB82B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4417E0-D398-4D92-9D37-E5BB1EF87174}" type="datetimeFigureOut">
              <a:rPr lang="es-ES" smtClean="0"/>
              <a:pPr/>
              <a:t>18/07/2018</a:t>
            </a:fld>
            <a:endParaRPr lang="es-ES"/>
          </a:p>
        </p:txBody>
      </p:sp>
      <p:sp>
        <p:nvSpPr>
          <p:cNvPr id="5" name="Marcador de pie de página 4">
            <a:extLst>
              <a:ext uri="{FF2B5EF4-FFF2-40B4-BE49-F238E27FC236}">
                <a16:creationId xmlns:a16="http://schemas.microsoft.com/office/drawing/2014/main" xmlns="" id="{659B7429-EF23-48A3-8471-FE160AEB41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xmlns="" id="{50BFAF53-81C0-4D1D-A321-476A10CB7E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DC4B1C-886C-4957-8969-A32A1EB5F3CA}" type="slidenum">
              <a:rPr lang="es-ES" smtClean="0"/>
              <a:pPr/>
              <a:t>‹Nº›</a:t>
            </a:fld>
            <a:endParaRPr lang="es-ES"/>
          </a:p>
        </p:txBody>
      </p:sp>
    </p:spTree>
    <p:extLst>
      <p:ext uri="{BB962C8B-B14F-4D97-AF65-F5344CB8AC3E}">
        <p14:creationId xmlns:p14="http://schemas.microsoft.com/office/powerpoint/2010/main" xmlns="" val="27427643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diagramData" Target="../diagrams/data11.xml"/><Relationship Id="rId7" Type="http://schemas.openxmlformats.org/officeDocument/2006/relationships/diagramData" Target="../diagrams/data1.xml"/><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microsoft.com/office/2007/relationships/diagramDrawing" Target="../diagrams/drawing1.xml"/><Relationship Id="rId5" Type="http://schemas.openxmlformats.org/officeDocument/2006/relationships/diagramQuickStyle" Target="../diagrams/quickStyle1.xml"/><Relationship Id="rId10" Type="http://schemas.openxmlformats.org/officeDocument/2006/relationships/diagramColors" Target="../diagrams/colors1.xml"/><Relationship Id="rId4" Type="http://schemas.openxmlformats.org/officeDocument/2006/relationships/diagramLayout" Target="../diagrams/layout1.xml"/><Relationship Id="rId9"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2.xml"/><Relationship Id="rId5" Type="http://schemas.openxmlformats.org/officeDocument/2006/relationships/image" Target="../media/image56.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jpe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83.png"/><Relationship Id="rId4" Type="http://schemas.microsoft.com/office/2007/relationships/hdphoto" Target="../media/hdphoto2.wdp"/></Relationships>
</file>

<file path=ppt/slides/_rels/slide3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3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97.png"/></Relationships>
</file>

<file path=ppt/slides/_rels/slide44.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gi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5.gif"/><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5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5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5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5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38.png"/></Relationships>
</file>

<file path=ppt/slides/_rels/slide6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6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51.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7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5" Type="http://schemas.openxmlformats.org/officeDocument/2006/relationships/image" Target="../media/image162.png"/><Relationship Id="rId4" Type="http://schemas.openxmlformats.org/officeDocument/2006/relationships/image" Target="../media/image161.png"/></Relationships>
</file>

<file path=ppt/slides/_rels/slide75.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image" Target="../media/image164.png"/><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7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 Id="rId4" Type="http://schemas.openxmlformats.org/officeDocument/2006/relationships/image" Target="../media/image16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6.xml"/><Relationship Id="rId4" Type="http://schemas.openxmlformats.org/officeDocument/2006/relationships/image" Target="../media/image174.png"/></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oleObject" Target="../embeddings/oleObject1.bin"/><Relationship Id="rId4" Type="http://schemas.openxmlformats.org/officeDocument/2006/relationships/image" Target="../media/image177.png"/></Relationships>
</file>

<file path=ppt/slides/_rels/slide8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8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27B6055-3A19-4D58-803B-3AB0FE9E96F1}"/>
              </a:ext>
            </a:extLst>
          </p:cNvPr>
          <p:cNvSpPr>
            <a:spLocks noGrp="1"/>
          </p:cNvSpPr>
          <p:nvPr>
            <p:ph type="ctrTitle"/>
          </p:nvPr>
        </p:nvSpPr>
        <p:spPr>
          <a:xfrm>
            <a:off x="1524000" y="166253"/>
            <a:ext cx="9144000" cy="2387600"/>
          </a:xfrm>
        </p:spPr>
        <p:txBody>
          <a:bodyPr/>
          <a:lstStyle/>
          <a:p>
            <a:r>
              <a:rPr lang="es-ES" dirty="0"/>
              <a:t>Comportamiento magnético de los solidos2</a:t>
            </a:r>
          </a:p>
        </p:txBody>
      </p:sp>
      <p:pic>
        <p:nvPicPr>
          <p:cNvPr id="3" name="Imagen 2">
            <a:extLst>
              <a:ext uri="{FF2B5EF4-FFF2-40B4-BE49-F238E27FC236}">
                <a16:creationId xmlns:a16="http://schemas.microsoft.com/office/drawing/2014/main" xmlns="" id="{99127D77-3A35-4285-9FCA-00242B1B6148}"/>
              </a:ext>
            </a:extLst>
          </p:cNvPr>
          <p:cNvPicPr>
            <a:picLocks noChangeAspect="1"/>
          </p:cNvPicPr>
          <p:nvPr/>
        </p:nvPicPr>
        <p:blipFill>
          <a:blip r:embed="rId2" cstate="print"/>
          <a:stretch>
            <a:fillRect/>
          </a:stretch>
        </p:blipFill>
        <p:spPr>
          <a:xfrm>
            <a:off x="3865417" y="2964875"/>
            <a:ext cx="3934692" cy="3338945"/>
          </a:xfrm>
          <a:prstGeom prst="rect">
            <a:avLst/>
          </a:prstGeom>
        </p:spPr>
      </p:pic>
      <p:sp>
        <p:nvSpPr>
          <p:cNvPr id="4" name="CuadroTexto 3">
            <a:extLst>
              <a:ext uri="{FF2B5EF4-FFF2-40B4-BE49-F238E27FC236}">
                <a16:creationId xmlns:a16="http://schemas.microsoft.com/office/drawing/2014/main" xmlns="" id="{8D2D7859-43EA-46FD-A107-3AF9EA9DE9E3}"/>
              </a:ext>
            </a:extLst>
          </p:cNvPr>
          <p:cNvSpPr txBox="1"/>
          <p:nvPr/>
        </p:nvSpPr>
        <p:spPr>
          <a:xfrm>
            <a:off x="4956798" y="6303820"/>
            <a:ext cx="1980799" cy="369332"/>
          </a:xfrm>
          <a:prstGeom prst="rect">
            <a:avLst/>
          </a:prstGeom>
          <a:noFill/>
        </p:spPr>
        <p:txBody>
          <a:bodyPr wrap="none" rtlCol="0">
            <a:spAutoFit/>
          </a:bodyPr>
          <a:lstStyle/>
          <a:p>
            <a:r>
              <a:rPr lang="es-ES" dirty="0"/>
              <a:t>Bacteria magnética</a:t>
            </a:r>
          </a:p>
        </p:txBody>
      </p:sp>
    </p:spTree>
    <p:extLst>
      <p:ext uri="{BB962C8B-B14F-4D97-AF65-F5344CB8AC3E}">
        <p14:creationId xmlns:p14="http://schemas.microsoft.com/office/powerpoint/2010/main" xmlns="" val="22062085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E88EECE-1023-4CB4-94E5-8E7B52E9AC40}"/>
              </a:ext>
            </a:extLst>
          </p:cNvPr>
          <p:cNvSpPr>
            <a:spLocks noGrp="1"/>
          </p:cNvSpPr>
          <p:nvPr>
            <p:ph type="title"/>
          </p:nvPr>
        </p:nvSpPr>
        <p:spPr>
          <a:xfrm>
            <a:off x="838200" y="110836"/>
            <a:ext cx="10515600" cy="264738"/>
          </a:xfrm>
        </p:spPr>
        <p:txBody>
          <a:bodyPr>
            <a:normAutofit fontScale="90000"/>
          </a:bodyPr>
          <a:lstStyle/>
          <a:p>
            <a:pPr algn="ctr"/>
            <a:r>
              <a:rPr lang="es-ES" b="1" dirty="0">
                <a:solidFill>
                  <a:srgbClr val="FF0000"/>
                </a:solidFill>
              </a:rPr>
              <a:t>Antiferromagnéticos y ferrimagnético</a:t>
            </a:r>
          </a:p>
        </p:txBody>
      </p:sp>
      <mc:AlternateContent xmlns:mc="http://schemas.openxmlformats.org/markup-compatibility/2006">
        <mc:Choice xmlns:a14="http://schemas.microsoft.com/office/drawing/2010/main" xmlns="" Requires="a14">
          <p:sp>
            <p:nvSpPr>
              <p:cNvPr id="3" name="Marcador de contenido 2">
                <a:extLst>
                  <a:ext uri="{FF2B5EF4-FFF2-40B4-BE49-F238E27FC236}">
                    <a16:creationId xmlns:a16="http://schemas.microsoft.com/office/drawing/2014/main" id="{778FB715-2C41-458C-B61E-BACAACA4D337}"/>
                  </a:ext>
                </a:extLst>
              </p:cNvPr>
              <p:cNvSpPr>
                <a:spLocks noGrp="1"/>
              </p:cNvSpPr>
              <p:nvPr>
                <p:ph idx="1"/>
              </p:nvPr>
            </p:nvSpPr>
            <p:spPr>
              <a:xfrm>
                <a:off x="152400" y="498764"/>
                <a:ext cx="7329092" cy="6248401"/>
              </a:xfrm>
            </p:spPr>
            <p:txBody>
              <a:bodyPr>
                <a:normAutofit fontScale="47500" lnSpcReduction="20000"/>
              </a:bodyPr>
              <a:lstStyle/>
              <a:p>
                <a:pPr algn="just">
                  <a:lnSpc>
                    <a:spcPct val="170000"/>
                  </a:lnSpc>
                </a:pPr>
                <a:r>
                  <a:rPr lang="es-AR" dirty="0">
                    <a:latin typeface="Arial" panose="020B0604020202020204" pitchFamily="34" charset="0"/>
                    <a:cs typeface="Arial" panose="020B0604020202020204" pitchFamily="34" charset="0"/>
                  </a:rPr>
                  <a:t>Cuando los átomos solapan sus funciones de onda, esto es, cuando están relativamente próximos, interactúan alineando sus spines si  </a:t>
                </a:r>
                <a14:m>
                  <m:oMath xmlns:m="http://schemas.openxmlformats.org/officeDocument/2006/math">
                    <m:r>
                      <a:rPr lang="es-ES" i="1">
                        <a:latin typeface="Cambria Math" panose="02040503050406030204" pitchFamily="18" charset="0"/>
                      </a:rPr>
                      <m:t>𝐽</m:t>
                    </m:r>
                    <m:r>
                      <a:rPr lang="es-ES" i="1">
                        <a:latin typeface="Cambria Math" panose="02040503050406030204" pitchFamily="18" charset="0"/>
                        <a:ea typeface="Cambria Math" panose="02040503050406030204" pitchFamily="18" charset="0"/>
                      </a:rPr>
                      <m:t>&gt;0</m:t>
                    </m:r>
                  </m:oMath>
                </a14:m>
                <a:r>
                  <a:rPr lang="es-AR" dirty="0">
                    <a:latin typeface="Arial" panose="020B0604020202020204" pitchFamily="34" charset="0"/>
                    <a:cs typeface="Arial" panose="020B0604020202020204" pitchFamily="34" charset="0"/>
                  </a:rPr>
                  <a:t> dando origen al ferromagnetismo. Por el contrario si  </a:t>
                </a:r>
                <a14:m>
                  <m:oMath xmlns:m="http://schemas.openxmlformats.org/officeDocument/2006/math">
                    <m:r>
                      <a:rPr lang="es-ES" i="1">
                        <a:latin typeface="Cambria Math" panose="02040503050406030204" pitchFamily="18" charset="0"/>
                      </a:rPr>
                      <m:t>𝐽</m:t>
                    </m:r>
                    <m:r>
                      <a:rPr lang="es-ES" i="1">
                        <a:latin typeface="Cambria Math" panose="02040503050406030204" pitchFamily="18" charset="0"/>
                        <a:ea typeface="Cambria Math" panose="02040503050406030204" pitchFamily="18" charset="0"/>
                      </a:rPr>
                      <m:t>&lt;0</m:t>
                    </m:r>
                  </m:oMath>
                </a14:m>
                <a:r>
                  <a:rPr lang="es-AR" dirty="0">
                    <a:latin typeface="Arial" panose="020B0604020202020204" pitchFamily="34" charset="0"/>
                    <a:cs typeface="Arial" panose="020B0604020202020204" pitchFamily="34" charset="0"/>
                  </a:rPr>
                  <a:t> el material es </a:t>
                </a:r>
                <a:r>
                  <a:rPr lang="es-AR" b="1" dirty="0">
                    <a:latin typeface="Arial" panose="020B0604020202020204" pitchFamily="34" charset="0"/>
                    <a:cs typeface="Arial" panose="020B0604020202020204" pitchFamily="34" charset="0"/>
                  </a:rPr>
                  <a:t>antiferromagnético</a:t>
                </a:r>
                <a:r>
                  <a:rPr lang="es-AR" dirty="0">
                    <a:latin typeface="Arial" panose="020B0604020202020204" pitchFamily="34" charset="0"/>
                    <a:cs typeface="Arial" panose="020B0604020202020204" pitchFamily="34" charset="0"/>
                  </a:rPr>
                  <a:t> con magnetización neta cero. Las espines de los átomos adyacentes son opuestos. En este caso también a una temperatura, llamada de </a:t>
                </a:r>
                <a:r>
                  <a:rPr lang="es-AR" dirty="0" err="1">
                    <a:latin typeface="Arial" panose="020B0604020202020204" pitchFamily="34" charset="0"/>
                    <a:cs typeface="Arial" panose="020B0604020202020204" pitchFamily="34" charset="0"/>
                  </a:rPr>
                  <a:t>Neel</a:t>
                </a:r>
                <a:r>
                  <a:rPr lang="es-AR" dirty="0">
                    <a:latin typeface="Arial" panose="020B0604020202020204" pitchFamily="34" charset="0"/>
                    <a:cs typeface="Arial" panose="020B0604020202020204" pitchFamily="34" charset="0"/>
                  </a:rPr>
                  <a:t> se vuelven paramagnéticos. Ejemplos de estos materiales son  </a:t>
                </a:r>
                <a14:m>
                  <m:oMath xmlns:m="http://schemas.openxmlformats.org/officeDocument/2006/math">
                    <m:r>
                      <m:rPr>
                        <m:sty m:val="p"/>
                      </m:rPr>
                      <a:rPr lang="es-ES" b="0" i="0" smtClean="0">
                        <a:latin typeface="Cambria Math" panose="02040503050406030204" pitchFamily="18" charset="0"/>
                      </a:rPr>
                      <m:t>MnF</m:t>
                    </m:r>
                    <m:r>
                      <a:rPr lang="es-ES" b="0" i="0" smtClean="0">
                        <a:latin typeface="Cambria Math" panose="02040503050406030204" pitchFamily="18" charset="0"/>
                      </a:rPr>
                      <m:t>, </m:t>
                    </m:r>
                    <m:r>
                      <m:rPr>
                        <m:sty m:val="p"/>
                      </m:rPr>
                      <a:rPr lang="es-ES" b="0" i="0" smtClean="0">
                        <a:latin typeface="Cambria Math" panose="02040503050406030204" pitchFamily="18" charset="0"/>
                      </a:rPr>
                      <m:t>MnO</m:t>
                    </m:r>
                    <m:r>
                      <a:rPr lang="es-ES" b="0" i="0" smtClean="0">
                        <a:latin typeface="Cambria Math" panose="02040503050406030204" pitchFamily="18" charset="0"/>
                      </a:rPr>
                      <m:t>, </m:t>
                    </m:r>
                    <m:r>
                      <m:rPr>
                        <m:sty m:val="p"/>
                      </m:rPr>
                      <a:rPr lang="es-ES" b="0" i="0" smtClean="0">
                        <a:latin typeface="Cambria Math" panose="02040503050406030204" pitchFamily="18" charset="0"/>
                      </a:rPr>
                      <m:t>FeO</m:t>
                    </m:r>
                    <m:r>
                      <a:rPr lang="es-ES" b="0" i="0" smtClean="0">
                        <a:latin typeface="Cambria Math" panose="02040503050406030204" pitchFamily="18" charset="0"/>
                      </a:rPr>
                      <m:t>.</m:t>
                    </m:r>
                  </m:oMath>
                </a14:m>
                <a:endParaRPr lang="es-AR" dirty="0">
                  <a:latin typeface="Arial" panose="020B0604020202020204" pitchFamily="34" charset="0"/>
                  <a:cs typeface="Arial" panose="020B0604020202020204" pitchFamily="34" charset="0"/>
                </a:endParaRPr>
              </a:p>
              <a:p>
                <a:pPr algn="just">
                  <a:lnSpc>
                    <a:spcPct val="170000"/>
                  </a:lnSpc>
                </a:pPr>
                <a:r>
                  <a:rPr lang="es-ES" dirty="0">
                    <a:latin typeface="Arial" panose="020B0604020202020204" pitchFamily="34" charset="0"/>
                    <a:cs typeface="Arial" panose="020B0604020202020204" pitchFamily="34" charset="0"/>
                  </a:rPr>
                  <a:t>Hay una situación intermedia entre ferromagnéticos y los </a:t>
                </a:r>
                <a:r>
                  <a:rPr lang="es-ES" b="1" dirty="0">
                    <a:latin typeface="Arial" panose="020B0604020202020204" pitchFamily="34" charset="0"/>
                    <a:cs typeface="Arial" panose="020B0604020202020204" pitchFamily="34" charset="0"/>
                  </a:rPr>
                  <a:t>antiferromagnéticos</a:t>
                </a:r>
                <a:r>
                  <a:rPr lang="es-ES" dirty="0">
                    <a:latin typeface="Arial" panose="020B0604020202020204" pitchFamily="34" charset="0"/>
                    <a:cs typeface="Arial" panose="020B0604020202020204" pitchFamily="34" charset="0"/>
                  </a:rPr>
                  <a:t> cuando hay varios elementos con diferente número de electrones desapareados. En este caso aunque se dispongan de forma antiparalela el momento magnético resultante es diferente de cero ya que un elemento tienen mayor momento magnético que otro, estos compuestos se conocen como </a:t>
                </a:r>
                <a:r>
                  <a:rPr lang="es-ES" b="1" dirty="0">
                    <a:latin typeface="Arial" panose="020B0604020202020204" pitchFamily="34" charset="0"/>
                    <a:cs typeface="Arial" panose="020B0604020202020204" pitchFamily="34" charset="0"/>
                  </a:rPr>
                  <a:t>ferrimagnéticos</a:t>
                </a:r>
                <a:endParaRPr lang="es-AR" b="1" dirty="0">
                  <a:latin typeface="Arial" panose="020B0604020202020204" pitchFamily="34" charset="0"/>
                  <a:cs typeface="Arial" panose="020B0604020202020204" pitchFamily="34" charset="0"/>
                </a:endParaRPr>
              </a:p>
              <a:p>
                <a:pPr algn="just">
                  <a:lnSpc>
                    <a:spcPct val="170000"/>
                  </a:lnSpc>
                </a:pPr>
                <a:r>
                  <a:rPr lang="es-ES" dirty="0">
                    <a:latin typeface="Arial" panose="020B0604020202020204" pitchFamily="34" charset="0"/>
                    <a:cs typeface="Arial" panose="020B0604020202020204" pitchFamily="34" charset="0"/>
                  </a:rPr>
                  <a:t>De otro modo si tenemos una sustancia formada por dos sub redes ferromagnéticas de momentos ferromagnéticos antiparalelos tenemos un material </a:t>
                </a:r>
                <a:r>
                  <a:rPr lang="es-ES" b="1" dirty="0">
                    <a:latin typeface="Arial" panose="020B0604020202020204" pitchFamily="34" charset="0"/>
                    <a:cs typeface="Arial" panose="020B0604020202020204" pitchFamily="34" charset="0"/>
                  </a:rPr>
                  <a:t>ferrimagnético.</a:t>
                </a:r>
                <a:r>
                  <a:rPr lang="es-ES" dirty="0">
                    <a:latin typeface="Arial" panose="020B0604020202020204" pitchFamily="34" charset="0"/>
                    <a:cs typeface="Arial" panose="020B0604020202020204" pitchFamily="34" charset="0"/>
                  </a:rPr>
                  <a:t> </a:t>
                </a:r>
              </a:p>
              <a:p>
                <a:pPr algn="just">
                  <a:lnSpc>
                    <a:spcPct val="170000"/>
                  </a:lnSpc>
                </a:pPr>
                <a:r>
                  <a:rPr lang="es-ES" dirty="0">
                    <a:latin typeface="Arial" panose="020B0604020202020204" pitchFamily="34" charset="0"/>
                    <a:cs typeface="Arial" panose="020B0604020202020204" pitchFamily="34" charset="0"/>
                  </a:rPr>
                  <a:t>El ejemplo más común es la ferrita pudiente tener un momento magnético importante, la primera ferrita que se conoció fue la magnetita </a:t>
                </a:r>
                <a14:m>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𝐹𝑒</m:t>
                        </m:r>
                      </m:e>
                      <m:sub>
                        <m:r>
                          <a:rPr lang="es-ES" b="0" i="1" smtClean="0">
                            <a:latin typeface="Cambria Math" panose="02040503050406030204" pitchFamily="18" charset="0"/>
                          </a:rPr>
                          <m:t>3</m:t>
                        </m:r>
                      </m:sub>
                    </m:sSub>
                    <m:sSub>
                      <m:sSubPr>
                        <m:ctrlPr>
                          <a:rPr lang="es-ES" i="1" smtClean="0">
                            <a:latin typeface="Cambria Math" panose="02040503050406030204" pitchFamily="18" charset="0"/>
                          </a:rPr>
                        </m:ctrlPr>
                      </m:sSubPr>
                      <m:e>
                        <m:r>
                          <a:rPr lang="es-ES" b="0" i="1" smtClean="0">
                            <a:latin typeface="Cambria Math" panose="02040503050406030204" pitchFamily="18" charset="0"/>
                          </a:rPr>
                          <m:t>𝑂</m:t>
                        </m:r>
                      </m:e>
                      <m:sub>
                        <m:r>
                          <a:rPr lang="es-ES" b="0" i="1" smtClean="0">
                            <a:latin typeface="Cambria Math" panose="02040503050406030204" pitchFamily="18" charset="0"/>
                          </a:rPr>
                          <m:t>4</m:t>
                        </m:r>
                      </m:sub>
                    </m:sSub>
                  </m:oMath>
                </a14:m>
                <a:r>
                  <a:rPr lang="es-ES" dirty="0">
                    <a:latin typeface="Arial" panose="020B0604020202020204" pitchFamily="34" charset="0"/>
                    <a:cs typeface="Arial" panose="020B0604020202020204" pitchFamily="34" charset="0"/>
                  </a:rPr>
                  <a:t>ya que tiene la posibilidad de presentarse magnetizada de un modo natural. En los años 50 se observó que este tipo de óxidos presentan una elevada resistividad eléctrica, propiedad que evita las corrientes parásitas que implican pérdidas de energía cuando se los utiliza como núcleos . Resultan, por tanto, útiles en dispositivos que trabajan con elevadas frecuencias. </a:t>
                </a:r>
                <a:endParaRPr lang="es-AR" dirty="0">
                  <a:latin typeface="Arial" panose="020B0604020202020204" pitchFamily="34" charset="0"/>
                  <a:cs typeface="Arial" panose="020B0604020202020204" pitchFamily="34" charset="0"/>
                </a:endParaRPr>
              </a:p>
            </p:txBody>
          </p:sp>
        </mc:Choice>
        <mc:Fallback>
          <p:sp>
            <p:nvSpPr>
              <p:cNvPr id="3" name="Marcador de contenido 2">
                <a:extLst>
                  <a:ext uri="{FF2B5EF4-FFF2-40B4-BE49-F238E27FC236}">
                    <a16:creationId xmlns:a16="http://schemas.microsoft.com/office/drawing/2014/main" xmlns="" xmlns:a14="http://schemas.microsoft.com/office/drawing/2010/main" id="{778FB715-2C41-458C-B61E-BACAACA4D337}"/>
                  </a:ext>
                </a:extLst>
              </p:cNvPr>
              <p:cNvSpPr>
                <a:spLocks noGrp="1" noRot="1" noChangeAspect="1" noMove="1" noResize="1" noEditPoints="1" noAdjustHandles="1" noChangeArrowheads="1" noChangeShapeType="1" noTextEdit="1"/>
              </p:cNvSpPr>
              <p:nvPr>
                <p:ph idx="1"/>
              </p:nvPr>
            </p:nvSpPr>
            <p:spPr>
              <a:xfrm>
                <a:off x="152400" y="498764"/>
                <a:ext cx="7329092" cy="6248401"/>
              </a:xfrm>
              <a:blipFill>
                <a:blip r:embed="rId2" cstate="print"/>
                <a:stretch>
                  <a:fillRect r="-83"/>
                </a:stretch>
              </a:blipFill>
            </p:spPr>
            <p:txBody>
              <a:bodyPr/>
              <a:lstStyle/>
              <a:p>
                <a:r>
                  <a:rPr lang="es-ES">
                    <a:noFill/>
                  </a:rPr>
                  <a:t> </a:t>
                </a:r>
              </a:p>
            </p:txBody>
          </p:sp>
        </mc:Fallback>
      </mc:AlternateContent>
      <p:sp>
        <p:nvSpPr>
          <p:cNvPr id="39" name="CuadroTexto 38">
            <a:extLst>
              <a:ext uri="{FF2B5EF4-FFF2-40B4-BE49-F238E27FC236}">
                <a16:creationId xmlns:a16="http://schemas.microsoft.com/office/drawing/2014/main" xmlns="" id="{24BDE739-B409-468E-A5B1-398A95A8FC75}"/>
              </a:ext>
            </a:extLst>
          </p:cNvPr>
          <p:cNvSpPr txBox="1"/>
          <p:nvPr/>
        </p:nvSpPr>
        <p:spPr>
          <a:xfrm>
            <a:off x="8377117" y="2036620"/>
            <a:ext cx="2274982" cy="369332"/>
          </a:xfrm>
          <a:prstGeom prst="rect">
            <a:avLst/>
          </a:prstGeom>
          <a:noFill/>
        </p:spPr>
        <p:txBody>
          <a:bodyPr wrap="none" rtlCol="0">
            <a:spAutoFit/>
          </a:bodyPr>
          <a:lstStyle/>
          <a:p>
            <a:r>
              <a:rPr lang="es-ES" b="1" dirty="0">
                <a:latin typeface="Arial" panose="020B0604020202020204" pitchFamily="34" charset="0"/>
                <a:cs typeface="Arial" panose="020B0604020202020204" pitchFamily="34" charset="0"/>
              </a:rPr>
              <a:t>antiferromagnético</a:t>
            </a:r>
          </a:p>
        </p:txBody>
      </p:sp>
      <p:graphicFrame>
        <p:nvGraphicFramePr>
          <p:cNvPr id="40" name="Tabla 39">
            <a:extLst>
              <a:ext uri="{FF2B5EF4-FFF2-40B4-BE49-F238E27FC236}">
                <a16:creationId xmlns:a16="http://schemas.microsoft.com/office/drawing/2014/main" xmlns="" id="{C22C2D0B-ECAC-477E-8036-A25F2CE2F54C}"/>
              </a:ext>
            </a:extLst>
          </p:cNvPr>
          <p:cNvGraphicFramePr>
            <a:graphicFrameLocks noGrp="1"/>
          </p:cNvGraphicFramePr>
          <p:nvPr>
            <p:extLst>
              <p:ext uri="{D42A27DB-BD31-4B8C-83A1-F6EECF244321}">
                <p14:modId xmlns:p14="http://schemas.microsoft.com/office/powerpoint/2010/main" xmlns="" val="1457097433"/>
              </p:ext>
            </p:extLst>
          </p:nvPr>
        </p:nvGraphicFramePr>
        <p:xfrm>
          <a:off x="7675418" y="1327163"/>
          <a:ext cx="3678380" cy="667892"/>
        </p:xfrm>
        <a:graphic>
          <a:graphicData uri="http://schemas.openxmlformats.org/drawingml/2006/table">
            <a:tbl>
              <a:tblPr firstRow="1" bandRow="1">
                <a:tableStyleId>{93296810-A885-4BE3-A3E7-6D5BEEA58F35}</a:tableStyleId>
              </a:tblPr>
              <a:tblGrid>
                <a:gridCol w="735676">
                  <a:extLst>
                    <a:ext uri="{9D8B030D-6E8A-4147-A177-3AD203B41FA5}">
                      <a16:colId xmlns:a16="http://schemas.microsoft.com/office/drawing/2014/main" xmlns="" val="2425960118"/>
                    </a:ext>
                  </a:extLst>
                </a:gridCol>
                <a:gridCol w="735676">
                  <a:extLst>
                    <a:ext uri="{9D8B030D-6E8A-4147-A177-3AD203B41FA5}">
                      <a16:colId xmlns:a16="http://schemas.microsoft.com/office/drawing/2014/main" xmlns="" val="788429154"/>
                    </a:ext>
                  </a:extLst>
                </a:gridCol>
                <a:gridCol w="735676">
                  <a:extLst>
                    <a:ext uri="{9D8B030D-6E8A-4147-A177-3AD203B41FA5}">
                      <a16:colId xmlns:a16="http://schemas.microsoft.com/office/drawing/2014/main" xmlns="" val="1331833516"/>
                    </a:ext>
                  </a:extLst>
                </a:gridCol>
                <a:gridCol w="735676">
                  <a:extLst>
                    <a:ext uri="{9D8B030D-6E8A-4147-A177-3AD203B41FA5}">
                      <a16:colId xmlns:a16="http://schemas.microsoft.com/office/drawing/2014/main" xmlns="" val="3655556720"/>
                    </a:ext>
                  </a:extLst>
                </a:gridCol>
                <a:gridCol w="735676">
                  <a:extLst>
                    <a:ext uri="{9D8B030D-6E8A-4147-A177-3AD203B41FA5}">
                      <a16:colId xmlns:a16="http://schemas.microsoft.com/office/drawing/2014/main" xmlns="" val="603350441"/>
                    </a:ext>
                  </a:extLst>
                </a:gridCol>
              </a:tblGrid>
              <a:tr h="667892">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a:p>
                  </a:txBody>
                  <a:tcPr/>
                </a:tc>
                <a:tc>
                  <a:txBody>
                    <a:bodyPr/>
                    <a:lstStyle/>
                    <a:p>
                      <a:endParaRPr lang="es-ES" dirty="0"/>
                    </a:p>
                  </a:txBody>
                  <a:tcPr/>
                </a:tc>
                <a:extLst>
                  <a:ext uri="{0D108BD9-81ED-4DB2-BD59-A6C34878D82A}">
                    <a16:rowId xmlns:a16="http://schemas.microsoft.com/office/drawing/2014/main" xmlns="" val="2030582911"/>
                  </a:ext>
                </a:extLst>
              </a:tr>
            </a:tbl>
          </a:graphicData>
        </a:graphic>
      </p:graphicFrame>
      <p:cxnSp>
        <p:nvCxnSpPr>
          <p:cNvPr id="41" name="Conector recto de flecha 40">
            <a:extLst>
              <a:ext uri="{FF2B5EF4-FFF2-40B4-BE49-F238E27FC236}">
                <a16:creationId xmlns:a16="http://schemas.microsoft.com/office/drawing/2014/main" xmlns="" id="{74C31392-3222-434F-B64C-41F67F3B39EE}"/>
              </a:ext>
            </a:extLst>
          </p:cNvPr>
          <p:cNvCxnSpPr>
            <a:cxnSpLocks/>
          </p:cNvCxnSpPr>
          <p:nvPr/>
        </p:nvCxnSpPr>
        <p:spPr>
          <a:xfrm flipV="1">
            <a:off x="7995225" y="1327164"/>
            <a:ext cx="0" cy="626327"/>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42" name="Conector recto de flecha 41">
            <a:extLst>
              <a:ext uri="{FF2B5EF4-FFF2-40B4-BE49-F238E27FC236}">
                <a16:creationId xmlns:a16="http://schemas.microsoft.com/office/drawing/2014/main" xmlns="" id="{4839C4D7-52FA-4BD7-9B54-27A3A5699296}"/>
              </a:ext>
            </a:extLst>
          </p:cNvPr>
          <p:cNvCxnSpPr>
            <a:cxnSpLocks/>
          </p:cNvCxnSpPr>
          <p:nvPr/>
        </p:nvCxnSpPr>
        <p:spPr>
          <a:xfrm>
            <a:off x="8707580" y="1327164"/>
            <a:ext cx="0" cy="626327"/>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43" name="Conector recto de flecha 42">
            <a:extLst>
              <a:ext uri="{FF2B5EF4-FFF2-40B4-BE49-F238E27FC236}">
                <a16:creationId xmlns:a16="http://schemas.microsoft.com/office/drawing/2014/main" xmlns="" id="{E2409F9F-794D-4FB6-B9A7-B23B60353748}"/>
              </a:ext>
            </a:extLst>
          </p:cNvPr>
          <p:cNvCxnSpPr>
            <a:cxnSpLocks/>
          </p:cNvCxnSpPr>
          <p:nvPr/>
        </p:nvCxnSpPr>
        <p:spPr>
          <a:xfrm flipV="1">
            <a:off x="9514608" y="1327163"/>
            <a:ext cx="0" cy="626327"/>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44" name="Conector recto de flecha 43">
            <a:extLst>
              <a:ext uri="{FF2B5EF4-FFF2-40B4-BE49-F238E27FC236}">
                <a16:creationId xmlns:a16="http://schemas.microsoft.com/office/drawing/2014/main" xmlns="" id="{96472004-433E-4B08-A1C8-D0C36EBE86F9}"/>
              </a:ext>
            </a:extLst>
          </p:cNvPr>
          <p:cNvCxnSpPr>
            <a:cxnSpLocks/>
          </p:cNvCxnSpPr>
          <p:nvPr/>
        </p:nvCxnSpPr>
        <p:spPr>
          <a:xfrm>
            <a:off x="10217726" y="1327164"/>
            <a:ext cx="0" cy="626327"/>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45" name="Conector recto de flecha 44">
            <a:extLst>
              <a:ext uri="{FF2B5EF4-FFF2-40B4-BE49-F238E27FC236}">
                <a16:creationId xmlns:a16="http://schemas.microsoft.com/office/drawing/2014/main" xmlns="" id="{4877EB4A-DD02-4BC3-8DD3-C86AF4A06FA4}"/>
              </a:ext>
            </a:extLst>
          </p:cNvPr>
          <p:cNvCxnSpPr>
            <a:cxnSpLocks/>
          </p:cNvCxnSpPr>
          <p:nvPr/>
        </p:nvCxnSpPr>
        <p:spPr>
          <a:xfrm flipV="1">
            <a:off x="11021290" y="1285598"/>
            <a:ext cx="0" cy="667892"/>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graphicFrame>
        <p:nvGraphicFramePr>
          <p:cNvPr id="46" name="Tabla 45">
            <a:extLst>
              <a:ext uri="{FF2B5EF4-FFF2-40B4-BE49-F238E27FC236}">
                <a16:creationId xmlns:a16="http://schemas.microsoft.com/office/drawing/2014/main" xmlns="" id="{C79474C0-728F-4E4E-B3D3-E6715B8D6EE6}"/>
              </a:ext>
            </a:extLst>
          </p:cNvPr>
          <p:cNvGraphicFramePr>
            <a:graphicFrameLocks noGrp="1"/>
          </p:cNvGraphicFramePr>
          <p:nvPr>
            <p:extLst>
              <p:ext uri="{D42A27DB-BD31-4B8C-83A1-F6EECF244321}">
                <p14:modId xmlns:p14="http://schemas.microsoft.com/office/powerpoint/2010/main" xmlns="" val="2366061715"/>
              </p:ext>
            </p:extLst>
          </p:nvPr>
        </p:nvGraphicFramePr>
        <p:xfrm>
          <a:off x="7675418" y="3429000"/>
          <a:ext cx="3678380" cy="658091"/>
        </p:xfrm>
        <a:graphic>
          <a:graphicData uri="http://schemas.openxmlformats.org/drawingml/2006/table">
            <a:tbl>
              <a:tblPr firstRow="1" bandRow="1">
                <a:tableStyleId>{00A15C55-8517-42AA-B614-E9B94910E393}</a:tableStyleId>
              </a:tblPr>
              <a:tblGrid>
                <a:gridCol w="735676">
                  <a:extLst>
                    <a:ext uri="{9D8B030D-6E8A-4147-A177-3AD203B41FA5}">
                      <a16:colId xmlns:a16="http://schemas.microsoft.com/office/drawing/2014/main" xmlns="" val="2425960118"/>
                    </a:ext>
                  </a:extLst>
                </a:gridCol>
                <a:gridCol w="735676">
                  <a:extLst>
                    <a:ext uri="{9D8B030D-6E8A-4147-A177-3AD203B41FA5}">
                      <a16:colId xmlns:a16="http://schemas.microsoft.com/office/drawing/2014/main" xmlns="" val="788429154"/>
                    </a:ext>
                  </a:extLst>
                </a:gridCol>
                <a:gridCol w="735676">
                  <a:extLst>
                    <a:ext uri="{9D8B030D-6E8A-4147-A177-3AD203B41FA5}">
                      <a16:colId xmlns:a16="http://schemas.microsoft.com/office/drawing/2014/main" xmlns="" val="1331833516"/>
                    </a:ext>
                  </a:extLst>
                </a:gridCol>
                <a:gridCol w="735676">
                  <a:extLst>
                    <a:ext uri="{9D8B030D-6E8A-4147-A177-3AD203B41FA5}">
                      <a16:colId xmlns:a16="http://schemas.microsoft.com/office/drawing/2014/main" xmlns="" val="3655556720"/>
                    </a:ext>
                  </a:extLst>
                </a:gridCol>
                <a:gridCol w="735676">
                  <a:extLst>
                    <a:ext uri="{9D8B030D-6E8A-4147-A177-3AD203B41FA5}">
                      <a16:colId xmlns:a16="http://schemas.microsoft.com/office/drawing/2014/main" xmlns="" val="603350441"/>
                    </a:ext>
                  </a:extLst>
                </a:gridCol>
              </a:tblGrid>
              <a:tr h="658091">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tc>
                  <a:txBody>
                    <a:bodyPr/>
                    <a:lstStyle/>
                    <a:p>
                      <a:endParaRPr lang="es-ES" dirty="0"/>
                    </a:p>
                  </a:txBody>
                  <a:tcPr/>
                </a:tc>
                <a:extLst>
                  <a:ext uri="{0D108BD9-81ED-4DB2-BD59-A6C34878D82A}">
                    <a16:rowId xmlns:a16="http://schemas.microsoft.com/office/drawing/2014/main" xmlns="" val="2030582911"/>
                  </a:ext>
                </a:extLst>
              </a:tr>
            </a:tbl>
          </a:graphicData>
        </a:graphic>
      </p:graphicFrame>
      <p:cxnSp>
        <p:nvCxnSpPr>
          <p:cNvPr id="47" name="Conector recto de flecha 46">
            <a:extLst>
              <a:ext uri="{FF2B5EF4-FFF2-40B4-BE49-F238E27FC236}">
                <a16:creationId xmlns:a16="http://schemas.microsoft.com/office/drawing/2014/main" xmlns="" id="{5FFF4964-A8EF-4D52-A9D3-263F896F2300}"/>
              </a:ext>
            </a:extLst>
          </p:cNvPr>
          <p:cNvCxnSpPr>
            <a:cxnSpLocks/>
          </p:cNvCxnSpPr>
          <p:nvPr/>
        </p:nvCxnSpPr>
        <p:spPr>
          <a:xfrm flipV="1">
            <a:off x="7995225" y="3429001"/>
            <a:ext cx="0" cy="626327"/>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48" name="Conector recto de flecha 47">
            <a:extLst>
              <a:ext uri="{FF2B5EF4-FFF2-40B4-BE49-F238E27FC236}">
                <a16:creationId xmlns:a16="http://schemas.microsoft.com/office/drawing/2014/main" xmlns="" id="{8BB6D7B4-3858-4347-AC85-4AAA68BEA6F4}"/>
              </a:ext>
            </a:extLst>
          </p:cNvPr>
          <p:cNvCxnSpPr>
            <a:cxnSpLocks/>
          </p:cNvCxnSpPr>
          <p:nvPr/>
        </p:nvCxnSpPr>
        <p:spPr>
          <a:xfrm>
            <a:off x="8707580" y="3429001"/>
            <a:ext cx="0" cy="339435"/>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49" name="Conector recto de flecha 48">
            <a:extLst>
              <a:ext uri="{FF2B5EF4-FFF2-40B4-BE49-F238E27FC236}">
                <a16:creationId xmlns:a16="http://schemas.microsoft.com/office/drawing/2014/main" xmlns="" id="{C01AC9B4-8EA5-4AF7-8B4C-D5C84D3EE83E}"/>
              </a:ext>
            </a:extLst>
          </p:cNvPr>
          <p:cNvCxnSpPr>
            <a:cxnSpLocks/>
          </p:cNvCxnSpPr>
          <p:nvPr/>
        </p:nvCxnSpPr>
        <p:spPr>
          <a:xfrm flipV="1">
            <a:off x="9514608" y="3429000"/>
            <a:ext cx="0" cy="626327"/>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50" name="Conector recto de flecha 49">
            <a:extLst>
              <a:ext uri="{FF2B5EF4-FFF2-40B4-BE49-F238E27FC236}">
                <a16:creationId xmlns:a16="http://schemas.microsoft.com/office/drawing/2014/main" xmlns="" id="{70F2C488-13C3-4CA0-8447-F17732C559D8}"/>
              </a:ext>
            </a:extLst>
          </p:cNvPr>
          <p:cNvCxnSpPr>
            <a:cxnSpLocks/>
          </p:cNvCxnSpPr>
          <p:nvPr/>
        </p:nvCxnSpPr>
        <p:spPr>
          <a:xfrm>
            <a:off x="10217726" y="3429001"/>
            <a:ext cx="9237" cy="339435"/>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51" name="Conector recto de flecha 50">
            <a:extLst>
              <a:ext uri="{FF2B5EF4-FFF2-40B4-BE49-F238E27FC236}">
                <a16:creationId xmlns:a16="http://schemas.microsoft.com/office/drawing/2014/main" xmlns="" id="{C1E6D3B8-8869-4625-AA15-F5A9853A0887}"/>
              </a:ext>
            </a:extLst>
          </p:cNvPr>
          <p:cNvCxnSpPr>
            <a:cxnSpLocks/>
          </p:cNvCxnSpPr>
          <p:nvPr/>
        </p:nvCxnSpPr>
        <p:spPr>
          <a:xfrm flipV="1">
            <a:off x="11021290" y="3429000"/>
            <a:ext cx="0" cy="626328"/>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61" name="CuadroTexto 60">
            <a:extLst>
              <a:ext uri="{FF2B5EF4-FFF2-40B4-BE49-F238E27FC236}">
                <a16:creationId xmlns:a16="http://schemas.microsoft.com/office/drawing/2014/main" xmlns="" id="{0C55FCBE-A9BC-4CBB-B3E7-4356CC6F2E1B}"/>
              </a:ext>
            </a:extLst>
          </p:cNvPr>
          <p:cNvSpPr txBox="1"/>
          <p:nvPr/>
        </p:nvSpPr>
        <p:spPr>
          <a:xfrm>
            <a:off x="8626801" y="4210281"/>
            <a:ext cx="1683089" cy="369332"/>
          </a:xfrm>
          <a:prstGeom prst="rect">
            <a:avLst/>
          </a:prstGeom>
          <a:noFill/>
        </p:spPr>
        <p:txBody>
          <a:bodyPr wrap="none" rtlCol="0">
            <a:spAutoFit/>
          </a:bodyPr>
          <a:lstStyle/>
          <a:p>
            <a:r>
              <a:rPr lang="es-ES" b="1" dirty="0"/>
              <a:t>ferrimagnéticos</a:t>
            </a:r>
          </a:p>
        </p:txBody>
      </p:sp>
    </p:spTree>
    <p:extLst>
      <p:ext uri="{BB962C8B-B14F-4D97-AF65-F5344CB8AC3E}">
        <p14:creationId xmlns:p14="http://schemas.microsoft.com/office/powerpoint/2010/main" xmlns="" val="378177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a:xfrm>
            <a:off x="3848054" y="60887"/>
            <a:ext cx="8229600" cy="390242"/>
          </a:xfrm>
        </p:spPr>
        <p:txBody>
          <a:bodyPr>
            <a:normAutofit fontScale="90000"/>
          </a:bodyPr>
          <a:lstStyle/>
          <a:p>
            <a:r>
              <a:rPr lang="es-AR" sz="4000" dirty="0"/>
              <a:t/>
            </a:r>
            <a:br>
              <a:rPr lang="es-AR" sz="4000" dirty="0"/>
            </a:br>
            <a:endParaRPr lang="es-AR" sz="4000" b="1" dirty="0">
              <a:solidFill>
                <a:srgbClr val="FF0000"/>
              </a:solidFill>
              <a:latin typeface="Curlz MT" pitchFamily="82" charset="0"/>
            </a:endParaRPr>
          </a:p>
        </p:txBody>
      </p:sp>
      <p:pic>
        <p:nvPicPr>
          <p:cNvPr id="7" name="Marcador de contenido 6">
            <a:extLst>
              <a:ext uri="{FF2B5EF4-FFF2-40B4-BE49-F238E27FC236}">
                <a16:creationId xmlns:a16="http://schemas.microsoft.com/office/drawing/2014/main" xmlns="" id="{23B891EF-600F-4805-9897-1F250453C58C}"/>
              </a:ext>
            </a:extLst>
          </p:cNvPr>
          <p:cNvPicPr>
            <a:picLocks noGrp="1" noChangeAspect="1"/>
          </p:cNvPicPr>
          <p:nvPr>
            <p:ph idx="1"/>
          </p:nvPr>
        </p:nvPicPr>
        <p:blipFill>
          <a:blip r:embed="rId2" cstate="print">
            <a:extLst>
              <a:ext uri="{BEBA8EAE-BF5A-486C-A8C5-ECC9F3942E4B}">
                <a14:imgProps xmlns:a14="http://schemas.microsoft.com/office/drawing/2010/main" xmlns="">
                  <a14:imgLayer r:embed="rId3">
                    <a14:imgEffect>
                      <a14:colorTemperature colorTemp="5900"/>
                    </a14:imgEffect>
                  </a14:imgLayer>
                </a14:imgProps>
              </a:ext>
            </a:extLst>
          </a:blip>
          <a:stretch>
            <a:fillRect/>
          </a:stretch>
        </p:blipFill>
        <p:spPr>
          <a:xfrm>
            <a:off x="114345" y="1317993"/>
            <a:ext cx="6363300" cy="4957046"/>
          </a:xfrm>
          <a:prstGeom prst="rect">
            <a:avLst/>
          </a:prstGeom>
          <a:ln>
            <a:solidFill>
              <a:schemeClr val="tx1"/>
            </a:solidFill>
          </a:ln>
        </p:spPr>
      </p:pic>
      <mc:AlternateContent xmlns:mc="http://schemas.openxmlformats.org/markup-compatibility/2006">
        <mc:Choice xmlns:a14="http://schemas.microsoft.com/office/drawing/2010/main" xmlns="" Requires="a14">
          <p:sp>
            <p:nvSpPr>
              <p:cNvPr id="4" name="CuadroTexto 3">
                <a:extLst>
                  <a:ext uri="{FF2B5EF4-FFF2-40B4-BE49-F238E27FC236}">
                    <a16:creationId xmlns:a16="http://schemas.microsoft.com/office/drawing/2014/main" id="{05007810-4DBD-4693-8DA3-E8FC632CFE04}"/>
                  </a:ext>
                </a:extLst>
              </p:cNvPr>
              <p:cNvSpPr txBox="1"/>
              <p:nvPr/>
            </p:nvSpPr>
            <p:spPr>
              <a:xfrm>
                <a:off x="6580908" y="1052945"/>
                <a:ext cx="5625631" cy="4487062"/>
              </a:xfrm>
              <a:prstGeom prst="rect">
                <a:avLst/>
              </a:prstGeom>
              <a:noFill/>
            </p:spPr>
            <p:txBody>
              <a:bodyPr wrap="square" rtlCol="0">
                <a:spAutoFit/>
              </a:bodyPr>
              <a:lstStyle/>
              <a:p>
                <a:pPr algn="just"/>
                <a:r>
                  <a:rPr lang="es-ES" dirty="0">
                    <a:latin typeface="Arial" panose="020B0604020202020204" pitchFamily="34" charset="0"/>
                    <a:cs typeface="Arial" panose="020B0604020202020204" pitchFamily="34" charset="0"/>
                  </a:rPr>
                  <a:t>En el esquema se representa la variación de la </a:t>
                </a:r>
                <a14:m>
                  <m:oMath xmlns:m="http://schemas.openxmlformats.org/officeDocument/2006/math">
                    <m:r>
                      <a:rPr lang="es-ES" i="1" smtClean="0">
                        <a:latin typeface="Cambria Math" panose="02040503050406030204" pitchFamily="18" charset="0"/>
                        <a:ea typeface="Cambria Math" panose="02040503050406030204" pitchFamily="18" charset="0"/>
                      </a:rPr>
                      <m:t>𝜒</m:t>
                    </m:r>
                  </m:oMath>
                </a14:m>
                <a:r>
                  <a:rPr lang="es-ES" dirty="0">
                    <a:latin typeface="Arial" panose="020B0604020202020204" pitchFamily="34" charset="0"/>
                    <a:cs typeface="Arial" panose="020B0604020202020204" pitchFamily="34" charset="0"/>
                  </a:rPr>
                  <a:t> susceptibilidad</a:t>
                </a:r>
              </a:p>
              <a:p>
                <a:pPr algn="just"/>
                <a:r>
                  <a:rPr lang="es-ES" dirty="0">
                    <a:latin typeface="Arial" panose="020B0604020202020204" pitchFamily="34" charset="0"/>
                    <a:cs typeface="Arial" panose="020B0604020202020204" pitchFamily="34" charset="0"/>
                  </a:rPr>
                  <a:t> magnética para varios ordenamientos magnéticos, recordando</a:t>
                </a:r>
              </a:p>
              <a:p>
                <a:pPr algn="just"/>
                <a:r>
                  <a:rPr lang="es-ES" dirty="0">
                    <a:latin typeface="Arial" panose="020B0604020202020204" pitchFamily="34" charset="0"/>
                    <a:cs typeface="Arial" panose="020B0604020202020204" pitchFamily="34" charset="0"/>
                  </a:rPr>
                  <a:t> que </a:t>
                </a:r>
                <a:endParaRPr lang="es-ES" i="1" dirty="0">
                  <a:latin typeface="Arial" panose="020B0604020202020204" pitchFamily="34" charset="0"/>
                  <a:ea typeface="Cambria Math" panose="02040503050406030204" pitchFamily="18" charset="0"/>
                  <a:cs typeface="Arial" panose="020B0604020202020204" pitchFamily="34" charset="0"/>
                </a:endParaRPr>
              </a:p>
              <a:p>
                <a:pPr algn="just"/>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ea typeface="Cambria Math" panose="02040503050406030204" pitchFamily="18" charset="0"/>
                        </a:rPr>
                        <m:t>𝜒</m:t>
                      </m:r>
                      <m:r>
                        <a:rPr lang="es-ES" b="0" i="1" smtClean="0">
                          <a:latin typeface="Cambria Math" panose="02040503050406030204" pitchFamily="18" charset="0"/>
                          <a:ea typeface="Cambria Math" panose="02040503050406030204" pitchFamily="18" charset="0"/>
                        </a:rPr>
                        <m:t>= </m:t>
                      </m:r>
                      <m:f>
                        <m:fPr>
                          <m:ctrlPr>
                            <a:rPr lang="es-ES" b="0" i="1" smtClean="0">
                              <a:latin typeface="Cambria Math" panose="02040503050406030204" pitchFamily="18" charset="0"/>
                              <a:ea typeface="Cambria Math" panose="02040503050406030204" pitchFamily="18" charset="0"/>
                            </a:rPr>
                          </m:ctrlPr>
                        </m:fPr>
                        <m:num>
                          <m:r>
                            <a:rPr lang="es-ES" b="0" i="1" smtClean="0">
                              <a:latin typeface="Cambria Math" panose="02040503050406030204" pitchFamily="18" charset="0"/>
                              <a:ea typeface="Cambria Math" panose="02040503050406030204" pitchFamily="18" charset="0"/>
                            </a:rPr>
                            <m:t>𝑀</m:t>
                          </m:r>
                        </m:num>
                        <m:den>
                          <m:r>
                            <a:rPr lang="es-ES" b="0" i="1" smtClean="0">
                              <a:latin typeface="Cambria Math" panose="02040503050406030204" pitchFamily="18" charset="0"/>
                              <a:ea typeface="Cambria Math" panose="02040503050406030204" pitchFamily="18" charset="0"/>
                            </a:rPr>
                            <m:t>𝐻</m:t>
                          </m:r>
                        </m:den>
                      </m:f>
                    </m:oMath>
                  </m:oMathPara>
                </a14:m>
                <a:endParaRPr lang="es-ES" dirty="0">
                  <a:latin typeface="Arial" panose="020B0604020202020204" pitchFamily="34" charset="0"/>
                  <a:cs typeface="Arial" panose="020B0604020202020204" pitchFamily="34" charset="0"/>
                </a:endParaRPr>
              </a:p>
              <a:p>
                <a:pPr algn="just"/>
                <a:endParaRPr lang="es-ES" dirty="0">
                  <a:latin typeface="Arial" panose="020B0604020202020204" pitchFamily="34" charset="0"/>
                  <a:cs typeface="Arial" panose="020B0604020202020204" pitchFamily="34" charset="0"/>
                </a:endParaRPr>
              </a:p>
              <a:p>
                <a:pPr algn="just"/>
                <a:r>
                  <a:rPr lang="es-ES" dirty="0">
                    <a:latin typeface="Arial" panose="020B0604020202020204" pitchFamily="34" charset="0"/>
                    <a:cs typeface="Arial" panose="020B0604020202020204" pitchFamily="34" charset="0"/>
                  </a:rPr>
                  <a:t>Donde </a:t>
                </a:r>
                <a14:m>
                  <m:oMath xmlns:m="http://schemas.openxmlformats.org/officeDocument/2006/math">
                    <m:r>
                      <a:rPr lang="es-ES" i="1">
                        <a:latin typeface="Cambria Math" panose="02040503050406030204" pitchFamily="18" charset="0"/>
                        <a:ea typeface="Cambria Math" panose="02040503050406030204" pitchFamily="18" charset="0"/>
                      </a:rPr>
                      <m:t>𝑀</m:t>
                    </m:r>
                  </m:oMath>
                </a14:m>
                <a:r>
                  <a:rPr lang="es-ES" dirty="0">
                    <a:latin typeface="Arial" panose="020B0604020202020204" pitchFamily="34" charset="0"/>
                    <a:cs typeface="Arial" panose="020B0604020202020204" pitchFamily="34" charset="0"/>
                  </a:rPr>
                  <a:t> es la magnetización del material o sea la respuesta del material al campo </a:t>
                </a:r>
                <a14:m>
                  <m:oMath xmlns:m="http://schemas.openxmlformats.org/officeDocument/2006/math">
                    <m:r>
                      <a:rPr lang="es-ES" b="0" i="1" smtClean="0">
                        <a:latin typeface="Cambria Math" panose="02040503050406030204" pitchFamily="18" charset="0"/>
                      </a:rPr>
                      <m:t>𝐻</m:t>
                    </m:r>
                    <m:r>
                      <a:rPr lang="es-ES" b="0" i="1" smtClean="0">
                        <a:latin typeface="Cambria Math" panose="02040503050406030204" pitchFamily="18" charset="0"/>
                      </a:rPr>
                      <m:t>. </m:t>
                    </m:r>
                  </m:oMath>
                </a14:m>
                <a:r>
                  <a:rPr lang="es-ES" dirty="0">
                    <a:latin typeface="Arial" panose="020B0604020202020204" pitchFamily="34" charset="0"/>
                    <a:cs typeface="Arial" panose="020B0604020202020204" pitchFamily="34" charset="0"/>
                  </a:rPr>
                  <a:t>Observamos que salvo los diamagnéticos los otros ordenamientos disminuyen </a:t>
                </a:r>
                <a14:m>
                  <m:oMath xmlns:m="http://schemas.openxmlformats.org/officeDocument/2006/math">
                    <m:r>
                      <a:rPr lang="es-ES" i="1">
                        <a:latin typeface="Cambria Math" panose="02040503050406030204" pitchFamily="18" charset="0"/>
                        <a:ea typeface="Cambria Math" panose="02040503050406030204" pitchFamily="18" charset="0"/>
                      </a:rPr>
                      <m:t>𝜒</m:t>
                    </m:r>
                  </m:oMath>
                </a14:m>
                <a:r>
                  <a:rPr lang="es-ES" dirty="0">
                    <a:latin typeface="Arial" panose="020B0604020202020204" pitchFamily="34" charset="0"/>
                    <a:cs typeface="Arial" panose="020B0604020202020204" pitchFamily="34" charset="0"/>
                  </a:rPr>
                  <a:t> con el aumento de la temperatura. También vemos que después de las temperaturas </a:t>
                </a:r>
                <a14:m>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𝑇</m:t>
                        </m:r>
                      </m:e>
                      <m:sub>
                        <m:r>
                          <a:rPr lang="es-ES" b="0" i="1" smtClean="0">
                            <a:latin typeface="Cambria Math" panose="02040503050406030204" pitchFamily="18" charset="0"/>
                          </a:rPr>
                          <m:t>𝑁</m:t>
                        </m:r>
                      </m:sub>
                    </m:sSub>
                  </m:oMath>
                </a14:m>
                <a:r>
                  <a:rPr lang="es-ES" dirty="0">
                    <a:latin typeface="Arial" panose="020B0604020202020204" pitchFamily="34" charset="0"/>
                    <a:cs typeface="Arial" panose="020B0604020202020204" pitchFamily="34" charset="0"/>
                  </a:rPr>
                  <a:t> o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𝑇</m:t>
                        </m:r>
                      </m:e>
                      <m:sub>
                        <m:r>
                          <a:rPr lang="es-ES" b="0" i="1" smtClean="0">
                            <a:latin typeface="Cambria Math" panose="02040503050406030204" pitchFamily="18" charset="0"/>
                          </a:rPr>
                          <m:t>𝐶</m:t>
                        </m:r>
                        <m:r>
                          <a:rPr lang="es-ES" b="0" i="1" smtClean="0">
                            <a:latin typeface="Cambria Math" panose="02040503050406030204" pitchFamily="18" charset="0"/>
                          </a:rPr>
                          <m:t> </m:t>
                        </m:r>
                      </m:sub>
                    </m:sSub>
                    <m:r>
                      <a:rPr lang="es-ES" b="0" i="1" smtClean="0">
                        <a:latin typeface="Cambria Math" panose="02040503050406030204" pitchFamily="18" charset="0"/>
                      </a:rPr>
                      <m:t> </m:t>
                    </m:r>
                  </m:oMath>
                </a14:m>
                <a:r>
                  <a:rPr lang="es-ES" dirty="0">
                    <a:latin typeface="Arial" panose="020B0604020202020204" pitchFamily="34" charset="0"/>
                    <a:cs typeface="Arial" panose="020B0604020202020204" pitchFamily="34" charset="0"/>
                  </a:rPr>
                  <a:t>el comportamiento es como el de los paramagnéticos. ¿Por qué?.</a:t>
                </a:r>
              </a:p>
              <a:p>
                <a:endParaRPr lang="es-ES" dirty="0"/>
              </a:p>
            </p:txBody>
          </p:sp>
        </mc:Choice>
        <mc:Fallback>
          <p:sp>
            <p:nvSpPr>
              <p:cNvPr id="4" name="CuadroTexto 3">
                <a:extLst>
                  <a:ext uri="{FF2B5EF4-FFF2-40B4-BE49-F238E27FC236}">
                    <a16:creationId xmlns:a16="http://schemas.microsoft.com/office/drawing/2014/main" xmlns="" xmlns:a14="http://schemas.microsoft.com/office/drawing/2010/main" id="{05007810-4DBD-4693-8DA3-E8FC632CFE04}"/>
                  </a:ext>
                </a:extLst>
              </p:cNvPr>
              <p:cNvSpPr txBox="1">
                <a:spLocks noRot="1" noChangeAspect="1" noMove="1" noResize="1" noEditPoints="1" noAdjustHandles="1" noChangeArrowheads="1" noChangeShapeType="1" noTextEdit="1"/>
              </p:cNvSpPr>
              <p:nvPr/>
            </p:nvSpPr>
            <p:spPr>
              <a:xfrm>
                <a:off x="6580908" y="1052945"/>
                <a:ext cx="5625631" cy="4487062"/>
              </a:xfrm>
              <a:prstGeom prst="rect">
                <a:avLst/>
              </a:prstGeom>
              <a:blipFill>
                <a:blip r:embed="rId4" cstate="print"/>
                <a:stretch>
                  <a:fillRect l="-976" t="-815" r="-976"/>
                </a:stretch>
              </a:blipFill>
            </p:spPr>
            <p:txBody>
              <a:bodyPr/>
              <a:lstStyle/>
              <a:p>
                <a:r>
                  <a:rPr lang="es-ES">
                    <a:noFill/>
                  </a:rPr>
                  <a:t> </a:t>
                </a:r>
              </a:p>
            </p:txBody>
          </p:sp>
        </mc:Fallback>
      </mc:AlternateContent>
      <p:sp>
        <p:nvSpPr>
          <p:cNvPr id="11" name="AutoShape 7" descr="{\displaystyle \mathbf {M} =\chi _{v}\mathbf {H} }">
            <a:extLst>
              <a:ext uri="{FF2B5EF4-FFF2-40B4-BE49-F238E27FC236}">
                <a16:creationId xmlns:a16="http://schemas.microsoft.com/office/drawing/2014/main" xmlns="" id="{F9249E09-E891-4B57-A3F9-0695C988E9C3}"/>
              </a:ext>
            </a:extLst>
          </p:cNvPr>
          <p:cNvSpPr>
            <a:spLocks noChangeAspect="1" noChangeArrowheads="1"/>
          </p:cNvSpPr>
          <p:nvPr/>
        </p:nvSpPr>
        <p:spPr bwMode="auto">
          <a:xfrm>
            <a:off x="288925" y="-13652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CuadroTexto 5">
            <a:extLst>
              <a:ext uri="{FF2B5EF4-FFF2-40B4-BE49-F238E27FC236}">
                <a16:creationId xmlns:a16="http://schemas.microsoft.com/office/drawing/2014/main" xmlns="" id="{9E6C69C9-A94C-45F4-964A-AB3979F2B6BA}"/>
              </a:ext>
            </a:extLst>
          </p:cNvPr>
          <p:cNvSpPr txBox="1"/>
          <p:nvPr/>
        </p:nvSpPr>
        <p:spPr>
          <a:xfrm>
            <a:off x="942109" y="318655"/>
            <a:ext cx="5319085" cy="523220"/>
          </a:xfrm>
          <a:prstGeom prst="rect">
            <a:avLst/>
          </a:prstGeom>
          <a:noFill/>
        </p:spPr>
        <p:txBody>
          <a:bodyPr wrap="none" rtlCol="0">
            <a:spAutoFit/>
          </a:bodyPr>
          <a:lstStyle/>
          <a:p>
            <a:r>
              <a:rPr lang="es-ES" sz="2800" b="1" dirty="0">
                <a:solidFill>
                  <a:srgbClr val="FF0000"/>
                </a:solidFill>
                <a:latin typeface="Arial" panose="020B0604020202020204" pitchFamily="34" charset="0"/>
                <a:cs typeface="Arial" panose="020B0604020202020204" pitchFamily="34" charset="0"/>
              </a:rPr>
              <a:t>Susceptibilidad y temperatura</a:t>
            </a:r>
            <a:endParaRPr lang="es-ES" sz="2800" b="1" dirty="0">
              <a:solidFill>
                <a:srgbClr val="FF0000"/>
              </a:solidFill>
            </a:endParaRPr>
          </a:p>
        </p:txBody>
      </p:sp>
    </p:spTree>
    <p:extLst>
      <p:ext uri="{BB962C8B-B14F-4D97-AF65-F5344CB8AC3E}">
        <p14:creationId xmlns:p14="http://schemas.microsoft.com/office/powerpoint/2010/main" xmlns="" val="3935175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89A47C0-8B3D-4A0D-9286-D0DD4BB7CDA1}"/>
              </a:ext>
            </a:extLst>
          </p:cNvPr>
          <p:cNvSpPr>
            <a:spLocks noGrp="1"/>
          </p:cNvSpPr>
          <p:nvPr>
            <p:ph type="title"/>
          </p:nvPr>
        </p:nvSpPr>
        <p:spPr>
          <a:xfrm>
            <a:off x="838200" y="96982"/>
            <a:ext cx="10515600" cy="720436"/>
          </a:xfrm>
        </p:spPr>
        <p:txBody>
          <a:bodyPr/>
          <a:lstStyle/>
          <a:p>
            <a:pPr algn="ctr"/>
            <a:r>
              <a:rPr lang="es-ES" b="1" dirty="0">
                <a:solidFill>
                  <a:srgbClr val="FF0000"/>
                </a:solidFill>
              </a:rPr>
              <a:t>canje y supercanje</a:t>
            </a:r>
          </a:p>
        </p:txBody>
      </p:sp>
      <mc:AlternateContent xmlns:mc="http://schemas.openxmlformats.org/markup-compatibility/2006">
        <mc:Choice xmlns:a14="http://schemas.microsoft.com/office/drawing/2010/main" xmlns="" Requires="a14">
          <p:sp>
            <p:nvSpPr>
              <p:cNvPr id="3" name="Marcador de contenido 2">
                <a:extLst>
                  <a:ext uri="{FF2B5EF4-FFF2-40B4-BE49-F238E27FC236}">
                    <a16:creationId xmlns:a16="http://schemas.microsoft.com/office/drawing/2014/main" id="{A956E7C9-DCF1-4BA2-AE12-45AB1229A0E7}"/>
                  </a:ext>
                </a:extLst>
              </p:cNvPr>
              <p:cNvSpPr>
                <a:spLocks noGrp="1"/>
              </p:cNvSpPr>
              <p:nvPr>
                <p:ph idx="1"/>
              </p:nvPr>
            </p:nvSpPr>
            <p:spPr>
              <a:xfrm>
                <a:off x="838200" y="817418"/>
                <a:ext cx="6393873" cy="5763491"/>
              </a:xfrm>
            </p:spPr>
            <p:txBody>
              <a:bodyPr>
                <a:normAutofit fontScale="77500" lnSpcReduction="20000"/>
              </a:bodyPr>
              <a:lstStyle/>
              <a:p>
                <a:pPr algn="just">
                  <a:lnSpc>
                    <a:spcPct val="120000"/>
                  </a:lnSpc>
                </a:pPr>
                <a:r>
                  <a:rPr lang="es-ES" dirty="0">
                    <a:latin typeface="Arial" panose="020B0604020202020204" pitchFamily="34" charset="0"/>
                    <a:cs typeface="Arial" panose="020B0604020202020204" pitchFamily="34" charset="0"/>
                  </a:rPr>
                  <a:t>Vimos que los átomos con capas </a:t>
                </a:r>
                <a14:m>
                  <m:oMath xmlns:m="http://schemas.openxmlformats.org/officeDocument/2006/math">
                    <m:r>
                      <a:rPr lang="es-ES" b="0" i="1" smtClean="0">
                        <a:latin typeface="Cambria Math" panose="02040503050406030204" pitchFamily="18" charset="0"/>
                      </a:rPr>
                      <m:t>𝑑</m:t>
                    </m:r>
                  </m:oMath>
                </a14:m>
                <a:r>
                  <a:rPr lang="es-ES" dirty="0">
                    <a:latin typeface="Arial" panose="020B0604020202020204" pitchFamily="34" charset="0"/>
                    <a:cs typeface="Arial" panose="020B0604020202020204" pitchFamily="34" charset="0"/>
                  </a:rPr>
                  <a:t> o </a:t>
                </a:r>
                <a14:m>
                  <m:oMath xmlns:m="http://schemas.openxmlformats.org/officeDocument/2006/math">
                    <m:r>
                      <a:rPr lang="es-ES" b="0" i="1" smtClean="0">
                        <a:latin typeface="Cambria Math" panose="02040503050406030204" pitchFamily="18" charset="0"/>
                      </a:rPr>
                      <m:t>𝑓</m:t>
                    </m:r>
                  </m:oMath>
                </a14:m>
                <a:r>
                  <a:rPr lang="es-ES" dirty="0">
                    <a:latin typeface="Arial" panose="020B0604020202020204" pitchFamily="34" charset="0"/>
                    <a:cs typeface="Arial" panose="020B0604020202020204" pitchFamily="34" charset="0"/>
                  </a:rPr>
                  <a:t> incompletas, que interactúan formando una estructura ferromagnética o antiferromagnética, deben estar próximos uno del otro. Esta interacción se llama de canje directo. Pero en muchos compuestos químicos los iones magnéticos esta separados por otro no magnético (diamagnético), en estos casos la interacción es realizada por los electrones del ion no magnético y es llamada de </a:t>
                </a:r>
                <a:r>
                  <a:rPr lang="es-ES" b="1" dirty="0">
                    <a:latin typeface="Arial" panose="020B0604020202020204" pitchFamily="34" charset="0"/>
                    <a:cs typeface="Arial" panose="020B0604020202020204" pitchFamily="34" charset="0"/>
                  </a:rPr>
                  <a:t>supercanje o superintercambio</a:t>
                </a:r>
                <a:r>
                  <a:rPr lang="es-ES" dirty="0">
                    <a:latin typeface="Arial" panose="020B0604020202020204" pitchFamily="34" charset="0"/>
                    <a:cs typeface="Arial" panose="020B0604020202020204" pitchFamily="34" charset="0"/>
                  </a:rPr>
                  <a:t>. Este mecanismo fue propuesto en 1934</a:t>
                </a:r>
              </a:p>
              <a:p>
                <a:pPr algn="just">
                  <a:lnSpc>
                    <a:spcPct val="120000"/>
                  </a:lnSpc>
                </a:pPr>
                <a:r>
                  <a:rPr lang="es-ES" dirty="0">
                    <a:latin typeface="Arial" panose="020B0604020202020204" pitchFamily="34" charset="0"/>
                    <a:cs typeface="Arial" panose="020B0604020202020204" pitchFamily="34" charset="0"/>
                  </a:rPr>
                  <a:t> Un simple esquema muestra lo mencionado.</a:t>
                </a:r>
              </a:p>
              <a:p>
                <a:pPr algn="just">
                  <a:lnSpc>
                    <a:spcPct val="120000"/>
                  </a:lnSpc>
                </a:pPr>
                <a:r>
                  <a:rPr lang="es-ES" dirty="0">
                    <a:latin typeface="Arial" panose="020B0604020202020204" pitchFamily="34" charset="0"/>
                    <a:cs typeface="Arial" panose="020B0604020202020204" pitchFamily="34" charset="0"/>
                  </a:rPr>
                  <a:t> Un caso típico de supercanje es el </a:t>
                </a:r>
                <a14:m>
                  <m:oMath xmlns:m="http://schemas.openxmlformats.org/officeDocument/2006/math">
                    <m:r>
                      <a:rPr lang="es-ES" b="0" i="1" smtClean="0">
                        <a:latin typeface="Cambria Math" panose="02040503050406030204" pitchFamily="18" charset="0"/>
                      </a:rPr>
                      <m:t>𝑀𝑛𝑂</m:t>
                    </m:r>
                  </m:oMath>
                </a14:m>
                <a:r>
                  <a:rPr lang="es-ES" dirty="0">
                    <a:latin typeface="Arial" panose="020B0604020202020204" pitchFamily="34" charset="0"/>
                    <a:cs typeface="Arial" panose="020B0604020202020204" pitchFamily="34" charset="0"/>
                  </a:rPr>
                  <a:t> que se analiza seguidamente.</a:t>
                </a:r>
              </a:p>
            </p:txBody>
          </p:sp>
        </mc:Choice>
        <mc:Fallback>
          <p:sp>
            <p:nvSpPr>
              <p:cNvPr id="3" name="Marcador de contenido 2">
                <a:extLst>
                  <a:ext uri="{FF2B5EF4-FFF2-40B4-BE49-F238E27FC236}">
                    <a16:creationId xmlns:a16="http://schemas.microsoft.com/office/drawing/2014/main" xmlns="" xmlns:a14="http://schemas.microsoft.com/office/drawing/2010/main" id="{A956E7C9-DCF1-4BA2-AE12-45AB1229A0E7}"/>
                  </a:ext>
                </a:extLst>
              </p:cNvPr>
              <p:cNvSpPr>
                <a:spLocks noGrp="1" noRot="1" noChangeAspect="1" noMove="1" noResize="1" noEditPoints="1" noAdjustHandles="1" noChangeArrowheads="1" noChangeShapeType="1" noTextEdit="1"/>
              </p:cNvSpPr>
              <p:nvPr>
                <p:ph idx="1"/>
              </p:nvPr>
            </p:nvSpPr>
            <p:spPr>
              <a:xfrm>
                <a:off x="838200" y="817418"/>
                <a:ext cx="6393873" cy="5763491"/>
              </a:xfrm>
              <a:blipFill>
                <a:blip r:embed="rId2" cstate="print"/>
                <a:stretch>
                  <a:fillRect l="-1145" t="-634" r="-1240"/>
                </a:stretch>
              </a:blipFill>
            </p:spPr>
            <p:txBody>
              <a:bodyPr/>
              <a:lstStyle/>
              <a:p>
                <a:r>
                  <a:rPr lang="es-ES">
                    <a:noFill/>
                  </a:rPr>
                  <a:t> </a:t>
                </a:r>
              </a:p>
            </p:txBody>
          </p:sp>
        </mc:Fallback>
      </mc:AlternateContent>
      <p:pic>
        <p:nvPicPr>
          <p:cNvPr id="5" name="Imagen 4">
            <a:extLst>
              <a:ext uri="{FF2B5EF4-FFF2-40B4-BE49-F238E27FC236}">
                <a16:creationId xmlns:a16="http://schemas.microsoft.com/office/drawing/2014/main" xmlns="" id="{2D814654-A0DF-4455-8754-3F4250B14D2C}"/>
              </a:ext>
            </a:extLst>
          </p:cNvPr>
          <p:cNvPicPr>
            <a:picLocks noChangeAspect="1"/>
          </p:cNvPicPr>
          <p:nvPr/>
        </p:nvPicPr>
        <p:blipFill>
          <a:blip r:embed="rId3" cstate="print"/>
          <a:stretch>
            <a:fillRect/>
          </a:stretch>
        </p:blipFill>
        <p:spPr>
          <a:xfrm>
            <a:off x="7484875" y="1448073"/>
            <a:ext cx="4183250" cy="1308982"/>
          </a:xfrm>
          <a:prstGeom prst="rect">
            <a:avLst/>
          </a:prstGeom>
        </p:spPr>
      </p:pic>
      <p:pic>
        <p:nvPicPr>
          <p:cNvPr id="6" name="Imagen 5">
            <a:extLst>
              <a:ext uri="{FF2B5EF4-FFF2-40B4-BE49-F238E27FC236}">
                <a16:creationId xmlns:a16="http://schemas.microsoft.com/office/drawing/2014/main" xmlns="" id="{CD18C3BC-363D-4E07-896B-0F5772DED15A}"/>
              </a:ext>
            </a:extLst>
          </p:cNvPr>
          <p:cNvPicPr>
            <a:picLocks noChangeAspect="1"/>
          </p:cNvPicPr>
          <p:nvPr/>
        </p:nvPicPr>
        <p:blipFill>
          <a:blip r:embed="rId4" cstate="print"/>
          <a:stretch>
            <a:fillRect/>
          </a:stretch>
        </p:blipFill>
        <p:spPr>
          <a:xfrm>
            <a:off x="7484875" y="3638805"/>
            <a:ext cx="4323484" cy="1990469"/>
          </a:xfrm>
          <a:prstGeom prst="rect">
            <a:avLst/>
          </a:prstGeom>
        </p:spPr>
      </p:pic>
    </p:spTree>
    <p:extLst>
      <p:ext uri="{BB962C8B-B14F-4D97-AF65-F5344CB8AC3E}">
        <p14:creationId xmlns:p14="http://schemas.microsoft.com/office/powerpoint/2010/main" xmlns="" val="348974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xmlns="" id="{629B6B60-FE68-421D-816D-CFA0244A8EA5}"/>
              </a:ext>
            </a:extLst>
          </p:cNvPr>
          <p:cNvPicPr>
            <a:picLocks noChangeAspect="1"/>
          </p:cNvPicPr>
          <p:nvPr/>
        </p:nvPicPr>
        <p:blipFill rotWithShape="1">
          <a:blip r:embed="rId2" cstate="print"/>
          <a:srcRect l="7575" r="48334" b="4372"/>
          <a:stretch/>
        </p:blipFill>
        <p:spPr>
          <a:xfrm>
            <a:off x="1427017" y="2440852"/>
            <a:ext cx="4031673" cy="4417147"/>
          </a:xfrm>
          <a:prstGeom prst="rect">
            <a:avLst/>
          </a:prstGeom>
        </p:spPr>
      </p:pic>
      <p:pic>
        <p:nvPicPr>
          <p:cNvPr id="11" name="Imagen 10">
            <a:extLst>
              <a:ext uri="{FF2B5EF4-FFF2-40B4-BE49-F238E27FC236}">
                <a16:creationId xmlns:a16="http://schemas.microsoft.com/office/drawing/2014/main" xmlns="" id="{A3A3DA18-1CD4-48B3-8091-E31EE6AE47E1}"/>
              </a:ext>
            </a:extLst>
          </p:cNvPr>
          <p:cNvPicPr>
            <a:picLocks noChangeAspect="1"/>
          </p:cNvPicPr>
          <p:nvPr/>
        </p:nvPicPr>
        <p:blipFill rotWithShape="1">
          <a:blip r:embed="rId3" cstate="print"/>
          <a:srcRect l="5801" t="-115" r="48056" b="10609"/>
          <a:stretch/>
        </p:blipFill>
        <p:spPr>
          <a:xfrm>
            <a:off x="6941128" y="2540072"/>
            <a:ext cx="4031673" cy="3953652"/>
          </a:xfrm>
          <a:prstGeom prst="rect">
            <a:avLst/>
          </a:prstGeom>
        </p:spPr>
      </p:pic>
      <p:sp>
        <p:nvSpPr>
          <p:cNvPr id="12" name="CuadroTexto 11">
            <a:extLst>
              <a:ext uri="{FF2B5EF4-FFF2-40B4-BE49-F238E27FC236}">
                <a16:creationId xmlns:a16="http://schemas.microsoft.com/office/drawing/2014/main" xmlns="" id="{250DB4D2-9BDB-40D4-92E5-282DF8828297}"/>
              </a:ext>
            </a:extLst>
          </p:cNvPr>
          <p:cNvSpPr txBox="1"/>
          <p:nvPr/>
        </p:nvSpPr>
        <p:spPr>
          <a:xfrm>
            <a:off x="242454" y="730511"/>
            <a:ext cx="11707092" cy="2308324"/>
          </a:xfrm>
          <a:prstGeom prst="rect">
            <a:avLst/>
          </a:prstGeom>
          <a:noFill/>
        </p:spPr>
        <p:txBody>
          <a:bodyPr wrap="square" rtlCol="0">
            <a:spAutoFit/>
          </a:bodyPr>
          <a:lstStyle/>
          <a:p>
            <a:pPr algn="just"/>
            <a:r>
              <a:rPr lang="es-ES" dirty="0">
                <a:latin typeface="Arial" panose="020B0604020202020204" pitchFamily="34" charset="0"/>
                <a:cs typeface="Arial" panose="020B0604020202020204" pitchFamily="34" charset="0"/>
              </a:rPr>
              <a:t>Cuando tenemos átomos iguales que se unen para establecer un  enlace metálico, se forman los </a:t>
            </a:r>
            <a:r>
              <a:rPr lang="es-ES" b="1" i="1" dirty="0">
                <a:latin typeface="Arial" panose="020B0604020202020204" pitchFamily="34" charset="0"/>
                <a:cs typeface="Arial" panose="020B0604020202020204" pitchFamily="34" charset="0"/>
              </a:rPr>
              <a:t>empaquetamientos densos</a:t>
            </a:r>
            <a:r>
              <a:rPr lang="es-ES" dirty="0">
                <a:latin typeface="Arial" panose="020B0604020202020204" pitchFamily="34" charset="0"/>
                <a:cs typeface="Arial" panose="020B0604020202020204" pitchFamily="34" charset="0"/>
              </a:rPr>
              <a:t> que se describen como un agradado  de esferas duras. Estas esferas constituyen principalmente dos tipos de estructuras  cristalinas compactas; cubica centrada en las caras (FCC) y hexagonal (HCP),  Existen empaquetados de orden superior que no comentaremos. Estas estructuras </a:t>
            </a:r>
          </a:p>
          <a:p>
            <a:pPr algn="just"/>
            <a:r>
              <a:rPr lang="es-ES" dirty="0">
                <a:latin typeface="Arial" panose="020B0604020202020204" pitchFamily="34" charset="0"/>
                <a:cs typeface="Arial" panose="020B0604020202020204" pitchFamily="34" charset="0"/>
              </a:rPr>
              <a:t>poseen una característica muy importante, al formarse el solido quedan huecos entre los átomos que se llaman intersticios, los hay de varios tipos, aquí solo estudiaremos dos; tetraédrica (coordinación 4) y octaédrica (coordinación 6). </a:t>
            </a:r>
          </a:p>
          <a:p>
            <a:endParaRPr lang="es-ES" dirty="0"/>
          </a:p>
        </p:txBody>
      </p:sp>
      <p:sp>
        <p:nvSpPr>
          <p:cNvPr id="2" name="CuadroTexto 1">
            <a:extLst>
              <a:ext uri="{FF2B5EF4-FFF2-40B4-BE49-F238E27FC236}">
                <a16:creationId xmlns:a16="http://schemas.microsoft.com/office/drawing/2014/main" xmlns="" id="{D18B20A9-0BCD-4AB8-9685-7C8B092E9727}"/>
              </a:ext>
            </a:extLst>
          </p:cNvPr>
          <p:cNvSpPr txBox="1"/>
          <p:nvPr/>
        </p:nvSpPr>
        <p:spPr>
          <a:xfrm>
            <a:off x="2977882" y="133443"/>
            <a:ext cx="5351145" cy="461665"/>
          </a:xfrm>
          <a:prstGeom prst="rect">
            <a:avLst/>
          </a:prstGeom>
          <a:noFill/>
        </p:spPr>
        <p:txBody>
          <a:bodyPr wrap="none" rtlCol="0">
            <a:spAutoFit/>
          </a:bodyPr>
          <a:lstStyle/>
          <a:p>
            <a:r>
              <a:rPr lang="es-ES" sz="2400" b="1" dirty="0">
                <a:solidFill>
                  <a:srgbClr val="FF0000"/>
                </a:solidFill>
                <a:latin typeface="Arial" panose="020B0604020202020204" pitchFamily="34" charset="0"/>
                <a:cs typeface="Arial" panose="020B0604020202020204" pitchFamily="34" charset="0"/>
              </a:rPr>
              <a:t>Posiciones octaédrica y tetraédrica</a:t>
            </a:r>
          </a:p>
        </p:txBody>
      </p:sp>
    </p:spTree>
    <p:extLst>
      <p:ext uri="{BB962C8B-B14F-4D97-AF65-F5344CB8AC3E}">
        <p14:creationId xmlns:p14="http://schemas.microsoft.com/office/powerpoint/2010/main" xmlns="" val="93041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3634F79-CB68-482B-A2E7-16BBF2CA15B5}"/>
              </a:ext>
            </a:extLst>
          </p:cNvPr>
          <p:cNvSpPr>
            <a:spLocks noGrp="1"/>
          </p:cNvSpPr>
          <p:nvPr>
            <p:ph type="title"/>
          </p:nvPr>
        </p:nvSpPr>
        <p:spPr>
          <a:xfrm>
            <a:off x="976745" y="55418"/>
            <a:ext cx="10515600" cy="803564"/>
          </a:xfrm>
        </p:spPr>
        <p:txBody>
          <a:bodyPr>
            <a:noAutofit/>
          </a:bodyPr>
          <a:lstStyle/>
          <a:p>
            <a:pPr algn="ctr"/>
            <a:r>
              <a:rPr lang="es-ES" sz="3200" b="1" dirty="0">
                <a:solidFill>
                  <a:srgbClr val="FF0000"/>
                </a:solidFill>
                <a:latin typeface="Arial" panose="020B0604020202020204" pitchFamily="34" charset="0"/>
                <a:cs typeface="Arial" panose="020B0604020202020204" pitchFamily="34" charset="0"/>
              </a:rPr>
              <a:t>Desdoblamiento del campo cristalino</a:t>
            </a:r>
          </a:p>
        </p:txBody>
      </p:sp>
      <mc:AlternateContent xmlns:mc="http://schemas.openxmlformats.org/markup-compatibility/2006">
        <mc:Choice xmlns:a14="http://schemas.microsoft.com/office/drawing/2010/main" xmlns="" Requires="a14">
          <p:sp>
            <p:nvSpPr>
              <p:cNvPr id="3" name="Marcador de contenido 2">
                <a:extLst>
                  <a:ext uri="{FF2B5EF4-FFF2-40B4-BE49-F238E27FC236}">
                    <a16:creationId xmlns:a16="http://schemas.microsoft.com/office/drawing/2014/main" id="{10119521-3379-405F-BC54-AD1D88C98BB7}"/>
                  </a:ext>
                </a:extLst>
              </p:cNvPr>
              <p:cNvSpPr>
                <a:spLocks noGrp="1"/>
              </p:cNvSpPr>
              <p:nvPr>
                <p:ph idx="1"/>
              </p:nvPr>
            </p:nvSpPr>
            <p:spPr>
              <a:xfrm>
                <a:off x="256309" y="858982"/>
                <a:ext cx="11679382" cy="5818909"/>
              </a:xfrm>
            </p:spPr>
            <p:txBody>
              <a:bodyPr>
                <a:normAutofit fontScale="62500" lnSpcReduction="20000"/>
              </a:bodyPr>
              <a:lstStyle/>
              <a:p>
                <a:pPr algn="just">
                  <a:lnSpc>
                    <a:spcPct val="120000"/>
                  </a:lnSpc>
                </a:pPr>
                <a:r>
                  <a:rPr lang="es-ES" dirty="0">
                    <a:latin typeface="Arial" panose="020B0604020202020204" pitchFamily="34" charset="0"/>
                    <a:cs typeface="Arial" panose="020B0604020202020204" pitchFamily="34" charset="0"/>
                  </a:rPr>
                  <a:t>En el esquema octaédrico, anterior mente mostrado, el lugar designado con S (octaédrico) es ocupado por un átomo de la misma especie. Sin embargo es común que el sitio octaédrico sea ocupado por catión metálico, que se enlaza a otras entidades moleculares que lo rodean llamadas ligandos. </a:t>
                </a:r>
              </a:p>
              <a:p>
                <a:pPr algn="just">
                  <a:lnSpc>
                    <a:spcPct val="120000"/>
                  </a:lnSpc>
                </a:pPr>
                <a:r>
                  <a:rPr lang="es-ES" dirty="0">
                    <a:latin typeface="Arial" panose="020B0604020202020204" pitchFamily="34" charset="0"/>
                    <a:cs typeface="Arial" panose="020B0604020202020204" pitchFamily="34" charset="0"/>
                  </a:rPr>
                  <a:t>Recordemos que los elementos de transición tienen 5 orbitales </a:t>
                </a:r>
                <a14:m>
                  <m:oMath xmlns:m="http://schemas.openxmlformats.org/officeDocument/2006/math">
                    <m:r>
                      <a:rPr lang="es-ES" i="1">
                        <a:latin typeface="Cambria Math" panose="02040503050406030204" pitchFamily="18" charset="0"/>
                        <a:cs typeface="Arial" panose="020B0604020202020204" pitchFamily="34" charset="0"/>
                      </a:rPr>
                      <m:t>𝑑</m:t>
                    </m:r>
                  </m:oMath>
                </a14:m>
                <a:r>
                  <a:rPr lang="es-ES" dirty="0">
                    <a:latin typeface="Arial" panose="020B0604020202020204" pitchFamily="34" charset="0"/>
                    <a:cs typeface="Arial" panose="020B0604020202020204" pitchFamily="34" charset="0"/>
                  </a:rPr>
                  <a:t> con diferente orientación en el espacio. Si el núcleo se encuentra en el centro de coordenadas, los tres orbitales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𝑑</m:t>
                        </m:r>
                      </m:e>
                      <m:sub>
                        <m:r>
                          <a:rPr lang="es-ES" i="1">
                            <a:latin typeface="Cambria Math" panose="02040503050406030204" pitchFamily="18" charset="0"/>
                          </a:rPr>
                          <m:t>𝑥𝑧</m:t>
                        </m:r>
                      </m:sub>
                    </m:sSub>
                  </m:oMath>
                </a14:m>
                <a:r>
                  <a:rPr lang="es-ES" dirty="0">
                    <a:latin typeface="Arial" panose="020B0604020202020204" pitchFamily="34" charset="0"/>
                    <a:cs typeface="Arial" panose="020B0604020202020204" pitchFamily="34" charset="0"/>
                  </a:rPr>
                  <a:t>,</a:t>
                </a:r>
                <a:r>
                  <a:rPr lang="es-ES" dirty="0"/>
                  <a:t>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𝑑</m:t>
                        </m:r>
                      </m:e>
                      <m:sub>
                        <m:r>
                          <a:rPr lang="es-ES" i="1">
                            <a:latin typeface="Cambria Math" panose="02040503050406030204" pitchFamily="18" charset="0"/>
                          </a:rPr>
                          <m:t>𝑥𝑦</m:t>
                        </m:r>
                      </m:sub>
                    </m:sSub>
                  </m:oMath>
                </a14:m>
                <a:r>
                  <a:rPr lang="es-ES" dirty="0"/>
                  <a:t>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𝑑</m:t>
                        </m:r>
                      </m:e>
                      <m:sub>
                        <m:r>
                          <a:rPr lang="es-ES" i="1">
                            <a:latin typeface="Cambria Math" panose="02040503050406030204" pitchFamily="18" charset="0"/>
                          </a:rPr>
                          <m:t>𝑦𝑧</m:t>
                        </m:r>
                      </m:sub>
                    </m:sSub>
                  </m:oMath>
                </a14:m>
                <a:r>
                  <a:rPr lang="es-ES" dirty="0">
                    <a:latin typeface="Arial" panose="020B0604020202020204" pitchFamily="34" charset="0"/>
                    <a:cs typeface="Arial" panose="020B0604020202020204" pitchFamily="34" charset="0"/>
                  </a:rPr>
                  <a:t> tienen cuatro lóbulos cada uno dirigido entre los ejes de coordenadas, los dos restantes </a:t>
                </a:r>
                <a14:m>
                  <m:oMath xmlns:m="http://schemas.openxmlformats.org/officeDocument/2006/math">
                    <m:r>
                      <a:rPr lang="es-ES" i="1">
                        <a:latin typeface="Cambria Math" panose="02040503050406030204" pitchFamily="18" charset="0"/>
                      </a:rPr>
                      <m:t>3</m:t>
                    </m:r>
                    <m:sSub>
                      <m:sSubPr>
                        <m:ctrlPr>
                          <a:rPr lang="es-ES" i="1">
                            <a:latin typeface="Cambria Math" panose="02040503050406030204" pitchFamily="18" charset="0"/>
                          </a:rPr>
                        </m:ctrlPr>
                      </m:sSubPr>
                      <m:e>
                        <m:r>
                          <a:rPr lang="es-ES" i="1">
                            <a:latin typeface="Cambria Math" panose="02040503050406030204" pitchFamily="18" charset="0"/>
                          </a:rPr>
                          <m:t>𝑑</m:t>
                        </m:r>
                      </m:e>
                      <m:sub>
                        <m:sSup>
                          <m:sSupPr>
                            <m:ctrlPr>
                              <a:rPr lang="es-ES" i="1">
                                <a:latin typeface="Cambria Math" panose="02040503050406030204" pitchFamily="18" charset="0"/>
                              </a:rPr>
                            </m:ctrlPr>
                          </m:sSupPr>
                          <m:e>
                            <m:r>
                              <a:rPr lang="es-ES" i="1">
                                <a:latin typeface="Cambria Math" panose="02040503050406030204" pitchFamily="18" charset="0"/>
                              </a:rPr>
                              <m:t>𝑧</m:t>
                            </m:r>
                          </m:e>
                          <m:sup>
                            <m:r>
                              <a:rPr lang="es-ES" i="1">
                                <a:latin typeface="Cambria Math" panose="02040503050406030204" pitchFamily="18" charset="0"/>
                              </a:rPr>
                              <m:t>2</m:t>
                            </m:r>
                          </m:sup>
                        </m:sSup>
                      </m:sub>
                    </m:sSub>
                  </m:oMath>
                </a14:m>
                <a:r>
                  <a:rPr lang="es-ES" dirty="0">
                    <a:latin typeface="Arial" panose="020B0604020202020204" pitchFamily="34" charset="0"/>
                    <a:cs typeface="Arial" panose="020B0604020202020204" pitchFamily="34" charset="0"/>
                  </a:rPr>
                  <a:t>, </a:t>
                </a:r>
                <a14:m>
                  <m:oMath xmlns:m="http://schemas.openxmlformats.org/officeDocument/2006/math">
                    <m:r>
                      <a:rPr lang="es-ES" i="1">
                        <a:latin typeface="Cambria Math" panose="02040503050406030204" pitchFamily="18" charset="0"/>
                      </a:rPr>
                      <m:t>3</m:t>
                    </m:r>
                    <m:sSub>
                      <m:sSubPr>
                        <m:ctrlPr>
                          <a:rPr lang="es-ES" i="1">
                            <a:latin typeface="Cambria Math" panose="02040503050406030204" pitchFamily="18" charset="0"/>
                          </a:rPr>
                        </m:ctrlPr>
                      </m:sSubPr>
                      <m:e>
                        <m:r>
                          <a:rPr lang="es-ES" i="1">
                            <a:latin typeface="Cambria Math" panose="02040503050406030204" pitchFamily="18" charset="0"/>
                          </a:rPr>
                          <m:t>𝑑</m:t>
                        </m:r>
                      </m:e>
                      <m:sub>
                        <m:sSup>
                          <m:sSupPr>
                            <m:ctrlPr>
                              <a:rPr lang="es-ES" i="1">
                                <a:latin typeface="Cambria Math" panose="02040503050406030204" pitchFamily="18" charset="0"/>
                              </a:rPr>
                            </m:ctrlPr>
                          </m:sSupPr>
                          <m:e>
                            <m:r>
                              <a:rPr lang="es-ES" i="1">
                                <a:latin typeface="Cambria Math" panose="02040503050406030204" pitchFamily="18" charset="0"/>
                              </a:rPr>
                              <m:t>𝑥</m:t>
                            </m:r>
                          </m:e>
                          <m:sup>
                            <m:r>
                              <a:rPr lang="es-ES" i="1">
                                <a:latin typeface="Cambria Math" panose="02040503050406030204" pitchFamily="18" charset="0"/>
                              </a:rPr>
                              <m:t>2</m:t>
                            </m:r>
                          </m:sup>
                        </m:sSup>
                        <m:r>
                          <a:rPr lang="es-ES" i="1">
                            <a:latin typeface="Cambria Math" panose="02040503050406030204" pitchFamily="18" charset="0"/>
                          </a:rPr>
                          <m:t>−</m:t>
                        </m:r>
                        <m:sSup>
                          <m:sSupPr>
                            <m:ctrlPr>
                              <a:rPr lang="es-ES" i="1">
                                <a:latin typeface="Cambria Math" panose="02040503050406030204" pitchFamily="18" charset="0"/>
                              </a:rPr>
                            </m:ctrlPr>
                          </m:sSupPr>
                          <m:e>
                            <m:r>
                              <a:rPr lang="es-ES" i="1">
                                <a:latin typeface="Cambria Math" panose="02040503050406030204" pitchFamily="18" charset="0"/>
                              </a:rPr>
                              <m:t>𝑦</m:t>
                            </m:r>
                          </m:e>
                          <m:sup>
                            <m:r>
                              <a:rPr lang="es-ES" i="1">
                                <a:latin typeface="Cambria Math" panose="02040503050406030204" pitchFamily="18" charset="0"/>
                              </a:rPr>
                              <m:t>2</m:t>
                            </m:r>
                          </m:sup>
                        </m:sSup>
                      </m:sub>
                    </m:sSub>
                  </m:oMath>
                </a14:m>
                <a:r>
                  <a:rPr lang="es-ES" dirty="0">
                    <a:latin typeface="Arial" panose="020B0604020202020204" pitchFamily="34" charset="0"/>
                    <a:cs typeface="Arial" panose="020B0604020202020204" pitchFamily="34" charset="0"/>
                  </a:rPr>
                  <a:t>, tienen sus lóbulos dirigidos a lo largo de los ejes. En un átomo aislado o campo esférico estos 5 orbitales tienen la misma energía (degenerados). No sucede lo mismo en un solido.  </a:t>
                </a:r>
              </a:p>
              <a:p>
                <a:pPr algn="just">
                  <a:lnSpc>
                    <a:spcPct val="120000"/>
                  </a:lnSpc>
                </a:pPr>
                <a:r>
                  <a:rPr lang="es-ES" dirty="0">
                    <a:latin typeface="Arial" panose="020B0604020202020204" pitchFamily="34" charset="0"/>
                    <a:cs typeface="Arial" panose="020B0604020202020204" pitchFamily="34" charset="0"/>
                  </a:rPr>
                  <a:t>Observemos que cada ion metálico esta rodeado por 6 Iones ligantes. Estos modifican los cinco orbitales (degenerados)  </a:t>
                </a:r>
                <a14:m>
                  <m:oMath xmlns:m="http://schemas.openxmlformats.org/officeDocument/2006/math">
                    <m:r>
                      <a:rPr lang="es-ES" i="1">
                        <a:latin typeface="Cambria Math" panose="02040503050406030204" pitchFamily="18" charset="0"/>
                        <a:cs typeface="Arial" panose="020B0604020202020204" pitchFamily="34" charset="0"/>
                      </a:rPr>
                      <m:t>𝑑</m:t>
                    </m:r>
                  </m:oMath>
                </a14:m>
                <a:r>
                  <a:rPr lang="es-ES" dirty="0">
                    <a:latin typeface="Arial" panose="020B0604020202020204" pitchFamily="34" charset="0"/>
                    <a:cs typeface="Arial" panose="020B0604020202020204" pitchFamily="34" charset="0"/>
                  </a:rPr>
                  <a:t> del metal central (en el caso de los elementos de transición), alterando sus energías. Luego los  cinco orbitales </a:t>
                </a:r>
                <a14:m>
                  <m:oMath xmlns:m="http://schemas.openxmlformats.org/officeDocument/2006/math">
                    <m:r>
                      <a:rPr lang="es-ES" i="1">
                        <a:latin typeface="Cambria Math" panose="02040503050406030204" pitchFamily="18" charset="0"/>
                        <a:cs typeface="Arial" panose="020B0604020202020204" pitchFamily="34" charset="0"/>
                      </a:rPr>
                      <m:t>𝑑</m:t>
                    </m:r>
                  </m:oMath>
                </a14:m>
                <a:r>
                  <a:rPr lang="es-ES" dirty="0">
                    <a:latin typeface="Arial" panose="020B0604020202020204" pitchFamily="34" charset="0"/>
                    <a:cs typeface="Arial" panose="020B0604020202020204" pitchFamily="34" charset="0"/>
                  </a:rPr>
                  <a:t> se separan en dos grupos de diferente energía. El acercamiento de los ligandos perturban los orbitales </a:t>
                </a:r>
                <a14:m>
                  <m:oMath xmlns:m="http://schemas.openxmlformats.org/officeDocument/2006/math">
                    <m:r>
                      <a:rPr lang="es-ES" i="1">
                        <a:latin typeface="Cambria Math" panose="02040503050406030204" pitchFamily="18" charset="0"/>
                        <a:cs typeface="Arial" panose="020B0604020202020204" pitchFamily="34" charset="0"/>
                      </a:rPr>
                      <m:t>𝑑</m:t>
                    </m:r>
                    <m:r>
                      <a:rPr lang="es-ES" b="0" i="0" smtClean="0">
                        <a:latin typeface="Cambria Math" panose="02040503050406030204" pitchFamily="18" charset="0"/>
                        <a:cs typeface="Arial" panose="020B0604020202020204" pitchFamily="34" charset="0"/>
                      </a:rPr>
                      <m:t>, </m:t>
                    </m:r>
                  </m:oMath>
                </a14:m>
                <a:r>
                  <a:rPr lang="es-ES" dirty="0">
                    <a:latin typeface="Arial" panose="020B0604020202020204" pitchFamily="34" charset="0"/>
                    <a:cs typeface="Arial" panose="020B0604020202020204" pitchFamily="34" charset="0"/>
                  </a:rPr>
                  <a:t> cambiando su estado de degeneración. </a:t>
                </a:r>
              </a:p>
              <a:p>
                <a:pPr algn="just">
                  <a:lnSpc>
                    <a:spcPct val="120000"/>
                  </a:lnSpc>
                </a:pPr>
                <a:r>
                  <a:rPr lang="es-ES" dirty="0">
                    <a:latin typeface="Arial" panose="020B0604020202020204" pitchFamily="34" charset="0"/>
                    <a:cs typeface="Arial" panose="020B0604020202020204" pitchFamily="34" charset="0"/>
                  </a:rPr>
                  <a:t>Se originarán diferentes tipos de estructuras básicas si están ocupados total o parcialmente por cationes</a:t>
                </a:r>
              </a:p>
              <a:p>
                <a:pPr algn="just">
                  <a:lnSpc>
                    <a:spcPct val="120000"/>
                  </a:lnSpc>
                </a:pPr>
                <a:r>
                  <a:rPr lang="es-ES" dirty="0">
                    <a:latin typeface="Arial" panose="020B0604020202020204" pitchFamily="34" charset="0"/>
                    <a:cs typeface="Arial" panose="020B0604020202020204" pitchFamily="34" charset="0"/>
                  </a:rPr>
                  <a:t>Según su carácter los ligantes pueden ejercer una interacción (campo cristalino)  fuerte o débil. Esto es muy importante si hay dos estados próximos de  energía, lo que se conoce como estados de baja y alta spin. Si es posible pasar de uno a otro por cambios en la presión ,temperatura o iluminación tenemos un sistema de dos fases magnéticas. La teoría del campo cristalino ha tenido éxito en la explicación de varios fenómenos, color, propiedades magnéticas, etc. </a:t>
                </a:r>
              </a:p>
              <a:p>
                <a:endParaRPr lang="es-ES" dirty="0"/>
              </a:p>
            </p:txBody>
          </p:sp>
        </mc:Choice>
        <mc:Fallback>
          <p:sp>
            <p:nvSpPr>
              <p:cNvPr id="3" name="Marcador de contenido 2">
                <a:extLst>
                  <a:ext uri="{FF2B5EF4-FFF2-40B4-BE49-F238E27FC236}">
                    <a16:creationId xmlns:a16="http://schemas.microsoft.com/office/drawing/2014/main" xmlns="" xmlns:a14="http://schemas.microsoft.com/office/drawing/2010/main" id="{10119521-3379-405F-BC54-AD1D88C98BB7}"/>
                  </a:ext>
                </a:extLst>
              </p:cNvPr>
              <p:cNvSpPr>
                <a:spLocks noGrp="1" noRot="1" noChangeAspect="1" noMove="1" noResize="1" noEditPoints="1" noAdjustHandles="1" noChangeArrowheads="1" noChangeShapeType="1" noTextEdit="1"/>
              </p:cNvSpPr>
              <p:nvPr>
                <p:ph idx="1"/>
              </p:nvPr>
            </p:nvSpPr>
            <p:spPr>
              <a:xfrm>
                <a:off x="256309" y="858982"/>
                <a:ext cx="11679382" cy="5818909"/>
              </a:xfrm>
              <a:blipFill>
                <a:blip r:embed="rId2" cstate="print"/>
                <a:stretch>
                  <a:fillRect l="-313" t="-629" r="-470"/>
                </a:stretch>
              </a:blipFill>
            </p:spPr>
            <p:txBody>
              <a:bodyPr/>
              <a:lstStyle/>
              <a:p>
                <a:r>
                  <a:rPr lang="es-ES">
                    <a:noFill/>
                  </a:rPr>
                  <a:t> </a:t>
                </a:r>
              </a:p>
            </p:txBody>
          </p:sp>
        </mc:Fallback>
      </mc:AlternateContent>
    </p:spTree>
    <p:extLst>
      <p:ext uri="{BB962C8B-B14F-4D97-AF65-F5344CB8AC3E}">
        <p14:creationId xmlns:p14="http://schemas.microsoft.com/office/powerpoint/2010/main" xmlns="" val="208249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F52EEB6-2818-4C4D-A22D-93CE2BDD4986}"/>
              </a:ext>
            </a:extLst>
          </p:cNvPr>
          <p:cNvSpPr>
            <a:spLocks noGrp="1"/>
          </p:cNvSpPr>
          <p:nvPr>
            <p:ph type="title"/>
          </p:nvPr>
        </p:nvSpPr>
        <p:spPr>
          <a:xfrm>
            <a:off x="838200" y="180109"/>
            <a:ext cx="10515600" cy="651165"/>
          </a:xfrm>
        </p:spPr>
        <p:txBody>
          <a:bodyPr>
            <a:normAutofit fontScale="90000"/>
          </a:bodyPr>
          <a:lstStyle/>
          <a:p>
            <a:pPr algn="ctr"/>
            <a:r>
              <a:rPr lang="es-ES" b="1" dirty="0">
                <a:solidFill>
                  <a:srgbClr val="FF0000"/>
                </a:solidFill>
              </a:rPr>
              <a:t>Desdoblamiento del campo cristalino</a:t>
            </a:r>
            <a:endParaRPr lang="es-ES" dirty="0"/>
          </a:p>
        </p:txBody>
      </p:sp>
      <p:pic>
        <p:nvPicPr>
          <p:cNvPr id="4" name="Marcador de contenido 3">
            <a:extLst>
              <a:ext uri="{FF2B5EF4-FFF2-40B4-BE49-F238E27FC236}">
                <a16:creationId xmlns:a16="http://schemas.microsoft.com/office/drawing/2014/main" xmlns="" id="{C9D514B6-BE09-410F-A691-CF48808088BF}"/>
              </a:ext>
            </a:extLst>
          </p:cNvPr>
          <p:cNvPicPr>
            <a:picLocks noGrp="1" noChangeAspect="1"/>
          </p:cNvPicPr>
          <p:nvPr>
            <p:ph idx="1"/>
          </p:nvPr>
        </p:nvPicPr>
        <p:blipFill>
          <a:blip r:embed="rId2" cstate="print"/>
          <a:stretch>
            <a:fillRect/>
          </a:stretch>
        </p:blipFill>
        <p:spPr>
          <a:xfrm>
            <a:off x="6070706" y="969818"/>
            <a:ext cx="5499998" cy="2459183"/>
          </a:xfrm>
          <a:prstGeom prst="rect">
            <a:avLst/>
          </a:prstGeom>
        </p:spPr>
      </p:pic>
      <p:pic>
        <p:nvPicPr>
          <p:cNvPr id="5" name="Imagen 4">
            <a:extLst>
              <a:ext uri="{FF2B5EF4-FFF2-40B4-BE49-F238E27FC236}">
                <a16:creationId xmlns:a16="http://schemas.microsoft.com/office/drawing/2014/main" xmlns="" id="{CDED1AE2-737A-49A8-A828-8EA1059B445D}"/>
              </a:ext>
            </a:extLst>
          </p:cNvPr>
          <p:cNvPicPr>
            <a:picLocks noChangeAspect="1"/>
          </p:cNvPicPr>
          <p:nvPr/>
        </p:nvPicPr>
        <p:blipFill>
          <a:blip r:embed="rId3" cstate="print"/>
          <a:stretch>
            <a:fillRect/>
          </a:stretch>
        </p:blipFill>
        <p:spPr>
          <a:xfrm>
            <a:off x="392785" y="969817"/>
            <a:ext cx="5703215" cy="2459184"/>
          </a:xfrm>
          <a:prstGeom prst="rect">
            <a:avLst/>
          </a:prstGeom>
        </p:spPr>
      </p:pic>
      <mc:AlternateContent xmlns:mc="http://schemas.openxmlformats.org/markup-compatibility/2006">
        <mc:Choice xmlns:a14="http://schemas.microsoft.com/office/drawing/2010/main" xmlns="" Requires="a14">
          <p:sp>
            <p:nvSpPr>
              <p:cNvPr id="6" name="CuadroTexto 5">
                <a:extLst>
                  <a:ext uri="{FF2B5EF4-FFF2-40B4-BE49-F238E27FC236}">
                    <a16:creationId xmlns:a16="http://schemas.microsoft.com/office/drawing/2014/main" id="{A38D4D9C-6185-468A-BC92-B2286F5C0360}"/>
                  </a:ext>
                </a:extLst>
              </p:cNvPr>
              <p:cNvSpPr txBox="1"/>
              <p:nvPr/>
            </p:nvSpPr>
            <p:spPr>
              <a:xfrm>
                <a:off x="678873" y="3429000"/>
                <a:ext cx="11541942" cy="2121991"/>
              </a:xfrm>
              <a:prstGeom prst="rect">
                <a:avLst/>
              </a:prstGeom>
              <a:noFill/>
            </p:spPr>
            <p:txBody>
              <a:bodyPr wrap="none" rtlCol="0">
                <a:spAutoFit/>
              </a:bodyPr>
              <a:lstStyle/>
              <a:p>
                <a:r>
                  <a:rPr lang="es-ES" dirty="0"/>
                  <a:t>En el caso del campo octaédrico los orbitales de los ligandos se extienden casi hasta los orbitales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𝑑</m:t>
                        </m:r>
                      </m:e>
                      <m:sub>
                        <m:sSup>
                          <m:sSupPr>
                            <m:ctrlPr>
                              <a:rPr lang="es-ES" i="1">
                                <a:latin typeface="Cambria Math" panose="02040503050406030204" pitchFamily="18" charset="0"/>
                              </a:rPr>
                            </m:ctrlPr>
                          </m:sSupPr>
                          <m:e>
                            <m:r>
                              <a:rPr lang="es-ES" i="1">
                                <a:latin typeface="Cambria Math" panose="02040503050406030204" pitchFamily="18" charset="0"/>
                              </a:rPr>
                              <m:t>𝑧</m:t>
                            </m:r>
                          </m:e>
                          <m:sup>
                            <m:r>
                              <a:rPr lang="es-ES" i="1">
                                <a:latin typeface="Cambria Math" panose="02040503050406030204" pitchFamily="18" charset="0"/>
                              </a:rPr>
                              <m:t>2</m:t>
                            </m:r>
                          </m:sup>
                        </m:sSup>
                      </m:sub>
                    </m:sSub>
                  </m:oMath>
                </a14:m>
                <a:r>
                  <a:rPr lang="es-ES" dirty="0"/>
                  <a:t> y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𝑑</m:t>
                        </m:r>
                      </m:e>
                      <m:sub>
                        <m:sSup>
                          <m:sSupPr>
                            <m:ctrlPr>
                              <a:rPr lang="es-ES" i="1">
                                <a:latin typeface="Cambria Math" panose="02040503050406030204" pitchFamily="18" charset="0"/>
                              </a:rPr>
                            </m:ctrlPr>
                          </m:sSupPr>
                          <m:e>
                            <m:r>
                              <a:rPr lang="es-ES" i="1">
                                <a:latin typeface="Cambria Math" panose="02040503050406030204" pitchFamily="18" charset="0"/>
                              </a:rPr>
                              <m:t>𝑥</m:t>
                            </m:r>
                          </m:e>
                          <m:sup>
                            <m:r>
                              <a:rPr lang="es-ES" i="1">
                                <a:latin typeface="Cambria Math" panose="02040503050406030204" pitchFamily="18" charset="0"/>
                              </a:rPr>
                              <m:t>2</m:t>
                            </m:r>
                          </m:sup>
                        </m:sSup>
                        <m:r>
                          <a:rPr lang="es-ES" i="1">
                            <a:latin typeface="Cambria Math" panose="02040503050406030204" pitchFamily="18" charset="0"/>
                          </a:rPr>
                          <m:t>−</m:t>
                        </m:r>
                        <m:sSup>
                          <m:sSupPr>
                            <m:ctrlPr>
                              <a:rPr lang="es-ES" i="1">
                                <a:latin typeface="Cambria Math" panose="02040503050406030204" pitchFamily="18" charset="0"/>
                              </a:rPr>
                            </m:ctrlPr>
                          </m:sSupPr>
                          <m:e>
                            <m:r>
                              <a:rPr lang="es-ES" i="1">
                                <a:latin typeface="Cambria Math" panose="02040503050406030204" pitchFamily="18" charset="0"/>
                              </a:rPr>
                              <m:t>𝑦</m:t>
                            </m:r>
                          </m:e>
                          <m:sup>
                            <m:r>
                              <a:rPr lang="es-ES" i="1">
                                <a:latin typeface="Cambria Math" panose="02040503050406030204" pitchFamily="18" charset="0"/>
                              </a:rPr>
                              <m:t>2</m:t>
                            </m:r>
                          </m:sup>
                        </m:sSup>
                      </m:sub>
                    </m:sSub>
                  </m:oMath>
                </a14:m>
                <a:r>
                  <a:rPr lang="es-ES" dirty="0"/>
                  <a:t> , pudiendo</a:t>
                </a:r>
              </a:p>
              <a:p>
                <a:r>
                  <a:rPr lang="es-ES" dirty="0"/>
                  <a:t> tener contacto directo entre ellos. Esto produce la repulsión electrón- electrón deformando los orbitales, con el </a:t>
                </a:r>
              </a:p>
              <a:p>
                <a:r>
                  <a:rPr lang="es-ES" dirty="0"/>
                  <a:t>consiguiente aumento de la energía  de los orbitales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𝑑</m:t>
                        </m:r>
                      </m:e>
                      <m:sub>
                        <m:sSup>
                          <m:sSupPr>
                            <m:ctrlPr>
                              <a:rPr lang="es-ES" i="1">
                                <a:latin typeface="Cambria Math" panose="02040503050406030204" pitchFamily="18" charset="0"/>
                              </a:rPr>
                            </m:ctrlPr>
                          </m:sSupPr>
                          <m:e>
                            <m:r>
                              <a:rPr lang="es-ES" i="1">
                                <a:latin typeface="Cambria Math" panose="02040503050406030204" pitchFamily="18" charset="0"/>
                              </a:rPr>
                              <m:t>𝑧</m:t>
                            </m:r>
                          </m:e>
                          <m:sup>
                            <m:r>
                              <a:rPr lang="es-ES" i="1">
                                <a:latin typeface="Cambria Math" panose="02040503050406030204" pitchFamily="18" charset="0"/>
                              </a:rPr>
                              <m:t>2</m:t>
                            </m:r>
                          </m:sup>
                        </m:sSup>
                      </m:sub>
                    </m:sSub>
                  </m:oMath>
                </a14:m>
                <a:r>
                  <a:rPr lang="es-ES" dirty="0"/>
                  <a:t> y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𝑑</m:t>
                        </m:r>
                      </m:e>
                      <m:sub>
                        <m:sSup>
                          <m:sSupPr>
                            <m:ctrlPr>
                              <a:rPr lang="es-ES" i="1">
                                <a:latin typeface="Cambria Math" panose="02040503050406030204" pitchFamily="18" charset="0"/>
                              </a:rPr>
                            </m:ctrlPr>
                          </m:sSupPr>
                          <m:e>
                            <m:r>
                              <a:rPr lang="es-ES" i="1">
                                <a:latin typeface="Cambria Math" panose="02040503050406030204" pitchFamily="18" charset="0"/>
                              </a:rPr>
                              <m:t>𝑥</m:t>
                            </m:r>
                          </m:e>
                          <m:sup>
                            <m:r>
                              <a:rPr lang="es-ES" i="1">
                                <a:latin typeface="Cambria Math" panose="02040503050406030204" pitchFamily="18" charset="0"/>
                              </a:rPr>
                              <m:t>2</m:t>
                            </m:r>
                          </m:sup>
                        </m:sSup>
                        <m:r>
                          <a:rPr lang="es-ES" i="1">
                            <a:latin typeface="Cambria Math" panose="02040503050406030204" pitchFamily="18" charset="0"/>
                          </a:rPr>
                          <m:t>−</m:t>
                        </m:r>
                        <m:sSup>
                          <m:sSupPr>
                            <m:ctrlPr>
                              <a:rPr lang="es-ES" i="1">
                                <a:latin typeface="Cambria Math" panose="02040503050406030204" pitchFamily="18" charset="0"/>
                              </a:rPr>
                            </m:ctrlPr>
                          </m:sSupPr>
                          <m:e>
                            <m:r>
                              <a:rPr lang="es-ES" i="1">
                                <a:latin typeface="Cambria Math" panose="02040503050406030204" pitchFamily="18" charset="0"/>
                              </a:rPr>
                              <m:t>𝑦</m:t>
                            </m:r>
                          </m:e>
                          <m:sup>
                            <m:r>
                              <a:rPr lang="es-ES" i="1">
                                <a:latin typeface="Cambria Math" panose="02040503050406030204" pitchFamily="18" charset="0"/>
                              </a:rPr>
                              <m:t>2</m:t>
                            </m:r>
                          </m:sup>
                        </m:sSup>
                      </m:sub>
                    </m:sSub>
                  </m:oMath>
                </a14:m>
                <a:r>
                  <a:rPr lang="es-ES" dirty="0"/>
                  <a:t>. No pasa lo mismo con los otros tres orbitales </a:t>
                </a:r>
              </a:p>
              <a:p>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𝑑</m:t>
                        </m:r>
                      </m:e>
                      <m:sub>
                        <m:r>
                          <a:rPr lang="es-ES" i="1">
                            <a:latin typeface="Cambria Math" panose="02040503050406030204" pitchFamily="18" charset="0"/>
                          </a:rPr>
                          <m:t>𝑥𝑦</m:t>
                        </m:r>
                      </m:sub>
                    </m:sSub>
                  </m:oMath>
                </a14:m>
                <a:r>
                  <a:rPr lang="es-ES" dirty="0"/>
                  <a:t>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𝑑</m:t>
                        </m:r>
                      </m:e>
                      <m:sub>
                        <m:r>
                          <a:rPr lang="es-ES" i="1">
                            <a:latin typeface="Cambria Math" panose="02040503050406030204" pitchFamily="18" charset="0"/>
                          </a:rPr>
                          <m:t>𝑦𝑧</m:t>
                        </m:r>
                      </m:sub>
                    </m:sSub>
                  </m:oMath>
                </a14:m>
                <a:r>
                  <a:rPr lang="es-ES" dirty="0"/>
                  <a:t>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𝑑</m:t>
                        </m:r>
                      </m:e>
                      <m:sub>
                        <m:r>
                          <a:rPr lang="es-ES" i="1">
                            <a:latin typeface="Cambria Math" panose="02040503050406030204" pitchFamily="18" charset="0"/>
                          </a:rPr>
                          <m:t>𝑥𝑧</m:t>
                        </m:r>
                      </m:sub>
                    </m:sSub>
                  </m:oMath>
                </a14:m>
                <a:r>
                  <a:rPr lang="es-ES" dirty="0"/>
                  <a:t>. A esta partición de los orbitales cuando el campo no es esférico se lo conoce como </a:t>
                </a:r>
                <a:r>
                  <a:rPr lang="es-ES" b="1" dirty="0"/>
                  <a:t>desdoblamiento del </a:t>
                </a:r>
              </a:p>
              <a:p>
                <a:r>
                  <a:rPr lang="es-ES" b="1" dirty="0"/>
                  <a:t>Campo cristalino. </a:t>
                </a:r>
                <a:r>
                  <a:rPr lang="es-ES" dirty="0"/>
                  <a:t>Esta diferencia de energía suele simbolizarse con la letra </a:t>
                </a:r>
                <a14:m>
                  <m:oMath xmlns:m="http://schemas.openxmlformats.org/officeDocument/2006/math">
                    <m:r>
                      <a:rPr lang="es-ES"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 . </m:t>
                    </m:r>
                  </m:oMath>
                </a14:m>
                <a:r>
                  <a:rPr lang="es-ES" dirty="0"/>
                  <a:t>Los orbitales </a:t>
                </a:r>
                <a14:m>
                  <m:oMath xmlns:m="http://schemas.openxmlformats.org/officeDocument/2006/math">
                    <m:r>
                      <a:rPr lang="es-ES" i="1">
                        <a:latin typeface="Cambria Math" panose="02040503050406030204" pitchFamily="18" charset="0"/>
                        <a:cs typeface="Arial" panose="020B0604020202020204" pitchFamily="34" charset="0"/>
                      </a:rPr>
                      <m:t>𝑑</m:t>
                    </m:r>
                  </m:oMath>
                </a14:m>
                <a:r>
                  <a:rPr lang="es-ES" b="1" dirty="0"/>
                  <a:t> </a:t>
                </a:r>
                <a:r>
                  <a:rPr lang="es-ES" dirty="0"/>
                  <a:t>pueden ser llenados de </a:t>
                </a:r>
              </a:p>
              <a:p>
                <a:r>
                  <a:rPr lang="es-ES" dirty="0"/>
                  <a:t>varias maneras. Si la energía </a:t>
                </a:r>
                <a14:m>
                  <m:oMath xmlns:m="http://schemas.openxmlformats.org/officeDocument/2006/math">
                    <m:r>
                      <a:rPr lang="es-ES" i="1">
                        <a:latin typeface="Cambria Math" panose="02040503050406030204" pitchFamily="18" charset="0"/>
                        <a:ea typeface="Cambria Math" panose="02040503050406030204" pitchFamily="18" charset="0"/>
                      </a:rPr>
                      <m:t>∆</m:t>
                    </m:r>
                  </m:oMath>
                </a14:m>
                <a:r>
                  <a:rPr lang="es-ES" b="1" dirty="0"/>
                  <a:t> </a:t>
                </a:r>
                <a:r>
                  <a:rPr lang="es-ES" dirty="0"/>
                  <a:t>es menor que la energía de canje </a:t>
                </a:r>
                <a14:m>
                  <m:oMath xmlns:m="http://schemas.openxmlformats.org/officeDocument/2006/math">
                    <m:r>
                      <a:rPr lang="es-ES" i="1">
                        <a:latin typeface="Cambria Math" panose="02040503050406030204" pitchFamily="18" charset="0"/>
                      </a:rPr>
                      <m:t>𝐽</m:t>
                    </m:r>
                  </m:oMath>
                </a14:m>
                <a:r>
                  <a:rPr lang="es-ES" dirty="0"/>
                  <a:t> el llenado de los orbitales se hace de acuerdo a la regla</a:t>
                </a:r>
              </a:p>
              <a:p>
                <a:r>
                  <a:rPr lang="es-ES" dirty="0"/>
                  <a:t>de </a:t>
                </a:r>
                <a:r>
                  <a:rPr lang="es-ES" dirty="0" err="1"/>
                  <a:t>Hund</a:t>
                </a:r>
                <a:r>
                  <a:rPr lang="es-ES" dirty="0"/>
                  <a:t>, luego el espín del sistema debe ser máximo.</a:t>
                </a:r>
              </a:p>
            </p:txBody>
          </p:sp>
        </mc:Choice>
        <mc:Fallback>
          <p:sp>
            <p:nvSpPr>
              <p:cNvPr id="6" name="CuadroTexto 5">
                <a:extLst>
                  <a:ext uri="{FF2B5EF4-FFF2-40B4-BE49-F238E27FC236}">
                    <a16:creationId xmlns:a16="http://schemas.microsoft.com/office/drawing/2014/main" xmlns="" xmlns:a14="http://schemas.microsoft.com/office/drawing/2010/main" id="{A38D4D9C-6185-468A-BC92-B2286F5C0360}"/>
                  </a:ext>
                </a:extLst>
              </p:cNvPr>
              <p:cNvSpPr txBox="1">
                <a:spLocks noRot="1" noChangeAspect="1" noMove="1" noResize="1" noEditPoints="1" noAdjustHandles="1" noChangeArrowheads="1" noChangeShapeType="1" noTextEdit="1"/>
              </p:cNvSpPr>
              <p:nvPr/>
            </p:nvSpPr>
            <p:spPr>
              <a:xfrm>
                <a:off x="678873" y="3429000"/>
                <a:ext cx="11541942" cy="2121991"/>
              </a:xfrm>
              <a:prstGeom prst="rect">
                <a:avLst/>
              </a:prstGeom>
              <a:blipFill>
                <a:blip r:embed="rId4" cstate="print"/>
                <a:stretch>
                  <a:fillRect l="-422" t="-1437" b="-3448"/>
                </a:stretch>
              </a:blipFill>
            </p:spPr>
            <p:txBody>
              <a:bodyPr/>
              <a:lstStyle/>
              <a:p>
                <a:r>
                  <a:rPr lang="es-ES">
                    <a:noFill/>
                  </a:rPr>
                  <a:t> </a:t>
                </a:r>
              </a:p>
            </p:txBody>
          </p:sp>
        </mc:Fallback>
      </mc:AlternateContent>
    </p:spTree>
    <p:extLst>
      <p:ext uri="{BB962C8B-B14F-4D97-AF65-F5344CB8AC3E}">
        <p14:creationId xmlns:p14="http://schemas.microsoft.com/office/powerpoint/2010/main" xmlns="" val="2954580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xmlns="" id="{0B120E61-EE4B-4319-9784-C360D689A3F3}"/>
              </a:ext>
            </a:extLst>
          </p:cNvPr>
          <p:cNvSpPr>
            <a:spLocks noGrp="1"/>
          </p:cNvSpPr>
          <p:nvPr>
            <p:ph type="title"/>
          </p:nvPr>
        </p:nvSpPr>
        <p:spPr>
          <a:xfrm>
            <a:off x="918255" y="-14515"/>
            <a:ext cx="10515600" cy="554182"/>
          </a:xfrm>
        </p:spPr>
        <p:txBody>
          <a:bodyPr>
            <a:normAutofit fontScale="90000"/>
          </a:bodyPr>
          <a:lstStyle/>
          <a:p>
            <a:pPr algn="ctr"/>
            <a:r>
              <a:rPr lang="es-ES" b="1" dirty="0">
                <a:solidFill>
                  <a:srgbClr val="FF0000"/>
                </a:solidFill>
              </a:rPr>
              <a:t>Antiferromagnético y ferrimagnético</a:t>
            </a:r>
          </a:p>
        </p:txBody>
      </p:sp>
      <mc:AlternateContent xmlns:mc="http://schemas.openxmlformats.org/markup-compatibility/2006">
        <mc:Choice xmlns:a14="http://schemas.microsoft.com/office/drawing/2010/main" xmlns="" Requires="a14">
          <p:sp>
            <p:nvSpPr>
              <p:cNvPr id="6" name="CuadroTexto 5">
                <a:extLst>
                  <a:ext uri="{FF2B5EF4-FFF2-40B4-BE49-F238E27FC236}">
                    <a16:creationId xmlns:a16="http://schemas.microsoft.com/office/drawing/2014/main" id="{52FA0FAB-EBCF-4556-B3B2-BA8684C2A4A2}"/>
                  </a:ext>
                </a:extLst>
              </p:cNvPr>
              <p:cNvSpPr txBox="1"/>
              <p:nvPr/>
            </p:nvSpPr>
            <p:spPr>
              <a:xfrm>
                <a:off x="320305" y="594979"/>
                <a:ext cx="6617524" cy="6192464"/>
              </a:xfrm>
              <a:prstGeom prst="rect">
                <a:avLst/>
              </a:prstGeom>
              <a:noFill/>
            </p:spPr>
            <p:txBody>
              <a:bodyPr wrap="square" rtlCol="0">
                <a:spAutoFit/>
              </a:bodyPr>
              <a:lstStyle/>
              <a:p>
                <a:pPr algn="just"/>
                <a:r>
                  <a:rPr lang="es-ES" dirty="0">
                    <a:latin typeface="Arial" panose="020B0604020202020204" pitchFamily="34" charset="0"/>
                    <a:cs typeface="Arial" panose="020B0604020202020204" pitchFamily="34" charset="0"/>
                  </a:rPr>
                  <a:t>Estructura del </a:t>
                </a:r>
                <a:r>
                  <a:rPr lang="es-ES" b="0" i="0" dirty="0">
                    <a:latin typeface="Arial" panose="020B0604020202020204" pitchFamily="34" charset="0"/>
                    <a:cs typeface="Arial" panose="020B0604020202020204" pitchFamily="34" charset="0"/>
                  </a:rPr>
                  <a:t>MnO</a:t>
                </a:r>
                <a14:m>
                  <m:oMath xmlns:m="http://schemas.openxmlformats.org/officeDocument/2006/math">
                    <m:r>
                      <a:rPr lang="es-ES" b="0" i="1" smtClean="0">
                        <a:latin typeface="Cambria Math" panose="02040503050406030204" pitchFamily="18" charset="0"/>
                      </a:rPr>
                      <m:t>, </m:t>
                    </m:r>
                  </m:oMath>
                </a14:m>
                <a:r>
                  <a:rPr lang="es-ES" dirty="0">
                    <a:latin typeface="Arial" panose="020B0604020202020204" pitchFamily="34" charset="0"/>
                    <a:cs typeface="Arial" panose="020B0604020202020204" pitchFamily="34" charset="0"/>
                  </a:rPr>
                  <a:t>material </a:t>
                </a:r>
                <a:r>
                  <a:rPr lang="es-ES" b="1" dirty="0">
                    <a:latin typeface="Arial" panose="020B0604020202020204" pitchFamily="34" charset="0"/>
                    <a:cs typeface="Arial" panose="020B0604020202020204" pitchFamily="34" charset="0"/>
                  </a:rPr>
                  <a:t>antiferromagnético,</a:t>
                </a:r>
                <a:r>
                  <a:rPr lang="es-ES" dirty="0">
                    <a:latin typeface="Arial" panose="020B0604020202020204" pitchFamily="34" charset="0"/>
                    <a:cs typeface="Arial" panose="020B0604020202020204" pitchFamily="34" charset="0"/>
                  </a:rPr>
                  <a:t> se trata de un material cerámico de características iónicas </a:t>
                </a:r>
                <a14:m>
                  <m:oMath xmlns:m="http://schemas.openxmlformats.org/officeDocument/2006/math">
                    <m:sSup>
                      <m:sSupPr>
                        <m:ctrlPr>
                          <a:rPr lang="es-ES" i="1" smtClean="0">
                            <a:latin typeface="Cambria Math" panose="02040503050406030204" pitchFamily="18" charset="0"/>
                          </a:rPr>
                        </m:ctrlPr>
                      </m:sSupPr>
                      <m:e>
                        <m:r>
                          <a:rPr lang="es-ES" b="0" i="1" smtClean="0">
                            <a:latin typeface="Cambria Math" panose="02040503050406030204" pitchFamily="18" charset="0"/>
                          </a:rPr>
                          <m:t>𝑀𝑛</m:t>
                        </m:r>
                      </m:e>
                      <m:sup>
                        <m:r>
                          <a:rPr lang="es-ES" b="0" i="1" smtClean="0">
                            <a:latin typeface="Cambria Math" panose="02040503050406030204" pitchFamily="18" charset="0"/>
                          </a:rPr>
                          <m:t>2+</m:t>
                        </m:r>
                      </m:sup>
                    </m:sSup>
                  </m:oMath>
                </a14:m>
                <a:r>
                  <a:rPr lang="es-ES" dirty="0">
                    <a:latin typeface="Arial" panose="020B0604020202020204" pitchFamily="34" charset="0"/>
                    <a:cs typeface="Arial" panose="020B0604020202020204" pitchFamily="34" charset="0"/>
                  </a:rPr>
                  <a:t>y </a:t>
                </a:r>
                <a14:m>
                  <m:oMath xmlns:m="http://schemas.openxmlformats.org/officeDocument/2006/math">
                    <m:sSup>
                      <m:sSupPr>
                        <m:ctrlPr>
                          <a:rPr lang="es-ES" i="1" dirty="0" smtClean="0">
                            <a:latin typeface="Cambria Math" panose="02040503050406030204" pitchFamily="18" charset="0"/>
                          </a:rPr>
                        </m:ctrlPr>
                      </m:sSupPr>
                      <m:e>
                        <m:r>
                          <a:rPr lang="es-ES" b="0" i="1" dirty="0" smtClean="0">
                            <a:latin typeface="Cambria Math" panose="02040503050406030204" pitchFamily="18" charset="0"/>
                          </a:rPr>
                          <m:t>𝑂</m:t>
                        </m:r>
                      </m:e>
                      <m:sup>
                        <m:r>
                          <a:rPr lang="es-ES" b="0" i="1" dirty="0" smtClean="0">
                            <a:latin typeface="Cambria Math" panose="02040503050406030204" pitchFamily="18" charset="0"/>
                          </a:rPr>
                          <m:t>2−</m:t>
                        </m:r>
                      </m:sup>
                    </m:sSup>
                  </m:oMath>
                </a14:m>
                <a:r>
                  <a:rPr lang="es-ES" dirty="0">
                    <a:latin typeface="Arial" panose="020B0604020202020204" pitchFamily="34" charset="0"/>
                    <a:cs typeface="Arial" panose="020B0604020202020204" pitchFamily="34" charset="0"/>
                  </a:rPr>
                  <a:t>.</a:t>
                </a:r>
              </a:p>
              <a:p>
                <a:pPr algn="just"/>
                <a:endParaRPr lang="es-ES" dirty="0">
                  <a:latin typeface="Arial" panose="020B0604020202020204" pitchFamily="34" charset="0"/>
                  <a:cs typeface="Arial" panose="020B0604020202020204" pitchFamily="34" charset="0"/>
                </a:endParaRPr>
              </a:p>
              <a:p>
                <a:pPr algn="just"/>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𝑀𝑛</m:t>
                      </m:r>
                      <m:r>
                        <a:rPr lang="es-ES" b="0" i="1" smtClean="0">
                          <a:latin typeface="Cambria Math" panose="02040503050406030204" pitchFamily="18" charset="0"/>
                        </a:rPr>
                        <m:t>: </m:t>
                      </m:r>
                      <m:d>
                        <m:dPr>
                          <m:begChr m:val="["/>
                          <m:endChr m:val="]"/>
                          <m:ctrlPr>
                            <a:rPr lang="es-ES" b="0" i="1" smtClean="0">
                              <a:latin typeface="Cambria Math" panose="02040503050406030204" pitchFamily="18" charset="0"/>
                            </a:rPr>
                          </m:ctrlPr>
                        </m:dPr>
                        <m:e>
                          <m:r>
                            <a:rPr lang="es-ES" b="0" i="1" smtClean="0">
                              <a:latin typeface="Cambria Math" panose="02040503050406030204" pitchFamily="18" charset="0"/>
                            </a:rPr>
                            <m:t>𝐴𝑟</m:t>
                          </m:r>
                        </m:e>
                      </m:d>
                      <m:r>
                        <a:rPr lang="es-ES" b="0" i="1" smtClean="0">
                          <a:latin typeface="Cambria Math" panose="02040503050406030204" pitchFamily="18" charset="0"/>
                        </a:rPr>
                        <m:t>3</m:t>
                      </m:r>
                      <m:sSup>
                        <m:sSupPr>
                          <m:ctrlPr>
                            <a:rPr lang="es-ES" b="0" i="1" smtClean="0">
                              <a:latin typeface="Cambria Math" panose="02040503050406030204" pitchFamily="18" charset="0"/>
                            </a:rPr>
                          </m:ctrlPr>
                        </m:sSupPr>
                        <m:e>
                          <m:r>
                            <a:rPr lang="es-ES" b="0" i="1" smtClean="0">
                              <a:latin typeface="Cambria Math" panose="02040503050406030204" pitchFamily="18" charset="0"/>
                            </a:rPr>
                            <m:t>𝑑</m:t>
                          </m:r>
                        </m:e>
                        <m:sup>
                          <m:r>
                            <a:rPr lang="es-ES" b="0" i="1" smtClean="0">
                              <a:latin typeface="Cambria Math" panose="02040503050406030204" pitchFamily="18" charset="0"/>
                            </a:rPr>
                            <m:t>5</m:t>
                          </m:r>
                        </m:sup>
                      </m:sSup>
                      <m:r>
                        <a:rPr lang="es-ES" b="0" i="1" smtClean="0">
                          <a:latin typeface="Cambria Math" panose="02040503050406030204" pitchFamily="18" charset="0"/>
                        </a:rPr>
                        <m:t>4</m:t>
                      </m:r>
                      <m:sSup>
                        <m:sSupPr>
                          <m:ctrlPr>
                            <a:rPr lang="es-ES" b="0" i="1" smtClean="0">
                              <a:latin typeface="Cambria Math" panose="02040503050406030204" pitchFamily="18" charset="0"/>
                            </a:rPr>
                          </m:ctrlPr>
                        </m:sSupPr>
                        <m:e>
                          <m:r>
                            <a:rPr lang="es-ES" b="0" i="1" smtClean="0">
                              <a:latin typeface="Cambria Math" panose="02040503050406030204" pitchFamily="18" charset="0"/>
                            </a:rPr>
                            <m:t>𝑠</m:t>
                          </m:r>
                        </m:e>
                        <m:sup>
                          <m:r>
                            <a:rPr lang="es-ES" b="0" i="1" smtClean="0">
                              <a:latin typeface="Cambria Math" panose="02040503050406030204" pitchFamily="18" charset="0"/>
                            </a:rPr>
                            <m:t>2</m:t>
                          </m:r>
                        </m:sup>
                      </m:sSup>
                      <m:r>
                        <a:rPr lang="es-ES" b="0" i="1" smtClean="0">
                          <a:latin typeface="Cambria Math" panose="02040503050406030204" pitchFamily="18" charset="0"/>
                          <a:ea typeface="Cambria Math" panose="02040503050406030204" pitchFamily="18" charset="0"/>
                        </a:rPr>
                        <m:t>→</m:t>
                      </m:r>
                      <m:sSup>
                        <m:sSupPr>
                          <m:ctrlPr>
                            <a:rPr lang="es-ES" i="1">
                              <a:latin typeface="Cambria Math" panose="02040503050406030204" pitchFamily="18" charset="0"/>
                            </a:rPr>
                          </m:ctrlPr>
                        </m:sSupPr>
                        <m:e>
                          <m:r>
                            <a:rPr lang="es-ES" i="1">
                              <a:latin typeface="Cambria Math" panose="02040503050406030204" pitchFamily="18" charset="0"/>
                            </a:rPr>
                            <m:t>𝑀𝑛</m:t>
                          </m:r>
                        </m:e>
                        <m:sup>
                          <m:r>
                            <a:rPr lang="es-ES" i="1">
                              <a:latin typeface="Cambria Math" panose="02040503050406030204" pitchFamily="18" charset="0"/>
                            </a:rPr>
                            <m:t>2+</m:t>
                          </m:r>
                        </m:sup>
                      </m:sSup>
                      <m:r>
                        <a:rPr lang="es-ES" b="0" i="1" smtClean="0">
                          <a:latin typeface="Cambria Math" panose="02040503050406030204" pitchFamily="18" charset="0"/>
                        </a:rPr>
                        <m:t>:</m:t>
                      </m:r>
                      <m:d>
                        <m:dPr>
                          <m:begChr m:val="["/>
                          <m:endChr m:val="]"/>
                          <m:ctrlPr>
                            <a:rPr lang="es-ES" i="1">
                              <a:latin typeface="Cambria Math" panose="02040503050406030204" pitchFamily="18" charset="0"/>
                            </a:rPr>
                          </m:ctrlPr>
                        </m:dPr>
                        <m:e>
                          <m:r>
                            <a:rPr lang="es-ES" i="1">
                              <a:latin typeface="Cambria Math" panose="02040503050406030204" pitchFamily="18" charset="0"/>
                            </a:rPr>
                            <m:t>𝐴𝑟</m:t>
                          </m:r>
                        </m:e>
                      </m:d>
                      <m:r>
                        <a:rPr lang="es-ES" i="1">
                          <a:latin typeface="Cambria Math" panose="02040503050406030204" pitchFamily="18" charset="0"/>
                        </a:rPr>
                        <m:t>3</m:t>
                      </m:r>
                      <m:sSup>
                        <m:sSupPr>
                          <m:ctrlPr>
                            <a:rPr lang="es-ES" i="1">
                              <a:latin typeface="Cambria Math" panose="02040503050406030204" pitchFamily="18" charset="0"/>
                            </a:rPr>
                          </m:ctrlPr>
                        </m:sSupPr>
                        <m:e>
                          <m:r>
                            <a:rPr lang="es-ES" i="1">
                              <a:latin typeface="Cambria Math" panose="02040503050406030204" pitchFamily="18" charset="0"/>
                            </a:rPr>
                            <m:t>𝑑</m:t>
                          </m:r>
                        </m:e>
                        <m:sup>
                          <m:r>
                            <a:rPr lang="es-ES" i="1">
                              <a:latin typeface="Cambria Math" panose="02040503050406030204" pitchFamily="18" charset="0"/>
                            </a:rPr>
                            <m:t>5</m:t>
                          </m:r>
                        </m:sup>
                      </m:sSup>
                      <m:r>
                        <a:rPr lang="es-ES" i="1">
                          <a:latin typeface="Cambria Math" panose="02040503050406030204" pitchFamily="18" charset="0"/>
                        </a:rPr>
                        <m:t>4</m:t>
                      </m:r>
                      <m:sSup>
                        <m:sSupPr>
                          <m:ctrlPr>
                            <a:rPr lang="es-ES" i="1">
                              <a:latin typeface="Cambria Math" panose="02040503050406030204" pitchFamily="18" charset="0"/>
                            </a:rPr>
                          </m:ctrlPr>
                        </m:sSupPr>
                        <m:e>
                          <m:r>
                            <a:rPr lang="es-ES" i="1">
                              <a:latin typeface="Cambria Math" panose="02040503050406030204" pitchFamily="18" charset="0"/>
                            </a:rPr>
                            <m:t>𝑠</m:t>
                          </m:r>
                        </m:e>
                        <m:sup>
                          <m:r>
                            <a:rPr lang="es-ES" b="0" i="1" smtClean="0">
                              <a:latin typeface="Cambria Math" panose="02040503050406030204" pitchFamily="18" charset="0"/>
                            </a:rPr>
                            <m:t>0</m:t>
                          </m:r>
                        </m:sup>
                      </m:sSup>
                    </m:oMath>
                  </m:oMathPara>
                </a14:m>
                <a:endParaRPr lang="es-ES" dirty="0">
                  <a:latin typeface="Arial" panose="020B0604020202020204" pitchFamily="34" charset="0"/>
                  <a:cs typeface="Arial" panose="020B0604020202020204" pitchFamily="34" charset="0"/>
                </a:endParaRPr>
              </a:p>
              <a:p>
                <a:pPr algn="just"/>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𝑂</m:t>
                      </m:r>
                      <m:r>
                        <a:rPr lang="es-ES" i="1">
                          <a:latin typeface="Cambria Math" panose="02040503050406030204" pitchFamily="18" charset="0"/>
                        </a:rPr>
                        <m:t>: </m:t>
                      </m:r>
                      <m:d>
                        <m:dPr>
                          <m:begChr m:val="["/>
                          <m:endChr m:val="]"/>
                          <m:ctrlPr>
                            <a:rPr lang="es-ES" i="1">
                              <a:latin typeface="Cambria Math" panose="02040503050406030204" pitchFamily="18" charset="0"/>
                            </a:rPr>
                          </m:ctrlPr>
                        </m:dPr>
                        <m:e>
                          <m:r>
                            <a:rPr lang="es-ES" b="0" i="1" smtClean="0">
                              <a:latin typeface="Cambria Math" panose="02040503050406030204" pitchFamily="18" charset="0"/>
                            </a:rPr>
                            <m:t>𝐻𝑒</m:t>
                          </m:r>
                        </m:e>
                      </m:d>
                      <m:r>
                        <a:rPr lang="es-ES" b="0" i="1" smtClean="0">
                          <a:latin typeface="Cambria Math" panose="02040503050406030204" pitchFamily="18" charset="0"/>
                        </a:rPr>
                        <m:t>2</m:t>
                      </m:r>
                      <m:sSup>
                        <m:sSupPr>
                          <m:ctrlPr>
                            <a:rPr lang="es-ES" i="1">
                              <a:latin typeface="Cambria Math" panose="02040503050406030204" pitchFamily="18" charset="0"/>
                            </a:rPr>
                          </m:ctrlPr>
                        </m:sSupPr>
                        <m:e>
                          <m:r>
                            <a:rPr lang="es-ES" i="1">
                              <a:latin typeface="Cambria Math" panose="02040503050406030204" pitchFamily="18" charset="0"/>
                            </a:rPr>
                            <m:t>𝑠</m:t>
                          </m:r>
                        </m:e>
                        <m:sup>
                          <m:r>
                            <a:rPr lang="es-ES" i="1">
                              <a:latin typeface="Cambria Math" panose="02040503050406030204" pitchFamily="18" charset="0"/>
                            </a:rPr>
                            <m:t>2</m:t>
                          </m:r>
                        </m:sup>
                      </m:sSup>
                      <m:r>
                        <a:rPr lang="es-ES" b="0" i="1" smtClean="0">
                          <a:latin typeface="Cambria Math" panose="02040503050406030204" pitchFamily="18" charset="0"/>
                        </a:rPr>
                        <m:t>2</m:t>
                      </m:r>
                      <m:sSup>
                        <m:sSupPr>
                          <m:ctrlPr>
                            <a:rPr lang="es-ES" i="1">
                              <a:latin typeface="Cambria Math" panose="02040503050406030204" pitchFamily="18" charset="0"/>
                            </a:rPr>
                          </m:ctrlPr>
                        </m:sSupPr>
                        <m:e>
                          <m:r>
                            <a:rPr lang="es-ES" b="0" i="1" smtClean="0">
                              <a:latin typeface="Cambria Math" panose="02040503050406030204" pitchFamily="18" charset="0"/>
                            </a:rPr>
                            <m:t>𝑝</m:t>
                          </m:r>
                        </m:e>
                        <m:sup>
                          <m:r>
                            <a:rPr lang="es-ES" b="0" i="1" smtClean="0">
                              <a:latin typeface="Cambria Math" panose="02040503050406030204" pitchFamily="18" charset="0"/>
                            </a:rPr>
                            <m:t>4</m:t>
                          </m:r>
                        </m:sup>
                      </m:sSup>
                      <m:r>
                        <a:rPr lang="es-ES" i="1">
                          <a:latin typeface="Cambria Math" panose="02040503050406030204" pitchFamily="18" charset="0"/>
                          <a:ea typeface="Cambria Math" panose="02040503050406030204" pitchFamily="18" charset="0"/>
                        </a:rPr>
                        <m:t>→</m:t>
                      </m:r>
                      <m:sSup>
                        <m:sSupPr>
                          <m:ctrlPr>
                            <a:rPr lang="es-ES" i="1">
                              <a:latin typeface="Cambria Math" panose="02040503050406030204" pitchFamily="18" charset="0"/>
                            </a:rPr>
                          </m:ctrlPr>
                        </m:sSupPr>
                        <m:e>
                          <m:r>
                            <a:rPr lang="es-ES" b="0" i="1" smtClean="0">
                              <a:latin typeface="Cambria Math" panose="02040503050406030204" pitchFamily="18" charset="0"/>
                            </a:rPr>
                            <m:t>𝑂</m:t>
                          </m:r>
                        </m:e>
                        <m:sup>
                          <m:r>
                            <a:rPr lang="es-ES" i="1">
                              <a:latin typeface="Cambria Math" panose="02040503050406030204" pitchFamily="18" charset="0"/>
                            </a:rPr>
                            <m:t>2</m:t>
                          </m:r>
                          <m:r>
                            <a:rPr lang="es-ES" b="0" i="1" smtClean="0">
                              <a:latin typeface="Cambria Math" panose="02040503050406030204" pitchFamily="18" charset="0"/>
                            </a:rPr>
                            <m:t>−</m:t>
                          </m:r>
                        </m:sup>
                      </m:sSup>
                      <m:r>
                        <a:rPr lang="es-ES" i="1">
                          <a:latin typeface="Cambria Math" panose="02040503050406030204" pitchFamily="18" charset="0"/>
                        </a:rPr>
                        <m:t>:</m:t>
                      </m:r>
                      <m:d>
                        <m:dPr>
                          <m:begChr m:val="["/>
                          <m:endChr m:val="]"/>
                          <m:ctrlPr>
                            <a:rPr lang="es-ES" i="1">
                              <a:latin typeface="Cambria Math" panose="02040503050406030204" pitchFamily="18" charset="0"/>
                            </a:rPr>
                          </m:ctrlPr>
                        </m:dPr>
                        <m:e>
                          <m:r>
                            <a:rPr lang="es-ES" b="0" i="1" smtClean="0">
                              <a:latin typeface="Cambria Math" panose="02040503050406030204" pitchFamily="18" charset="0"/>
                            </a:rPr>
                            <m:t>𝐻𝑒</m:t>
                          </m:r>
                        </m:e>
                      </m:d>
                      <m:r>
                        <a:rPr lang="es-ES" i="1">
                          <a:latin typeface="Cambria Math" panose="02040503050406030204" pitchFamily="18" charset="0"/>
                        </a:rPr>
                        <m:t>2</m:t>
                      </m:r>
                      <m:sSup>
                        <m:sSupPr>
                          <m:ctrlPr>
                            <a:rPr lang="es-ES" i="1">
                              <a:latin typeface="Cambria Math" panose="02040503050406030204" pitchFamily="18" charset="0"/>
                            </a:rPr>
                          </m:ctrlPr>
                        </m:sSupPr>
                        <m:e>
                          <m:r>
                            <a:rPr lang="es-ES" i="1">
                              <a:latin typeface="Cambria Math" panose="02040503050406030204" pitchFamily="18" charset="0"/>
                            </a:rPr>
                            <m:t>𝑠</m:t>
                          </m:r>
                        </m:e>
                        <m:sup>
                          <m:r>
                            <a:rPr lang="es-ES" i="1">
                              <a:latin typeface="Cambria Math" panose="02040503050406030204" pitchFamily="18" charset="0"/>
                            </a:rPr>
                            <m:t>2</m:t>
                          </m:r>
                        </m:sup>
                      </m:sSup>
                      <m:r>
                        <a:rPr lang="es-ES" i="1">
                          <a:latin typeface="Cambria Math" panose="02040503050406030204" pitchFamily="18" charset="0"/>
                        </a:rPr>
                        <m:t>2</m:t>
                      </m:r>
                      <m:sSup>
                        <m:sSupPr>
                          <m:ctrlPr>
                            <a:rPr lang="es-ES" i="1">
                              <a:latin typeface="Cambria Math" panose="02040503050406030204" pitchFamily="18" charset="0"/>
                            </a:rPr>
                          </m:ctrlPr>
                        </m:sSupPr>
                        <m:e>
                          <m:r>
                            <a:rPr lang="es-ES" i="1">
                              <a:latin typeface="Cambria Math" panose="02040503050406030204" pitchFamily="18" charset="0"/>
                            </a:rPr>
                            <m:t>𝑝</m:t>
                          </m:r>
                        </m:e>
                        <m:sup>
                          <m:r>
                            <a:rPr lang="es-ES" b="0" i="1" smtClean="0">
                              <a:latin typeface="Cambria Math" panose="02040503050406030204" pitchFamily="18" charset="0"/>
                            </a:rPr>
                            <m:t>6</m:t>
                          </m:r>
                        </m:sup>
                      </m:sSup>
                    </m:oMath>
                  </m:oMathPara>
                </a14:m>
                <a:endParaRPr lang="es-ES" dirty="0">
                  <a:latin typeface="Arial" panose="020B0604020202020204" pitchFamily="34" charset="0"/>
                  <a:cs typeface="Arial" panose="020B0604020202020204" pitchFamily="34" charset="0"/>
                </a:endParaRPr>
              </a:p>
              <a:p>
                <a:pPr algn="just"/>
                <a:endParaRPr lang="es-ES" dirty="0">
                  <a:latin typeface="Arial" panose="020B0604020202020204" pitchFamily="34" charset="0"/>
                  <a:cs typeface="Arial" panose="020B0604020202020204" pitchFamily="34" charset="0"/>
                </a:endParaRPr>
              </a:p>
              <a:p>
                <a:pPr algn="just"/>
                <a:r>
                  <a:rPr lang="es-ES" dirty="0">
                    <a:latin typeface="Arial" panose="020B0604020202020204" pitchFamily="34" charset="0"/>
                    <a:cs typeface="Arial" panose="020B0604020202020204" pitchFamily="34" charset="0"/>
                  </a:rPr>
                  <a:t>vemos que el oxigeno al ionizarse completa sus orbitales luego el momento magnético es nulo. Por el contrario el </a:t>
                </a:r>
                <a14:m>
                  <m:oMath xmlns:m="http://schemas.openxmlformats.org/officeDocument/2006/math">
                    <m:r>
                      <a:rPr lang="es-ES" i="1">
                        <a:latin typeface="Cambria Math" panose="02040503050406030204" pitchFamily="18" charset="0"/>
                      </a:rPr>
                      <m:t>𝑀𝑛</m:t>
                    </m:r>
                  </m:oMath>
                </a14:m>
                <a:r>
                  <a:rPr lang="es-ES" dirty="0">
                    <a:latin typeface="Arial" panose="020B0604020202020204" pitchFamily="34" charset="0"/>
                    <a:cs typeface="Arial" panose="020B0604020202020204" pitchFamily="34" charset="0"/>
                  </a:rPr>
                  <a:t> tiene electrones desapareados y por tanto un momento magnético. </a:t>
                </a:r>
              </a:p>
              <a:p>
                <a:pPr algn="just"/>
                <a:r>
                  <a:rPr lang="es-ES" dirty="0">
                    <a:latin typeface="Arial" panose="020B0604020202020204" pitchFamily="34" charset="0"/>
                    <a:cs typeface="Arial" panose="020B0604020202020204" pitchFamily="34" charset="0"/>
                  </a:rPr>
                  <a:t>Analicemos la configuración electrónica del </a:t>
                </a:r>
                <a14:m>
                  <m:oMath xmlns:m="http://schemas.openxmlformats.org/officeDocument/2006/math">
                    <m:sSup>
                      <m:sSupPr>
                        <m:ctrlPr>
                          <a:rPr lang="es-ES" i="1">
                            <a:latin typeface="Cambria Math" panose="02040503050406030204" pitchFamily="18" charset="0"/>
                          </a:rPr>
                        </m:ctrlPr>
                      </m:sSupPr>
                      <m:e>
                        <m:r>
                          <a:rPr lang="es-ES" i="1">
                            <a:latin typeface="Cambria Math" panose="02040503050406030204" pitchFamily="18" charset="0"/>
                          </a:rPr>
                          <m:t>𝑀𝑛</m:t>
                        </m:r>
                      </m:e>
                      <m:sup>
                        <m:r>
                          <a:rPr lang="es-ES" i="1">
                            <a:latin typeface="Cambria Math" panose="02040503050406030204" pitchFamily="18" charset="0"/>
                          </a:rPr>
                          <m:t>2+</m:t>
                        </m:r>
                      </m:sup>
                    </m:sSup>
                    <m:r>
                      <a:rPr lang="es-ES" i="1">
                        <a:latin typeface="Cambria Math" panose="02040503050406030204" pitchFamily="18" charset="0"/>
                      </a:rPr>
                      <m:t>:</m:t>
                    </m:r>
                    <m:d>
                      <m:dPr>
                        <m:begChr m:val="["/>
                        <m:endChr m:val="]"/>
                        <m:ctrlPr>
                          <a:rPr lang="es-ES" i="1">
                            <a:latin typeface="Cambria Math" panose="02040503050406030204" pitchFamily="18" charset="0"/>
                          </a:rPr>
                        </m:ctrlPr>
                      </m:dPr>
                      <m:e>
                        <m:r>
                          <a:rPr lang="es-ES" i="1">
                            <a:latin typeface="Cambria Math" panose="02040503050406030204" pitchFamily="18" charset="0"/>
                          </a:rPr>
                          <m:t>𝐴𝑟</m:t>
                        </m:r>
                      </m:e>
                    </m:d>
                    <m:r>
                      <a:rPr lang="es-ES" i="1">
                        <a:latin typeface="Cambria Math" panose="02040503050406030204" pitchFamily="18" charset="0"/>
                      </a:rPr>
                      <m:t>3</m:t>
                    </m:r>
                    <m:sSup>
                      <m:sSupPr>
                        <m:ctrlPr>
                          <a:rPr lang="es-ES" i="1">
                            <a:latin typeface="Cambria Math" panose="02040503050406030204" pitchFamily="18" charset="0"/>
                          </a:rPr>
                        </m:ctrlPr>
                      </m:sSupPr>
                      <m:e>
                        <m:r>
                          <a:rPr lang="es-ES" i="1">
                            <a:latin typeface="Cambria Math" panose="02040503050406030204" pitchFamily="18" charset="0"/>
                          </a:rPr>
                          <m:t>𝑑</m:t>
                        </m:r>
                      </m:e>
                      <m:sup>
                        <m:r>
                          <a:rPr lang="es-ES" i="1">
                            <a:latin typeface="Cambria Math" panose="02040503050406030204" pitchFamily="18" charset="0"/>
                          </a:rPr>
                          <m:t>5</m:t>
                        </m:r>
                      </m:sup>
                    </m:sSup>
                    <m:r>
                      <a:rPr lang="es-ES" i="1">
                        <a:latin typeface="Cambria Math" panose="02040503050406030204" pitchFamily="18" charset="0"/>
                      </a:rPr>
                      <m:t>4</m:t>
                    </m:r>
                    <m:sSup>
                      <m:sSupPr>
                        <m:ctrlPr>
                          <a:rPr lang="es-ES" i="1">
                            <a:latin typeface="Cambria Math" panose="02040503050406030204" pitchFamily="18" charset="0"/>
                          </a:rPr>
                        </m:ctrlPr>
                      </m:sSupPr>
                      <m:e>
                        <m:r>
                          <a:rPr lang="es-ES" i="1">
                            <a:latin typeface="Cambria Math" panose="02040503050406030204" pitchFamily="18" charset="0"/>
                          </a:rPr>
                          <m:t>𝑠</m:t>
                        </m:r>
                      </m:e>
                      <m:sup>
                        <m:r>
                          <a:rPr lang="es-ES" i="1">
                            <a:latin typeface="Cambria Math" panose="02040503050406030204" pitchFamily="18" charset="0"/>
                          </a:rPr>
                          <m:t>0</m:t>
                        </m:r>
                      </m:sup>
                    </m:sSup>
                  </m:oMath>
                </a14:m>
                <a:r>
                  <a:rPr lang="es-ES" dirty="0">
                    <a:latin typeface="Arial" panose="020B0604020202020204" pitchFamily="34" charset="0"/>
                    <a:cs typeface="Arial" panose="020B0604020202020204" pitchFamily="34" charset="0"/>
                  </a:rPr>
                  <a:t> </a:t>
                </a:r>
              </a:p>
              <a:p>
                <a:pPr algn="just"/>
                <a:endParaRPr lang="es-ES" dirty="0">
                  <a:latin typeface="Arial" panose="020B0604020202020204" pitchFamily="34" charset="0"/>
                  <a:cs typeface="Arial" panose="020B0604020202020204" pitchFamily="34" charset="0"/>
                </a:endParaRPr>
              </a:p>
              <a:p>
                <a:pPr algn="just"/>
                <a:endParaRPr lang="es-ES" dirty="0">
                  <a:latin typeface="Arial" panose="020B0604020202020204" pitchFamily="34" charset="0"/>
                  <a:cs typeface="Arial" panose="020B0604020202020204" pitchFamily="34" charset="0"/>
                </a:endParaRPr>
              </a:p>
              <a:p>
                <a:pPr algn="just"/>
                <a:endParaRPr lang="es-ES" dirty="0">
                  <a:latin typeface="Arial" panose="020B0604020202020204" pitchFamily="34" charset="0"/>
                  <a:cs typeface="Arial" panose="020B0604020202020204" pitchFamily="34" charset="0"/>
                </a:endParaRPr>
              </a:p>
              <a:p>
                <a:pPr algn="just"/>
                <a:endParaRPr lang="es-ES" dirty="0">
                  <a:latin typeface="Arial" panose="020B0604020202020204" pitchFamily="34" charset="0"/>
                  <a:cs typeface="Arial" panose="020B0604020202020204" pitchFamily="34" charset="0"/>
                </a:endParaRPr>
              </a:p>
              <a:p>
                <a:pPr algn="just"/>
                <a:endParaRPr lang="es-ES" dirty="0">
                  <a:latin typeface="Arial" panose="020B0604020202020204" pitchFamily="34" charset="0"/>
                  <a:cs typeface="Arial" panose="020B0604020202020204" pitchFamily="34" charset="0"/>
                </a:endParaRPr>
              </a:p>
              <a:p>
                <a:pPr algn="just"/>
                <a:endParaRPr lang="es-ES" dirty="0">
                  <a:latin typeface="Arial" panose="020B0604020202020204" pitchFamily="34" charset="0"/>
                  <a:cs typeface="Arial" panose="020B0604020202020204" pitchFamily="34" charset="0"/>
                </a:endParaRPr>
              </a:p>
              <a:p>
                <a:pPr algn="just"/>
                <a:r>
                  <a:rPr lang="es-ES" dirty="0">
                    <a:latin typeface="Arial" panose="020B0604020202020204" pitchFamily="34" charset="0"/>
                    <a:cs typeface="Arial" panose="020B0604020202020204" pitchFamily="34" charset="0"/>
                  </a:rPr>
                  <a:t>Los niveles </a:t>
                </a:r>
                <a14:m>
                  <m:oMath xmlns:m="http://schemas.openxmlformats.org/officeDocument/2006/math">
                    <m:r>
                      <a:rPr lang="es-ES" i="1">
                        <a:latin typeface="Cambria Math" panose="02040503050406030204" pitchFamily="18" charset="0"/>
                      </a:rPr>
                      <m:t>3</m:t>
                    </m:r>
                    <m:r>
                      <a:rPr lang="es-ES" b="0" i="1" smtClean="0">
                        <a:latin typeface="Cambria Math" panose="02040503050406030204" pitchFamily="18" charset="0"/>
                      </a:rPr>
                      <m:t>𝑑</m:t>
                    </m:r>
                    <m:r>
                      <a:rPr lang="es-ES" b="0" i="1" smtClean="0">
                        <a:latin typeface="Cambria Math" panose="02040503050406030204" pitchFamily="18" charset="0"/>
                      </a:rPr>
                      <m:t> </m:t>
                    </m:r>
                  </m:oMath>
                </a14:m>
                <a:r>
                  <a:rPr lang="es-ES" dirty="0">
                    <a:latin typeface="Arial" panose="020B0604020202020204" pitchFamily="34" charset="0"/>
                    <a:cs typeface="Arial" panose="020B0604020202020204" pitchFamily="34" charset="0"/>
                  </a:rPr>
                  <a:t>del átomo de </a:t>
                </a:r>
                <a14:m>
                  <m:oMath xmlns:m="http://schemas.openxmlformats.org/officeDocument/2006/math">
                    <m:r>
                      <a:rPr lang="es-ES" i="1">
                        <a:latin typeface="Cambria Math" panose="02040503050406030204" pitchFamily="18" charset="0"/>
                      </a:rPr>
                      <m:t>𝑀𝑛</m:t>
                    </m:r>
                  </m:oMath>
                </a14:m>
                <a:r>
                  <a:rPr lang="es-ES" dirty="0">
                    <a:latin typeface="Arial" panose="020B0604020202020204" pitchFamily="34" charset="0"/>
                    <a:cs typeface="Arial" panose="020B0604020202020204" pitchFamily="34" charset="0"/>
                  </a:rPr>
                  <a:t> en su estado normal tienen igual energía. Esta estructura puede pensarse como formada por dos redes cúbicas centradas en las caras </a:t>
                </a:r>
                <a:r>
                  <a:rPr lang="es-ES" dirty="0" err="1">
                    <a:latin typeface="Arial" panose="020B0604020202020204" pitchFamily="34" charset="0"/>
                    <a:cs typeface="Arial" panose="020B0604020202020204" pitchFamily="34" charset="0"/>
                  </a:rPr>
                  <a:t>interpenetradas</a:t>
                </a:r>
                <a:r>
                  <a:rPr lang="es-ES" dirty="0">
                    <a:latin typeface="Arial" panose="020B0604020202020204" pitchFamily="34" charset="0"/>
                    <a:cs typeface="Arial" panose="020B0604020202020204" pitchFamily="34" charset="0"/>
                  </a:rPr>
                  <a:t>, una formada por los </a:t>
                </a:r>
                <a14:m>
                  <m:oMath xmlns:m="http://schemas.openxmlformats.org/officeDocument/2006/math">
                    <m:r>
                      <a:rPr lang="es-ES" i="1">
                        <a:latin typeface="Cambria Math" panose="02040503050406030204" pitchFamily="18" charset="0"/>
                      </a:rPr>
                      <m:t>𝑀𝑛</m:t>
                    </m:r>
                  </m:oMath>
                </a14:m>
                <a:r>
                  <a:rPr lang="es-ES" dirty="0">
                    <a:latin typeface="Arial" panose="020B0604020202020204" pitchFamily="34" charset="0"/>
                    <a:cs typeface="Arial" panose="020B0604020202020204" pitchFamily="34" charset="0"/>
                  </a:rPr>
                  <a:t> y la otra por los </a:t>
                </a:r>
                <a14:m>
                  <m:oMath xmlns:m="http://schemas.openxmlformats.org/officeDocument/2006/math">
                    <m:r>
                      <a:rPr lang="es-ES" i="1">
                        <a:latin typeface="Cambria Math" panose="02040503050406030204" pitchFamily="18" charset="0"/>
                      </a:rPr>
                      <m:t>𝑂</m:t>
                    </m:r>
                  </m:oMath>
                </a14:m>
                <a:r>
                  <a:rPr lang="es-ES" dirty="0">
                    <a:latin typeface="Arial" panose="020B0604020202020204" pitchFamily="34" charset="0"/>
                    <a:cs typeface="Arial" panose="020B0604020202020204" pitchFamily="34" charset="0"/>
                  </a:rPr>
                  <a:t>, estos últimos de mayor tamaño. Ver esquema.</a:t>
                </a:r>
              </a:p>
              <a:p>
                <a:pPr algn="just"/>
                <a:endParaRPr lang="es-ES" dirty="0">
                  <a:latin typeface="Arial" panose="020B0604020202020204" pitchFamily="34" charset="0"/>
                  <a:cs typeface="Arial" panose="020B0604020202020204" pitchFamily="34" charset="0"/>
                </a:endParaRPr>
              </a:p>
            </p:txBody>
          </p:sp>
        </mc:Choice>
        <mc:Fallback>
          <p:sp>
            <p:nvSpPr>
              <p:cNvPr id="6" name="CuadroTexto 5">
                <a:extLst>
                  <a:ext uri="{FF2B5EF4-FFF2-40B4-BE49-F238E27FC236}">
                    <a16:creationId xmlns:a16="http://schemas.microsoft.com/office/drawing/2014/main" xmlns="" xmlns:a14="http://schemas.microsoft.com/office/drawing/2010/main" id="{52FA0FAB-EBCF-4556-B3B2-BA8684C2A4A2}"/>
                  </a:ext>
                </a:extLst>
              </p:cNvPr>
              <p:cNvSpPr txBox="1">
                <a:spLocks noRot="1" noChangeAspect="1" noMove="1" noResize="1" noEditPoints="1" noAdjustHandles="1" noChangeArrowheads="1" noChangeShapeType="1" noTextEdit="1"/>
              </p:cNvSpPr>
              <p:nvPr/>
            </p:nvSpPr>
            <p:spPr>
              <a:xfrm>
                <a:off x="320305" y="594979"/>
                <a:ext cx="6617524" cy="6192464"/>
              </a:xfrm>
              <a:prstGeom prst="rect">
                <a:avLst/>
              </a:prstGeom>
              <a:blipFill>
                <a:blip r:embed="rId2" cstate="print"/>
                <a:stretch>
                  <a:fillRect l="-829" t="-591" r="-737"/>
                </a:stretch>
              </a:blipFill>
            </p:spPr>
            <p:txBody>
              <a:bodyPr/>
              <a:lstStyle/>
              <a:p>
                <a:r>
                  <a:rPr lang="es-ES">
                    <a:noFill/>
                  </a:rPr>
                  <a:t> </a:t>
                </a:r>
              </a:p>
            </p:txBody>
          </p:sp>
        </mc:Fallback>
      </mc:AlternateContent>
      <p:graphicFrame>
        <p:nvGraphicFramePr>
          <p:cNvPr id="8" name="Tabla 7">
            <a:extLst>
              <a:ext uri="{FF2B5EF4-FFF2-40B4-BE49-F238E27FC236}">
                <a16:creationId xmlns:a16="http://schemas.microsoft.com/office/drawing/2014/main" xmlns="" id="{3B1DB3E6-DA8A-4C9C-8817-A347696BAB42}"/>
              </a:ext>
            </a:extLst>
          </p:cNvPr>
          <p:cNvGraphicFramePr>
            <a:graphicFrameLocks noGrp="1"/>
          </p:cNvGraphicFramePr>
          <p:nvPr>
            <p:extLst>
              <p:ext uri="{D42A27DB-BD31-4B8C-83A1-F6EECF244321}">
                <p14:modId xmlns:p14="http://schemas.microsoft.com/office/powerpoint/2010/main" xmlns="" val="850197084"/>
              </p:ext>
            </p:extLst>
          </p:nvPr>
        </p:nvGraphicFramePr>
        <p:xfrm>
          <a:off x="680192" y="3875314"/>
          <a:ext cx="4893295" cy="493486"/>
        </p:xfrm>
        <a:graphic>
          <a:graphicData uri="http://schemas.openxmlformats.org/drawingml/2006/table">
            <a:tbl>
              <a:tblPr firstRow="1" bandRow="1">
                <a:tableStyleId>{5DA37D80-6434-44D0-A028-1B22A696006F}</a:tableStyleId>
              </a:tblPr>
              <a:tblGrid>
                <a:gridCol w="978659">
                  <a:extLst>
                    <a:ext uri="{9D8B030D-6E8A-4147-A177-3AD203B41FA5}">
                      <a16:colId xmlns:a16="http://schemas.microsoft.com/office/drawing/2014/main" xmlns="" val="3384691963"/>
                    </a:ext>
                  </a:extLst>
                </a:gridCol>
                <a:gridCol w="924692">
                  <a:extLst>
                    <a:ext uri="{9D8B030D-6E8A-4147-A177-3AD203B41FA5}">
                      <a16:colId xmlns:a16="http://schemas.microsoft.com/office/drawing/2014/main" xmlns="" val="928078810"/>
                    </a:ext>
                  </a:extLst>
                </a:gridCol>
                <a:gridCol w="1032626">
                  <a:extLst>
                    <a:ext uri="{9D8B030D-6E8A-4147-A177-3AD203B41FA5}">
                      <a16:colId xmlns:a16="http://schemas.microsoft.com/office/drawing/2014/main" xmlns="" val="3037030227"/>
                    </a:ext>
                  </a:extLst>
                </a:gridCol>
                <a:gridCol w="978659">
                  <a:extLst>
                    <a:ext uri="{9D8B030D-6E8A-4147-A177-3AD203B41FA5}">
                      <a16:colId xmlns:a16="http://schemas.microsoft.com/office/drawing/2014/main" xmlns="" val="3577661273"/>
                    </a:ext>
                  </a:extLst>
                </a:gridCol>
                <a:gridCol w="978659">
                  <a:extLst>
                    <a:ext uri="{9D8B030D-6E8A-4147-A177-3AD203B41FA5}">
                      <a16:colId xmlns:a16="http://schemas.microsoft.com/office/drawing/2014/main" xmlns="" val="1221345332"/>
                    </a:ext>
                  </a:extLst>
                </a:gridCol>
              </a:tblGrid>
              <a:tr h="493486">
                <a:tc>
                  <a:txBody>
                    <a:bodyPr/>
                    <a:lstStyle/>
                    <a:p>
                      <a:endParaRPr lang="es-ES" dirty="0"/>
                    </a:p>
                  </a:txBody>
                  <a:tcPr/>
                </a:tc>
                <a:tc>
                  <a:txBody>
                    <a:bodyPr/>
                    <a:lstStyle/>
                    <a:p>
                      <a:endParaRPr lang="es-ES" dirty="0"/>
                    </a:p>
                  </a:txBody>
                  <a:tcPr/>
                </a:tc>
                <a:tc>
                  <a:txBody>
                    <a:bodyPr/>
                    <a:lstStyle/>
                    <a:p>
                      <a:endParaRPr lang="es-ES"/>
                    </a:p>
                  </a:txBody>
                  <a:tcPr/>
                </a:tc>
                <a:tc>
                  <a:txBody>
                    <a:bodyPr/>
                    <a:lstStyle/>
                    <a:p>
                      <a:endParaRPr lang="es-ES"/>
                    </a:p>
                  </a:txBody>
                  <a:tcPr/>
                </a:tc>
                <a:tc>
                  <a:txBody>
                    <a:bodyPr/>
                    <a:lstStyle/>
                    <a:p>
                      <a:endParaRPr lang="es-ES" dirty="0"/>
                    </a:p>
                  </a:txBody>
                  <a:tcPr/>
                </a:tc>
                <a:extLst>
                  <a:ext uri="{0D108BD9-81ED-4DB2-BD59-A6C34878D82A}">
                    <a16:rowId xmlns:a16="http://schemas.microsoft.com/office/drawing/2014/main" xmlns="" val="379628329"/>
                  </a:ext>
                </a:extLst>
              </a:tr>
            </a:tbl>
          </a:graphicData>
        </a:graphic>
      </p:graphicFrame>
      <mc:AlternateContent xmlns:mc="http://schemas.openxmlformats.org/markup-compatibility/2006">
        <mc:Choice xmlns:a14="http://schemas.microsoft.com/office/drawing/2010/main" xmlns="" Requires="a14">
          <p:sp>
            <p:nvSpPr>
              <p:cNvPr id="2" name="CuadroTexto 1">
                <a:extLst>
                  <a:ext uri="{FF2B5EF4-FFF2-40B4-BE49-F238E27FC236}">
                    <a16:creationId xmlns:a16="http://schemas.microsoft.com/office/drawing/2014/main" id="{8E1CC063-335A-408C-80F1-D8A296688B04}"/>
                  </a:ext>
                </a:extLst>
              </p:cNvPr>
              <p:cNvSpPr txBox="1"/>
              <p:nvPr/>
            </p:nvSpPr>
            <p:spPr>
              <a:xfrm>
                <a:off x="840838" y="4424112"/>
                <a:ext cx="4883773" cy="311367"/>
              </a:xfrm>
              <a:prstGeom prst="rect">
                <a:avLst/>
              </a:prstGeom>
              <a:noFill/>
            </p:spPr>
            <p:txBody>
              <a:bodyPr wrap="none" lIns="0" tIns="0" rIns="0" bIns="0" rtlCol="0">
                <a:spAutoFit/>
              </a:bodyPr>
              <a:lstStyle/>
              <a:p>
                <a14:m>
                  <m:oMath xmlns:m="http://schemas.openxmlformats.org/officeDocument/2006/math">
                    <m:r>
                      <a:rPr lang="es-ES" b="0" i="1" smtClean="0">
                        <a:latin typeface="Cambria Math" panose="02040503050406030204" pitchFamily="18" charset="0"/>
                      </a:rPr>
                      <m:t>   3</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𝑑</m:t>
                        </m:r>
                      </m:e>
                      <m:sub>
                        <m:r>
                          <a:rPr lang="es-ES" b="0" i="1" smtClean="0">
                            <a:latin typeface="Cambria Math" panose="02040503050406030204" pitchFamily="18" charset="0"/>
                          </a:rPr>
                          <m:t>𝑥𝑦</m:t>
                        </m:r>
                      </m:sub>
                    </m:sSub>
                  </m:oMath>
                </a14:m>
                <a:r>
                  <a:rPr lang="es-ES" dirty="0"/>
                  <a:t>          </a:t>
                </a:r>
                <a14:m>
                  <m:oMath xmlns:m="http://schemas.openxmlformats.org/officeDocument/2006/math">
                    <m:r>
                      <a:rPr lang="es-ES" i="1">
                        <a:latin typeface="Cambria Math" panose="02040503050406030204" pitchFamily="18" charset="0"/>
                      </a:rPr>
                      <m:t>3</m:t>
                    </m:r>
                    <m:sSub>
                      <m:sSubPr>
                        <m:ctrlPr>
                          <a:rPr lang="es-ES" i="1">
                            <a:latin typeface="Cambria Math" panose="02040503050406030204" pitchFamily="18" charset="0"/>
                          </a:rPr>
                        </m:ctrlPr>
                      </m:sSubPr>
                      <m:e>
                        <m:r>
                          <a:rPr lang="es-ES" i="1">
                            <a:latin typeface="Cambria Math" panose="02040503050406030204" pitchFamily="18" charset="0"/>
                          </a:rPr>
                          <m:t>𝑑</m:t>
                        </m:r>
                      </m:e>
                      <m:sub>
                        <m:r>
                          <a:rPr lang="es-ES" i="1">
                            <a:latin typeface="Cambria Math" panose="02040503050406030204" pitchFamily="18" charset="0"/>
                          </a:rPr>
                          <m:t>𝑦</m:t>
                        </m:r>
                        <m:r>
                          <a:rPr lang="es-ES" b="0" i="1" smtClean="0">
                            <a:latin typeface="Cambria Math" panose="02040503050406030204" pitchFamily="18" charset="0"/>
                          </a:rPr>
                          <m:t>𝑧</m:t>
                        </m:r>
                      </m:sub>
                    </m:sSub>
                  </m:oMath>
                </a14:m>
                <a:r>
                  <a:rPr lang="es-ES" dirty="0"/>
                  <a:t>        </a:t>
                </a:r>
                <a14:m>
                  <m:oMath xmlns:m="http://schemas.openxmlformats.org/officeDocument/2006/math">
                    <m:r>
                      <a:rPr lang="es-ES" i="1">
                        <a:latin typeface="Cambria Math" panose="02040503050406030204" pitchFamily="18" charset="0"/>
                      </a:rPr>
                      <m:t>3</m:t>
                    </m:r>
                    <m:sSub>
                      <m:sSubPr>
                        <m:ctrlPr>
                          <a:rPr lang="es-ES" i="1">
                            <a:latin typeface="Cambria Math" panose="02040503050406030204" pitchFamily="18" charset="0"/>
                          </a:rPr>
                        </m:ctrlPr>
                      </m:sSubPr>
                      <m:e>
                        <m:r>
                          <a:rPr lang="es-ES" i="1">
                            <a:latin typeface="Cambria Math" panose="02040503050406030204" pitchFamily="18" charset="0"/>
                          </a:rPr>
                          <m:t>𝑑</m:t>
                        </m:r>
                      </m:e>
                      <m:sub>
                        <m:r>
                          <a:rPr lang="es-ES" i="1">
                            <a:latin typeface="Cambria Math" panose="02040503050406030204" pitchFamily="18" charset="0"/>
                          </a:rPr>
                          <m:t>𝑥</m:t>
                        </m:r>
                        <m:r>
                          <a:rPr lang="es-ES" b="0" i="1" smtClean="0">
                            <a:latin typeface="Cambria Math" panose="02040503050406030204" pitchFamily="18" charset="0"/>
                          </a:rPr>
                          <m:t>𝑧</m:t>
                        </m:r>
                      </m:sub>
                    </m:sSub>
                  </m:oMath>
                </a14:m>
                <a:r>
                  <a:rPr lang="es-ES" dirty="0"/>
                  <a:t>           </a:t>
                </a:r>
                <a14:m>
                  <m:oMath xmlns:m="http://schemas.openxmlformats.org/officeDocument/2006/math">
                    <m:r>
                      <a:rPr lang="es-ES" i="1">
                        <a:latin typeface="Cambria Math" panose="02040503050406030204" pitchFamily="18" charset="0"/>
                      </a:rPr>
                      <m:t>3</m:t>
                    </m:r>
                    <m:sSub>
                      <m:sSubPr>
                        <m:ctrlPr>
                          <a:rPr lang="es-ES" i="1">
                            <a:latin typeface="Cambria Math" panose="02040503050406030204" pitchFamily="18" charset="0"/>
                          </a:rPr>
                        </m:ctrlPr>
                      </m:sSubPr>
                      <m:e>
                        <m:r>
                          <a:rPr lang="es-ES" i="1">
                            <a:latin typeface="Cambria Math" panose="02040503050406030204" pitchFamily="18" charset="0"/>
                          </a:rPr>
                          <m:t>𝑑</m:t>
                        </m:r>
                      </m:e>
                      <m:sub>
                        <m:sSup>
                          <m:sSupPr>
                            <m:ctrlPr>
                              <a:rPr lang="es-ES" i="1" smtClean="0">
                                <a:latin typeface="Cambria Math" panose="02040503050406030204" pitchFamily="18" charset="0"/>
                              </a:rPr>
                            </m:ctrlPr>
                          </m:sSupPr>
                          <m:e>
                            <m:r>
                              <a:rPr lang="es-ES" b="0" i="1" smtClean="0">
                                <a:latin typeface="Cambria Math" panose="02040503050406030204" pitchFamily="18" charset="0"/>
                              </a:rPr>
                              <m:t>𝑧</m:t>
                            </m:r>
                          </m:e>
                          <m:sup>
                            <m:r>
                              <a:rPr lang="es-ES" b="0" i="1" smtClean="0">
                                <a:latin typeface="Cambria Math" panose="02040503050406030204" pitchFamily="18" charset="0"/>
                              </a:rPr>
                              <m:t>2</m:t>
                            </m:r>
                          </m:sup>
                        </m:sSup>
                      </m:sub>
                    </m:sSub>
                  </m:oMath>
                </a14:m>
                <a:r>
                  <a:rPr lang="es-ES" dirty="0"/>
                  <a:t>       </a:t>
                </a:r>
                <a14:m>
                  <m:oMath xmlns:m="http://schemas.openxmlformats.org/officeDocument/2006/math">
                    <m:r>
                      <a:rPr lang="es-ES" i="1">
                        <a:latin typeface="Cambria Math" panose="02040503050406030204" pitchFamily="18" charset="0"/>
                      </a:rPr>
                      <m:t>3</m:t>
                    </m:r>
                    <m:sSub>
                      <m:sSubPr>
                        <m:ctrlPr>
                          <a:rPr lang="es-ES" i="1">
                            <a:latin typeface="Cambria Math" panose="02040503050406030204" pitchFamily="18" charset="0"/>
                          </a:rPr>
                        </m:ctrlPr>
                      </m:sSubPr>
                      <m:e>
                        <m:r>
                          <a:rPr lang="es-ES" i="1">
                            <a:latin typeface="Cambria Math" panose="02040503050406030204" pitchFamily="18" charset="0"/>
                          </a:rPr>
                          <m:t>𝑑</m:t>
                        </m:r>
                      </m:e>
                      <m:sub>
                        <m:sSup>
                          <m:sSupPr>
                            <m:ctrlPr>
                              <a:rPr lang="es-ES" i="1" smtClean="0">
                                <a:latin typeface="Cambria Math" panose="02040503050406030204" pitchFamily="18" charset="0"/>
                              </a:rPr>
                            </m:ctrlPr>
                          </m:sSupPr>
                          <m:e>
                            <m:r>
                              <a:rPr lang="es-ES" b="0" i="1" smtClean="0">
                                <a:latin typeface="Cambria Math" panose="02040503050406030204" pitchFamily="18" charset="0"/>
                              </a:rPr>
                              <m:t>𝑥</m:t>
                            </m:r>
                          </m:e>
                          <m:sup>
                            <m:r>
                              <a:rPr lang="es-ES" b="0" i="1" smtClean="0">
                                <a:latin typeface="Cambria Math" panose="02040503050406030204" pitchFamily="18" charset="0"/>
                              </a:rPr>
                              <m:t>2</m:t>
                            </m:r>
                          </m:sup>
                        </m:sSup>
                        <m:r>
                          <a:rPr lang="es-ES" b="0" i="1" smtClean="0">
                            <a:latin typeface="Cambria Math" panose="02040503050406030204" pitchFamily="18" charset="0"/>
                          </a:rPr>
                          <m:t>−</m:t>
                        </m:r>
                        <m:sSup>
                          <m:sSupPr>
                            <m:ctrlPr>
                              <a:rPr lang="es-ES" b="0" i="1" smtClean="0">
                                <a:latin typeface="Cambria Math" panose="02040503050406030204" pitchFamily="18" charset="0"/>
                              </a:rPr>
                            </m:ctrlPr>
                          </m:sSupPr>
                          <m:e>
                            <m:r>
                              <a:rPr lang="es-ES" b="0" i="1" smtClean="0">
                                <a:latin typeface="Cambria Math" panose="02040503050406030204" pitchFamily="18" charset="0"/>
                              </a:rPr>
                              <m:t>𝑦</m:t>
                            </m:r>
                          </m:e>
                          <m:sup>
                            <m:r>
                              <a:rPr lang="es-ES" b="0" i="1" smtClean="0">
                                <a:latin typeface="Cambria Math" panose="02040503050406030204" pitchFamily="18" charset="0"/>
                              </a:rPr>
                              <m:t>2</m:t>
                            </m:r>
                          </m:sup>
                        </m:sSup>
                      </m:sub>
                    </m:sSub>
                  </m:oMath>
                </a14:m>
                <a:r>
                  <a:rPr lang="es-ES" dirty="0"/>
                  <a:t>   </a:t>
                </a:r>
              </a:p>
            </p:txBody>
          </p:sp>
        </mc:Choice>
        <mc:Fallback>
          <p:sp>
            <p:nvSpPr>
              <p:cNvPr id="2" name="CuadroTexto 1">
                <a:extLst>
                  <a:ext uri="{FF2B5EF4-FFF2-40B4-BE49-F238E27FC236}">
                    <a16:creationId xmlns:a16="http://schemas.microsoft.com/office/drawing/2014/main" xmlns="" xmlns:a14="http://schemas.microsoft.com/office/drawing/2010/main" id="{8E1CC063-335A-408C-80F1-D8A296688B04}"/>
                  </a:ext>
                </a:extLst>
              </p:cNvPr>
              <p:cNvSpPr txBox="1">
                <a:spLocks noRot="1" noChangeAspect="1" noMove="1" noResize="1" noEditPoints="1" noAdjustHandles="1" noChangeArrowheads="1" noChangeShapeType="1" noTextEdit="1"/>
              </p:cNvSpPr>
              <p:nvPr/>
            </p:nvSpPr>
            <p:spPr>
              <a:xfrm>
                <a:off x="840838" y="4424112"/>
                <a:ext cx="4883773" cy="311367"/>
              </a:xfrm>
              <a:prstGeom prst="rect">
                <a:avLst/>
              </a:prstGeom>
              <a:blipFill>
                <a:blip r:embed="rId3" cstate="print"/>
                <a:stretch>
                  <a:fillRect l="-125" b="-19608"/>
                </a:stretch>
              </a:blipFill>
            </p:spPr>
            <p:txBody>
              <a:bodyPr/>
              <a:lstStyle/>
              <a:p>
                <a:r>
                  <a:rPr lang="es-ES">
                    <a:noFill/>
                  </a:rPr>
                  <a:t> </a:t>
                </a:r>
              </a:p>
            </p:txBody>
          </p:sp>
        </mc:Fallback>
      </mc:AlternateContent>
      <p:cxnSp>
        <p:nvCxnSpPr>
          <p:cNvPr id="4" name="Conector recto de flecha 3">
            <a:extLst>
              <a:ext uri="{FF2B5EF4-FFF2-40B4-BE49-F238E27FC236}">
                <a16:creationId xmlns:a16="http://schemas.microsoft.com/office/drawing/2014/main" xmlns="" id="{7BDE8051-C888-4EBC-A2CA-39D83B8FAE8A}"/>
              </a:ext>
            </a:extLst>
          </p:cNvPr>
          <p:cNvCxnSpPr>
            <a:cxnSpLocks/>
          </p:cNvCxnSpPr>
          <p:nvPr/>
        </p:nvCxnSpPr>
        <p:spPr>
          <a:xfrm flipV="1">
            <a:off x="1175657" y="3875314"/>
            <a:ext cx="0" cy="47897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xmlns="" id="{12F90C85-13B3-4B37-B8A8-7C57E6817375}"/>
              </a:ext>
            </a:extLst>
          </p:cNvPr>
          <p:cNvCxnSpPr>
            <a:cxnSpLocks/>
          </p:cNvCxnSpPr>
          <p:nvPr/>
        </p:nvCxnSpPr>
        <p:spPr>
          <a:xfrm flipV="1">
            <a:off x="2075543" y="3875314"/>
            <a:ext cx="0" cy="4934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xmlns="" id="{BFBF5216-E07D-4089-A3D8-757933C20324}"/>
              </a:ext>
            </a:extLst>
          </p:cNvPr>
          <p:cNvCxnSpPr>
            <a:cxnSpLocks/>
            <a:endCxn id="8" idx="0"/>
          </p:cNvCxnSpPr>
          <p:nvPr/>
        </p:nvCxnSpPr>
        <p:spPr>
          <a:xfrm flipV="1">
            <a:off x="3126839" y="3875314"/>
            <a:ext cx="0" cy="4789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xmlns="" id="{3EDE9B49-A722-45B9-8BB7-BCFDE084C331}"/>
              </a:ext>
            </a:extLst>
          </p:cNvPr>
          <p:cNvCxnSpPr>
            <a:cxnSpLocks/>
          </p:cNvCxnSpPr>
          <p:nvPr/>
        </p:nvCxnSpPr>
        <p:spPr>
          <a:xfrm flipV="1">
            <a:off x="4122057" y="3889829"/>
            <a:ext cx="0" cy="47897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xmlns="" id="{9FB55D3C-905A-45CB-AEAE-16CBBBC32D7A}"/>
              </a:ext>
            </a:extLst>
          </p:cNvPr>
          <p:cNvCxnSpPr>
            <a:cxnSpLocks/>
          </p:cNvCxnSpPr>
          <p:nvPr/>
        </p:nvCxnSpPr>
        <p:spPr>
          <a:xfrm flipV="1">
            <a:off x="5138057" y="3860799"/>
            <a:ext cx="0" cy="4934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9" name="Imagen 8">
            <a:extLst>
              <a:ext uri="{FF2B5EF4-FFF2-40B4-BE49-F238E27FC236}">
                <a16:creationId xmlns:a16="http://schemas.microsoft.com/office/drawing/2014/main" xmlns="" id="{5E216111-F0F8-4C64-BDB1-845F1D2EF860}"/>
              </a:ext>
            </a:extLst>
          </p:cNvPr>
          <p:cNvPicPr>
            <a:picLocks noChangeAspect="1"/>
          </p:cNvPicPr>
          <p:nvPr/>
        </p:nvPicPr>
        <p:blipFill rotWithShape="1">
          <a:blip r:embed="rId4" cstate="print"/>
          <a:srcRect l="21108" t="12653" r="33860" b="6532"/>
          <a:stretch/>
        </p:blipFill>
        <p:spPr>
          <a:xfrm>
            <a:off x="7184571" y="1190170"/>
            <a:ext cx="4736524" cy="4310518"/>
          </a:xfrm>
          <a:prstGeom prst="rect">
            <a:avLst/>
          </a:prstGeom>
        </p:spPr>
      </p:pic>
    </p:spTree>
    <p:extLst>
      <p:ext uri="{BB962C8B-B14F-4D97-AF65-F5344CB8AC3E}">
        <p14:creationId xmlns:p14="http://schemas.microsoft.com/office/powerpoint/2010/main" xmlns="" val="2700797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xmlns="" id="{02CE6149-7040-40C5-8BBC-7415B7028061}"/>
              </a:ext>
            </a:extLst>
          </p:cNvPr>
          <p:cNvPicPr>
            <a:picLocks noChangeAspect="1"/>
          </p:cNvPicPr>
          <p:nvPr/>
        </p:nvPicPr>
        <p:blipFill rotWithShape="1">
          <a:blip r:embed="rId2" cstate="print"/>
          <a:srcRect l="19410" t="7999" r="33793" b="10224"/>
          <a:stretch/>
        </p:blipFill>
        <p:spPr>
          <a:xfrm>
            <a:off x="149700" y="1385455"/>
            <a:ext cx="4328491" cy="3823853"/>
          </a:xfrm>
          <a:prstGeom prst="rect">
            <a:avLst/>
          </a:prstGeom>
        </p:spPr>
      </p:pic>
      <mc:AlternateContent xmlns:mc="http://schemas.openxmlformats.org/markup-compatibility/2006">
        <mc:Choice xmlns:a14="http://schemas.microsoft.com/office/drawing/2010/main" xmlns="" Requires="a14">
          <p:sp>
            <p:nvSpPr>
              <p:cNvPr id="12" name="CuadroTexto 11">
                <a:extLst>
                  <a:ext uri="{FF2B5EF4-FFF2-40B4-BE49-F238E27FC236}">
                    <a16:creationId xmlns:a16="http://schemas.microsoft.com/office/drawing/2014/main" id="{253F9800-0CE7-4E7D-A5CE-DA425430B3E1}"/>
                  </a:ext>
                </a:extLst>
              </p:cNvPr>
              <p:cNvSpPr txBox="1"/>
              <p:nvPr/>
            </p:nvSpPr>
            <p:spPr>
              <a:xfrm>
                <a:off x="4437594" y="900579"/>
                <a:ext cx="7604706" cy="6463308"/>
              </a:xfrm>
              <a:prstGeom prst="rect">
                <a:avLst/>
              </a:prstGeom>
              <a:noFill/>
            </p:spPr>
            <p:txBody>
              <a:bodyPr wrap="square" rtlCol="0">
                <a:spAutoFit/>
              </a:bodyPr>
              <a:lstStyle/>
              <a:p>
                <a:pPr marL="87313" algn="just"/>
                <a:r>
                  <a:rPr lang="es-ES" dirty="0">
                    <a:latin typeface="Arial" panose="020B0604020202020204" pitchFamily="34" charset="0"/>
                    <a:cs typeface="Arial" panose="020B0604020202020204" pitchFamily="34" charset="0"/>
                  </a:rPr>
                  <a:t>Observamos en esta estructura cubica, que los huecos octaédricos están todos ocupados por iones de </a:t>
                </a:r>
                <a14:m>
                  <m:oMath xmlns:m="http://schemas.openxmlformats.org/officeDocument/2006/math">
                    <m:r>
                      <a:rPr lang="es-ES" i="1">
                        <a:latin typeface="Cambria Math" panose="02040503050406030204" pitchFamily="18" charset="0"/>
                      </a:rPr>
                      <m:t>𝑀𝑛</m:t>
                    </m:r>
                  </m:oMath>
                </a14:m>
                <a:r>
                  <a:rPr lang="es-ES" dirty="0">
                    <a:latin typeface="Arial" panose="020B0604020202020204" pitchFamily="34" charset="0"/>
                    <a:cs typeface="Arial" panose="020B0604020202020204" pitchFamily="34" charset="0"/>
                  </a:rPr>
                  <a:t>.</a:t>
                </a:r>
              </a:p>
              <a:p>
                <a:pPr marL="87313" algn="just"/>
                <a:endParaRPr lang="es-ES" dirty="0">
                  <a:latin typeface="Arial" panose="020B0604020202020204" pitchFamily="34" charset="0"/>
                  <a:cs typeface="Arial" panose="020B0604020202020204" pitchFamily="34" charset="0"/>
                </a:endParaRPr>
              </a:p>
              <a:p>
                <a:pPr marL="87313" algn="just"/>
                <a:r>
                  <a:rPr lang="es-ES" dirty="0">
                    <a:latin typeface="Arial" panose="020B0604020202020204" pitchFamily="34" charset="0"/>
                    <a:cs typeface="Arial" panose="020B0604020202020204" pitchFamily="34" charset="0"/>
                  </a:rPr>
                  <a:t> La red es una alternancia de dos estructuras cada una de ellas contiene iones de un solo signo. Es una alternancia de iones a lo largo de las direcciones cristalográficas  [100] ,[010], [001].</a:t>
                </a:r>
              </a:p>
              <a:p>
                <a:pPr marL="87313" algn="just"/>
                <a:endParaRPr lang="es-ES" dirty="0">
                  <a:latin typeface="Arial" panose="020B0604020202020204" pitchFamily="34" charset="0"/>
                  <a:cs typeface="Arial" panose="020B0604020202020204" pitchFamily="34" charset="0"/>
                </a:endParaRPr>
              </a:p>
              <a:p>
                <a:pPr marL="87313" algn="just"/>
                <a:r>
                  <a:rPr lang="es-ES" dirty="0">
                    <a:latin typeface="Arial" panose="020B0604020202020204" pitchFamily="34" charset="0"/>
                    <a:cs typeface="Arial" panose="020B0604020202020204" pitchFamily="34" charset="0"/>
                  </a:rPr>
                  <a:t>Vemos que cada ion de </a:t>
                </a:r>
                <a14:m>
                  <m:oMath xmlns:m="http://schemas.openxmlformats.org/officeDocument/2006/math">
                    <m:r>
                      <a:rPr lang="es-ES" i="1">
                        <a:latin typeface="Cambria Math" panose="02040503050406030204" pitchFamily="18" charset="0"/>
                      </a:rPr>
                      <m:t>𝑀𝑛</m:t>
                    </m:r>
                  </m:oMath>
                </a14:m>
                <a:r>
                  <a:rPr lang="es-ES" dirty="0">
                    <a:latin typeface="Arial" panose="020B0604020202020204" pitchFamily="34" charset="0"/>
                    <a:cs typeface="Arial" panose="020B0604020202020204" pitchFamily="34" charset="0"/>
                  </a:rPr>
                  <a:t> esta rodeado por 6 Iones de </a:t>
                </a:r>
                <a14:m>
                  <m:oMath xmlns:m="http://schemas.openxmlformats.org/officeDocument/2006/math">
                    <m:r>
                      <a:rPr lang="es-ES" i="1">
                        <a:latin typeface="Cambria Math" panose="02040503050406030204" pitchFamily="18" charset="0"/>
                      </a:rPr>
                      <m:t>𝑂</m:t>
                    </m:r>
                  </m:oMath>
                </a14:m>
                <a:r>
                  <a:rPr lang="es-ES" dirty="0">
                    <a:latin typeface="Arial" panose="020B0604020202020204" pitchFamily="34" charset="0"/>
                    <a:cs typeface="Arial" panose="020B0604020202020204" pitchFamily="34" charset="0"/>
                  </a:rPr>
                  <a:t>. Llamados ligantes, estos modifican los cinco orbitales (degenerados)  </a:t>
                </a:r>
                <a14:m>
                  <m:oMath xmlns:m="http://schemas.openxmlformats.org/officeDocument/2006/math">
                    <m:r>
                      <a:rPr lang="es-ES" b="0" i="1" smtClean="0">
                        <a:latin typeface="Cambria Math" panose="02040503050406030204" pitchFamily="18" charset="0"/>
                        <a:cs typeface="Arial" panose="020B0604020202020204" pitchFamily="34" charset="0"/>
                      </a:rPr>
                      <m:t>𝑑</m:t>
                    </m:r>
                  </m:oMath>
                </a14:m>
                <a:r>
                  <a:rPr lang="es-ES" dirty="0">
                    <a:latin typeface="Arial" panose="020B0604020202020204" pitchFamily="34" charset="0"/>
                    <a:cs typeface="Arial" panose="020B0604020202020204" pitchFamily="34" charset="0"/>
                  </a:rPr>
                  <a:t> del metal central, alterando sus energías. Luego los  cinco orbitales </a:t>
                </a:r>
                <a14:m>
                  <m:oMath xmlns:m="http://schemas.openxmlformats.org/officeDocument/2006/math">
                    <m:r>
                      <a:rPr lang="es-ES" i="1">
                        <a:latin typeface="Cambria Math" panose="02040503050406030204" pitchFamily="18" charset="0"/>
                        <a:cs typeface="Arial" panose="020B0604020202020204" pitchFamily="34" charset="0"/>
                      </a:rPr>
                      <m:t>𝑑</m:t>
                    </m:r>
                  </m:oMath>
                </a14:m>
                <a:r>
                  <a:rPr lang="es-ES" dirty="0">
                    <a:latin typeface="Arial" panose="020B0604020202020204" pitchFamily="34" charset="0"/>
                    <a:cs typeface="Arial" panose="020B0604020202020204" pitchFamily="34" charset="0"/>
                  </a:rPr>
                  <a:t> se separan en dos  grupos de diferente energía, como vimos anteriormente. </a:t>
                </a:r>
              </a:p>
              <a:p>
                <a:pPr marL="87313" algn="just"/>
                <a:r>
                  <a:rPr lang="es-ES" dirty="0">
                    <a:latin typeface="Arial" panose="020B0604020202020204" pitchFamily="34" charset="0"/>
                    <a:cs typeface="Arial" panose="020B0604020202020204" pitchFamily="34" charset="0"/>
                  </a:rPr>
                  <a:t>El llenado de los orbitales será diferente dependiendo de que el campo cristalino sea fuerte o débil. Es claro que si el campo cristalino es débil o muy débil no debería haber degeneración y si la hay el llenado de los orbitales será como lo predice las reglas de </a:t>
                </a:r>
                <a:r>
                  <a:rPr lang="es-ES" dirty="0" err="1">
                    <a:latin typeface="Arial" panose="020B0604020202020204" pitchFamily="34" charset="0"/>
                    <a:cs typeface="Arial" panose="020B0604020202020204" pitchFamily="34" charset="0"/>
                  </a:rPr>
                  <a:t>Hund</a:t>
                </a:r>
                <a:r>
                  <a:rPr lang="es-ES" dirty="0">
                    <a:latin typeface="Arial" panose="020B0604020202020204" pitchFamily="34" charset="0"/>
                    <a:cs typeface="Arial" panose="020B0604020202020204" pitchFamily="34" charset="0"/>
                  </a:rPr>
                  <a:t>. No se requiere de mucha energía para que un electrón de los orbitales inferiores pase a los orbitales superiores. Por el contrario, cuando el campo cristalino es importante, se requiere mas energía para llevar dos electrones de los orbitales inferiores a los superiores y es mas conveniente, energéticamente, aparearlos con otro electrón de la orbita inferior </a:t>
                </a:r>
              </a:p>
              <a:p>
                <a:pPr marL="87313" algn="just"/>
                <a:endParaRPr lang="es-ES" dirty="0">
                  <a:latin typeface="Arial" panose="020B0604020202020204" pitchFamily="34" charset="0"/>
                  <a:cs typeface="Arial" panose="020B0604020202020204" pitchFamily="34" charset="0"/>
                </a:endParaRPr>
              </a:p>
              <a:p>
                <a:pPr marL="87313" algn="just"/>
                <a:r>
                  <a:rPr lang="es-ES" dirty="0">
                    <a:latin typeface="Arial" panose="020B0604020202020204" pitchFamily="34" charset="0"/>
                    <a:cs typeface="Arial" panose="020B0604020202020204" pitchFamily="34" charset="0"/>
                  </a:rPr>
                  <a:t>.</a:t>
                </a:r>
              </a:p>
              <a:p>
                <a:endParaRPr lang="es-ES" dirty="0">
                  <a:latin typeface="Arial" panose="020B0604020202020204" pitchFamily="34" charset="0"/>
                  <a:cs typeface="Arial" panose="020B0604020202020204" pitchFamily="34" charset="0"/>
                </a:endParaRPr>
              </a:p>
            </p:txBody>
          </p:sp>
        </mc:Choice>
        <mc:Fallback>
          <p:sp>
            <p:nvSpPr>
              <p:cNvPr id="12" name="CuadroTexto 11">
                <a:extLst>
                  <a:ext uri="{FF2B5EF4-FFF2-40B4-BE49-F238E27FC236}">
                    <a16:creationId xmlns:a16="http://schemas.microsoft.com/office/drawing/2014/main" xmlns="" xmlns:a14="http://schemas.microsoft.com/office/drawing/2010/main" id="{253F9800-0CE7-4E7D-A5CE-DA425430B3E1}"/>
                  </a:ext>
                </a:extLst>
              </p:cNvPr>
              <p:cNvSpPr txBox="1">
                <a:spLocks noRot="1" noChangeAspect="1" noMove="1" noResize="1" noEditPoints="1" noAdjustHandles="1" noChangeArrowheads="1" noChangeShapeType="1" noTextEdit="1"/>
              </p:cNvSpPr>
              <p:nvPr/>
            </p:nvSpPr>
            <p:spPr>
              <a:xfrm>
                <a:off x="4437594" y="900579"/>
                <a:ext cx="7604706" cy="6463308"/>
              </a:xfrm>
              <a:prstGeom prst="rect">
                <a:avLst/>
              </a:prstGeom>
              <a:blipFill>
                <a:blip r:embed="rId3" cstate="print"/>
                <a:stretch>
                  <a:fillRect t="-566" r="-642"/>
                </a:stretch>
              </a:blipFill>
            </p:spPr>
            <p:txBody>
              <a:bodyPr/>
              <a:lstStyle/>
              <a:p>
                <a:r>
                  <a:rPr lang="es-ES">
                    <a:noFill/>
                  </a:rPr>
                  <a:t> </a:t>
                </a:r>
              </a:p>
            </p:txBody>
          </p:sp>
        </mc:Fallback>
      </mc:AlternateContent>
      <p:sp>
        <p:nvSpPr>
          <p:cNvPr id="2" name="CuadroTexto 1">
            <a:extLst>
              <a:ext uri="{FF2B5EF4-FFF2-40B4-BE49-F238E27FC236}">
                <a16:creationId xmlns:a16="http://schemas.microsoft.com/office/drawing/2014/main" xmlns="" id="{39DFA96C-56A3-4243-A7C3-6EA824D81D82}"/>
              </a:ext>
            </a:extLst>
          </p:cNvPr>
          <p:cNvSpPr txBox="1"/>
          <p:nvPr/>
        </p:nvSpPr>
        <p:spPr>
          <a:xfrm>
            <a:off x="512618" y="277091"/>
            <a:ext cx="6654386" cy="523220"/>
          </a:xfrm>
          <a:prstGeom prst="rect">
            <a:avLst/>
          </a:prstGeom>
          <a:noFill/>
        </p:spPr>
        <p:txBody>
          <a:bodyPr wrap="none" rtlCol="0">
            <a:spAutoFit/>
          </a:bodyPr>
          <a:lstStyle/>
          <a:p>
            <a:r>
              <a:rPr lang="es-ES" sz="2800" b="1" dirty="0">
                <a:solidFill>
                  <a:srgbClr val="FF0000"/>
                </a:solidFill>
                <a:latin typeface="Arial" panose="020B0604020202020204" pitchFamily="34" charset="0"/>
                <a:cs typeface="Arial" panose="020B0604020202020204" pitchFamily="34" charset="0"/>
              </a:rPr>
              <a:t>Estructura del MnO, campo cristalino </a:t>
            </a:r>
          </a:p>
        </p:txBody>
      </p:sp>
    </p:spTree>
    <p:extLst>
      <p:ext uri="{BB962C8B-B14F-4D97-AF65-F5344CB8AC3E}">
        <p14:creationId xmlns:p14="http://schemas.microsoft.com/office/powerpoint/2010/main" xmlns="" val="1384041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Conector recto 23">
            <a:extLst>
              <a:ext uri="{FF2B5EF4-FFF2-40B4-BE49-F238E27FC236}">
                <a16:creationId xmlns:a16="http://schemas.microsoft.com/office/drawing/2014/main" xmlns="" id="{B7DC2D3A-C201-4AB4-B22F-153F4E76EF7B}"/>
              </a:ext>
            </a:extLst>
          </p:cNvPr>
          <p:cNvCxnSpPr/>
          <p:nvPr/>
        </p:nvCxnSpPr>
        <p:spPr>
          <a:xfrm flipV="1">
            <a:off x="8146473" y="2216727"/>
            <a:ext cx="0" cy="13855"/>
          </a:xfrm>
          <a:prstGeom prst="line">
            <a:avLst/>
          </a:prstGeom>
        </p:spPr>
        <p:style>
          <a:lnRef idx="1">
            <a:schemeClr val="accent1"/>
          </a:lnRef>
          <a:fillRef idx="0">
            <a:schemeClr val="accent1"/>
          </a:fillRef>
          <a:effectRef idx="0">
            <a:schemeClr val="accent1"/>
          </a:effectRef>
          <a:fontRef idx="minor">
            <a:schemeClr val="tx1"/>
          </a:fontRef>
        </p:style>
      </p:cxnSp>
      <p:grpSp>
        <p:nvGrpSpPr>
          <p:cNvPr id="36" name="Grupo 35">
            <a:extLst>
              <a:ext uri="{FF2B5EF4-FFF2-40B4-BE49-F238E27FC236}">
                <a16:creationId xmlns:a16="http://schemas.microsoft.com/office/drawing/2014/main" xmlns="" id="{B21341B5-DCF0-4F20-889D-BAEB986A6CE3}"/>
              </a:ext>
            </a:extLst>
          </p:cNvPr>
          <p:cNvGrpSpPr/>
          <p:nvPr/>
        </p:nvGrpSpPr>
        <p:grpSpPr>
          <a:xfrm>
            <a:off x="6786749" y="615427"/>
            <a:ext cx="4740233" cy="5097523"/>
            <a:chOff x="6162674" y="855336"/>
            <a:chExt cx="4740233" cy="5097523"/>
          </a:xfrm>
        </p:grpSpPr>
        <p:cxnSp>
          <p:nvCxnSpPr>
            <p:cNvPr id="8" name="Conector recto 7">
              <a:extLst>
                <a:ext uri="{FF2B5EF4-FFF2-40B4-BE49-F238E27FC236}">
                  <a16:creationId xmlns:a16="http://schemas.microsoft.com/office/drawing/2014/main" xmlns="" id="{FD5EC6CA-3D8A-4ADC-8646-E74B71F8B2EF}"/>
                </a:ext>
              </a:extLst>
            </p:cNvPr>
            <p:cNvCxnSpPr>
              <a:cxnSpLocks/>
              <a:stCxn id="67" idx="2"/>
            </p:cNvCxnSpPr>
            <p:nvPr/>
          </p:nvCxnSpPr>
          <p:spPr>
            <a:xfrm>
              <a:off x="7317118" y="3707089"/>
              <a:ext cx="3585789" cy="137950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xmlns="" id="{95EF0033-D3EF-4C52-9F7B-3C30EEAFE876}"/>
                </a:ext>
              </a:extLst>
            </p:cNvPr>
            <p:cNvCxnSpPr>
              <a:cxnSpLocks/>
            </p:cNvCxnSpPr>
            <p:nvPr/>
          </p:nvCxnSpPr>
          <p:spPr>
            <a:xfrm>
              <a:off x="6162674" y="1929718"/>
              <a:ext cx="3180424" cy="1455190"/>
            </a:xfrm>
            <a:prstGeom prst="line">
              <a:avLst/>
            </a:prstGeom>
          </p:spPr>
          <p:style>
            <a:lnRef idx="1">
              <a:schemeClr val="accent1"/>
            </a:lnRef>
            <a:fillRef idx="0">
              <a:schemeClr val="accent1"/>
            </a:fillRef>
            <a:effectRef idx="0">
              <a:schemeClr val="accent1"/>
            </a:effectRef>
            <a:fontRef idx="minor">
              <a:schemeClr val="tx1"/>
            </a:fontRef>
          </p:style>
        </p:cxnSp>
        <p:grpSp>
          <p:nvGrpSpPr>
            <p:cNvPr id="44" name="Grupo 43">
              <a:extLst>
                <a:ext uri="{FF2B5EF4-FFF2-40B4-BE49-F238E27FC236}">
                  <a16:creationId xmlns:a16="http://schemas.microsoft.com/office/drawing/2014/main" xmlns="" id="{121EC0CA-2177-4943-A9AC-538C2ED4971A}"/>
                </a:ext>
              </a:extLst>
            </p:cNvPr>
            <p:cNvGrpSpPr/>
            <p:nvPr/>
          </p:nvGrpSpPr>
          <p:grpSpPr>
            <a:xfrm rot="21440350">
              <a:off x="6346699" y="855336"/>
              <a:ext cx="3806131" cy="5097523"/>
              <a:chOff x="6083789" y="766484"/>
              <a:chExt cx="3806131" cy="5232013"/>
            </a:xfrm>
          </p:grpSpPr>
          <p:grpSp>
            <p:nvGrpSpPr>
              <p:cNvPr id="47" name="Grupo 46">
                <a:extLst>
                  <a:ext uri="{FF2B5EF4-FFF2-40B4-BE49-F238E27FC236}">
                    <a16:creationId xmlns:a16="http://schemas.microsoft.com/office/drawing/2014/main" xmlns="" id="{E80A3B68-929B-4712-ACD1-3CD3C865170E}"/>
                  </a:ext>
                </a:extLst>
              </p:cNvPr>
              <p:cNvGrpSpPr/>
              <p:nvPr/>
            </p:nvGrpSpPr>
            <p:grpSpPr>
              <a:xfrm rot="3153356">
                <a:off x="4649135" y="2201138"/>
                <a:ext cx="3742414" cy="873105"/>
                <a:chOff x="3228108" y="2898559"/>
                <a:chExt cx="7259783" cy="2620872"/>
              </a:xfrm>
            </p:grpSpPr>
            <p:grpSp>
              <p:nvGrpSpPr>
                <p:cNvPr id="48" name="Grupo 47">
                  <a:extLst>
                    <a:ext uri="{FF2B5EF4-FFF2-40B4-BE49-F238E27FC236}">
                      <a16:creationId xmlns:a16="http://schemas.microsoft.com/office/drawing/2014/main" xmlns="" id="{9F44317F-9AD6-4418-B2DE-C92F035B6B8B}"/>
                    </a:ext>
                  </a:extLst>
                </p:cNvPr>
                <p:cNvGrpSpPr/>
                <p:nvPr/>
              </p:nvGrpSpPr>
              <p:grpSpPr>
                <a:xfrm>
                  <a:off x="3228108" y="3814474"/>
                  <a:ext cx="7259783" cy="1325563"/>
                  <a:chOff x="2992582" y="3699164"/>
                  <a:chExt cx="7495310" cy="1440873"/>
                </a:xfrm>
              </p:grpSpPr>
              <p:sp>
                <p:nvSpPr>
                  <p:cNvPr id="55" name="Elipse 54">
                    <a:extLst>
                      <a:ext uri="{FF2B5EF4-FFF2-40B4-BE49-F238E27FC236}">
                        <a16:creationId xmlns:a16="http://schemas.microsoft.com/office/drawing/2014/main" xmlns="" id="{57B12333-594E-47EE-BFF4-51836257E8CB}"/>
                      </a:ext>
                    </a:extLst>
                  </p:cNvPr>
                  <p:cNvSpPr/>
                  <p:nvPr/>
                </p:nvSpPr>
                <p:spPr>
                  <a:xfrm>
                    <a:off x="6802381" y="4014253"/>
                    <a:ext cx="1307762" cy="849204"/>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6" name="Elipse 55">
                    <a:extLst>
                      <a:ext uri="{FF2B5EF4-FFF2-40B4-BE49-F238E27FC236}">
                        <a16:creationId xmlns:a16="http://schemas.microsoft.com/office/drawing/2014/main" xmlns="" id="{1959FDBE-CF89-4BF0-BBC4-949345620887}"/>
                      </a:ext>
                    </a:extLst>
                  </p:cNvPr>
                  <p:cNvSpPr/>
                  <p:nvPr/>
                </p:nvSpPr>
                <p:spPr>
                  <a:xfrm>
                    <a:off x="5397348" y="4014253"/>
                    <a:ext cx="1405033" cy="849204"/>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7" name="Elipse 56">
                    <a:extLst>
                      <a:ext uri="{FF2B5EF4-FFF2-40B4-BE49-F238E27FC236}">
                        <a16:creationId xmlns:a16="http://schemas.microsoft.com/office/drawing/2014/main" xmlns="" id="{E24C1745-5BB6-4756-8D94-DF80DFB23164}"/>
                      </a:ext>
                    </a:extLst>
                  </p:cNvPr>
                  <p:cNvSpPr/>
                  <p:nvPr/>
                </p:nvSpPr>
                <p:spPr>
                  <a:xfrm>
                    <a:off x="4478671" y="4107448"/>
                    <a:ext cx="1405033" cy="585798"/>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8" name="Elipse 57">
                    <a:extLst>
                      <a:ext uri="{FF2B5EF4-FFF2-40B4-BE49-F238E27FC236}">
                        <a16:creationId xmlns:a16="http://schemas.microsoft.com/office/drawing/2014/main" xmlns="" id="{81C5070B-DE14-4A36-9599-36993014AD4B}"/>
                      </a:ext>
                    </a:extLst>
                  </p:cNvPr>
                  <p:cNvSpPr/>
                  <p:nvPr/>
                </p:nvSpPr>
                <p:spPr>
                  <a:xfrm>
                    <a:off x="4046353" y="3699164"/>
                    <a:ext cx="713324" cy="1402365"/>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9" name="Elipse 58">
                    <a:extLst>
                      <a:ext uri="{FF2B5EF4-FFF2-40B4-BE49-F238E27FC236}">
                        <a16:creationId xmlns:a16="http://schemas.microsoft.com/office/drawing/2014/main" xmlns="" id="{1675C9CC-29A3-4CC6-97D8-EA3EE10F8238}"/>
                      </a:ext>
                    </a:extLst>
                  </p:cNvPr>
                  <p:cNvSpPr/>
                  <p:nvPr/>
                </p:nvSpPr>
                <p:spPr>
                  <a:xfrm>
                    <a:off x="2992582" y="4107447"/>
                    <a:ext cx="1367199" cy="585798"/>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0" name="Elipse 59">
                    <a:extLst>
                      <a:ext uri="{FF2B5EF4-FFF2-40B4-BE49-F238E27FC236}">
                        <a16:creationId xmlns:a16="http://schemas.microsoft.com/office/drawing/2014/main" xmlns="" id="{02B9A8CF-2513-49AA-9BB3-AEDAB986FA97}"/>
                      </a:ext>
                    </a:extLst>
                  </p:cNvPr>
                  <p:cNvSpPr/>
                  <p:nvPr/>
                </p:nvSpPr>
                <p:spPr>
                  <a:xfrm>
                    <a:off x="9407098" y="4200643"/>
                    <a:ext cx="1080794" cy="492603"/>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1" name="Elipse 60">
                    <a:extLst>
                      <a:ext uri="{FF2B5EF4-FFF2-40B4-BE49-F238E27FC236}">
                        <a16:creationId xmlns:a16="http://schemas.microsoft.com/office/drawing/2014/main" xmlns="" id="{1274CF45-A4BE-4424-9D6F-E77286B94385}"/>
                      </a:ext>
                    </a:extLst>
                  </p:cNvPr>
                  <p:cNvSpPr/>
                  <p:nvPr/>
                </p:nvSpPr>
                <p:spPr>
                  <a:xfrm>
                    <a:off x="8845085" y="3737672"/>
                    <a:ext cx="713324" cy="1402365"/>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2" name="Elipse 61">
                    <a:extLst>
                      <a:ext uri="{FF2B5EF4-FFF2-40B4-BE49-F238E27FC236}">
                        <a16:creationId xmlns:a16="http://schemas.microsoft.com/office/drawing/2014/main" xmlns="" id="{4F1A9C76-9D4D-417E-B7BC-C623670FF0A1}"/>
                      </a:ext>
                    </a:extLst>
                  </p:cNvPr>
                  <p:cNvSpPr/>
                  <p:nvPr/>
                </p:nvSpPr>
                <p:spPr>
                  <a:xfrm>
                    <a:off x="7721058" y="4154045"/>
                    <a:ext cx="1405034" cy="585798"/>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63" name="Conector recto de flecha 62">
                    <a:extLst>
                      <a:ext uri="{FF2B5EF4-FFF2-40B4-BE49-F238E27FC236}">
                        <a16:creationId xmlns:a16="http://schemas.microsoft.com/office/drawing/2014/main" xmlns="" id="{2F154E4A-CB47-4F3D-8E76-3E620E46A0B4}"/>
                      </a:ext>
                    </a:extLst>
                  </p:cNvPr>
                  <p:cNvCxnSpPr>
                    <a:cxnSpLocks/>
                  </p:cNvCxnSpPr>
                  <p:nvPr/>
                </p:nvCxnSpPr>
                <p:spPr>
                  <a:xfrm flipH="1">
                    <a:off x="5948244" y="4269105"/>
                    <a:ext cx="10807" cy="339497"/>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64" name="Conector recto de flecha 63">
                    <a:extLst>
                      <a:ext uri="{FF2B5EF4-FFF2-40B4-BE49-F238E27FC236}">
                        <a16:creationId xmlns:a16="http://schemas.microsoft.com/office/drawing/2014/main" xmlns="" id="{06844556-FF71-4D9F-BD3C-5FEF4CEA21D4}"/>
                      </a:ext>
                    </a:extLst>
                  </p:cNvPr>
                  <p:cNvCxnSpPr>
                    <a:cxnSpLocks/>
                  </p:cNvCxnSpPr>
                  <p:nvPr/>
                </p:nvCxnSpPr>
                <p:spPr>
                  <a:xfrm flipV="1">
                    <a:off x="7658332" y="4269104"/>
                    <a:ext cx="0" cy="339497"/>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65" name="Conector recto de flecha 64">
                    <a:extLst>
                      <a:ext uri="{FF2B5EF4-FFF2-40B4-BE49-F238E27FC236}">
                        <a16:creationId xmlns:a16="http://schemas.microsoft.com/office/drawing/2014/main" xmlns="" id="{7818F1F3-39B5-4B66-AE59-DC38B6BD0EDC}"/>
                      </a:ext>
                    </a:extLst>
                  </p:cNvPr>
                  <p:cNvCxnSpPr>
                    <a:cxnSpLocks/>
                  </p:cNvCxnSpPr>
                  <p:nvPr/>
                </p:nvCxnSpPr>
                <p:spPr>
                  <a:xfrm>
                    <a:off x="8096300" y="4282082"/>
                    <a:ext cx="0" cy="339497"/>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66" name="Conector recto de flecha 65">
                    <a:extLst>
                      <a:ext uri="{FF2B5EF4-FFF2-40B4-BE49-F238E27FC236}">
                        <a16:creationId xmlns:a16="http://schemas.microsoft.com/office/drawing/2014/main" xmlns="" id="{21144AAA-3809-4626-A79C-07A835904661}"/>
                      </a:ext>
                    </a:extLst>
                  </p:cNvPr>
                  <p:cNvCxnSpPr>
                    <a:cxnSpLocks/>
                  </p:cNvCxnSpPr>
                  <p:nvPr/>
                </p:nvCxnSpPr>
                <p:spPr>
                  <a:xfrm flipV="1">
                    <a:off x="5531745" y="4238005"/>
                    <a:ext cx="0" cy="324681"/>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67" name="Arco 66">
                    <a:extLst>
                      <a:ext uri="{FF2B5EF4-FFF2-40B4-BE49-F238E27FC236}">
                        <a16:creationId xmlns:a16="http://schemas.microsoft.com/office/drawing/2014/main" xmlns="" id="{A581391D-9FCC-40DF-9BE5-05025BD88CB0}"/>
                      </a:ext>
                    </a:extLst>
                  </p:cNvPr>
                  <p:cNvSpPr/>
                  <p:nvPr/>
                </p:nvSpPr>
                <p:spPr>
                  <a:xfrm>
                    <a:off x="8612715" y="4145955"/>
                    <a:ext cx="713324" cy="585798"/>
                  </a:xfrm>
                  <a:prstGeom prst="arc">
                    <a:avLst>
                      <a:gd name="adj1" fmla="val 16918562"/>
                      <a:gd name="adj2" fmla="val 4886105"/>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68" name="Arco 67">
                    <a:extLst>
                      <a:ext uri="{FF2B5EF4-FFF2-40B4-BE49-F238E27FC236}">
                        <a16:creationId xmlns:a16="http://schemas.microsoft.com/office/drawing/2014/main" xmlns="" id="{CADF1006-51B5-44B3-A3D4-04C825676F66}"/>
                      </a:ext>
                    </a:extLst>
                  </p:cNvPr>
                  <p:cNvSpPr/>
                  <p:nvPr/>
                </p:nvSpPr>
                <p:spPr>
                  <a:xfrm>
                    <a:off x="3895041" y="4145955"/>
                    <a:ext cx="713324" cy="585798"/>
                  </a:xfrm>
                  <a:prstGeom prst="arc">
                    <a:avLst>
                      <a:gd name="adj1" fmla="val 17793910"/>
                      <a:gd name="adj2" fmla="val 393336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grpSp>
            <p:sp>
              <p:nvSpPr>
                <p:cNvPr id="49" name="CuadroTexto 48">
                  <a:extLst>
                    <a:ext uri="{FF2B5EF4-FFF2-40B4-BE49-F238E27FC236}">
                      <a16:creationId xmlns:a16="http://schemas.microsoft.com/office/drawing/2014/main" xmlns="" id="{DE35A38C-57ED-4CE0-A2B9-0097715CE742}"/>
                    </a:ext>
                  </a:extLst>
                </p:cNvPr>
                <p:cNvSpPr txBox="1"/>
                <p:nvPr/>
              </p:nvSpPr>
              <p:spPr>
                <a:xfrm>
                  <a:off x="6442901" y="3178342"/>
                  <a:ext cx="1650873" cy="831491"/>
                </a:xfrm>
                <a:prstGeom prst="rect">
                  <a:avLst/>
                </a:prstGeom>
                <a:noFill/>
              </p:spPr>
              <p:txBody>
                <a:bodyPr wrap="square" lIns="0" tIns="0" rIns="0" bIns="0" rtlCol="0">
                  <a:spAutoFit/>
                </a:bodyPr>
                <a:lstStyle/>
                <a:p>
                  <a:r>
                    <a:rPr lang="es-ES" b="1" dirty="0">
                      <a:solidFill>
                        <a:schemeClr val="accent2">
                          <a:lumMod val="75000"/>
                        </a:schemeClr>
                      </a:solidFill>
                    </a:rPr>
                    <a:t>oxigen0</a:t>
                  </a:r>
                </a:p>
              </p:txBody>
            </p:sp>
            <mc:AlternateContent xmlns:mc="http://schemas.openxmlformats.org/markup-compatibility/2006">
              <mc:Choice xmlns:a14="http://schemas.microsoft.com/office/drawing/2010/main" xmlns="" Requires="a14">
                <p:sp>
                  <p:nvSpPr>
                    <p:cNvPr id="50" name="CuadroTexto 49">
                      <a:extLst>
                        <a:ext uri="{FF2B5EF4-FFF2-40B4-BE49-F238E27FC236}">
                          <a16:creationId xmlns:a16="http://schemas.microsoft.com/office/drawing/2014/main" id="{3EAD1128-D504-4558-B156-1A64F313B9B6}"/>
                        </a:ext>
                      </a:extLst>
                    </p:cNvPr>
                    <p:cNvSpPr txBox="1"/>
                    <p:nvPr/>
                  </p:nvSpPr>
                  <p:spPr>
                    <a:xfrm>
                      <a:off x="6761712" y="4863038"/>
                      <a:ext cx="2916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b="1" i="1" smtClean="0">
                                    <a:solidFill>
                                      <a:schemeClr val="accent2">
                                        <a:lumMod val="75000"/>
                                      </a:schemeClr>
                                    </a:solidFill>
                                    <a:latin typeface="Cambria Math" panose="02040503050406030204" pitchFamily="18" charset="0"/>
                                  </a:rPr>
                                </m:ctrlPr>
                              </m:sSubPr>
                              <m:e>
                                <m:r>
                                  <a:rPr lang="es-ES" b="1" i="1" smtClean="0">
                                    <a:solidFill>
                                      <a:schemeClr val="accent2">
                                        <a:lumMod val="75000"/>
                                      </a:schemeClr>
                                    </a:solidFill>
                                    <a:latin typeface="Cambria Math" panose="02040503050406030204" pitchFamily="18" charset="0"/>
                                  </a:rPr>
                                  <m:t>𝒑</m:t>
                                </m:r>
                              </m:e>
                              <m:sub>
                                <m:r>
                                  <a:rPr lang="es-ES" b="1" i="1" smtClean="0">
                                    <a:solidFill>
                                      <a:schemeClr val="accent2">
                                        <a:lumMod val="75000"/>
                                      </a:schemeClr>
                                    </a:solidFill>
                                    <a:latin typeface="Cambria Math" panose="02040503050406030204" pitchFamily="18" charset="0"/>
                                  </a:rPr>
                                  <m:t>𝒛</m:t>
                                </m:r>
                              </m:sub>
                            </m:sSub>
                          </m:oMath>
                        </m:oMathPara>
                      </a14:m>
                      <a:endParaRPr lang="es-ES" b="1" dirty="0"/>
                    </a:p>
                  </p:txBody>
                </p:sp>
              </mc:Choice>
              <mc:Fallback>
                <p:sp>
                  <p:nvSpPr>
                    <p:cNvPr id="3" name="CuadroTexto 2">
                      <a:extLst>
                        <a:ext uri="{FF2B5EF4-FFF2-40B4-BE49-F238E27FC236}">
                          <a16:creationId xmlns:a16="http://schemas.microsoft.com/office/drawing/2014/main" xmlns="" xmlns:a14="http://schemas.microsoft.com/office/drawing/2010/main" id="{1AD0E2F7-C87A-4826-90DF-CE515251D35B}"/>
                        </a:ext>
                      </a:extLst>
                    </p:cNvPr>
                    <p:cNvSpPr txBox="1">
                      <a:spLocks noRot="1" noChangeAspect="1" noMove="1" noResize="1" noEditPoints="1" noAdjustHandles="1" noChangeArrowheads="1" noChangeShapeType="1" noTextEdit="1"/>
                    </p:cNvSpPr>
                    <p:nvPr/>
                  </p:nvSpPr>
                  <p:spPr>
                    <a:xfrm>
                      <a:off x="6761712" y="4863038"/>
                      <a:ext cx="291683" cy="276999"/>
                    </a:xfrm>
                    <a:prstGeom prst="rect">
                      <a:avLst/>
                    </a:prstGeom>
                    <a:blipFill>
                      <a:blip r:embed="rId2" cstate="print"/>
                      <a:stretch>
                        <a:fillRect l="-20833" r="-2083" b="-23913"/>
                      </a:stretch>
                    </a:blipFill>
                  </p:spPr>
                  <p:txBody>
                    <a:bodyPr/>
                    <a:lstStyle/>
                    <a:p>
                      <a:r>
                        <a:rPr lang="es-ES">
                          <a:noFill/>
                        </a:rPr>
                        <a:t> </a:t>
                      </a:r>
                    </a:p>
                  </p:txBody>
                </p:sp>
              </mc:Fallback>
            </mc:AlternateContent>
            <mc:AlternateContent xmlns:mc="http://schemas.openxmlformats.org/markup-compatibility/2006">
              <mc:Choice xmlns:a14="http://schemas.microsoft.com/office/drawing/2010/main" xmlns="" Requires="a14">
                <p:sp>
                  <p:nvSpPr>
                    <p:cNvPr id="51" name="CuadroTexto 50">
                      <a:extLst>
                        <a:ext uri="{FF2B5EF4-FFF2-40B4-BE49-F238E27FC236}">
                          <a16:creationId xmlns:a16="http://schemas.microsoft.com/office/drawing/2014/main" id="{E4638458-94BB-4E0E-917B-BD686F97BC7C}"/>
                        </a:ext>
                      </a:extLst>
                    </p:cNvPr>
                    <p:cNvSpPr txBox="1"/>
                    <p:nvPr/>
                  </p:nvSpPr>
                  <p:spPr>
                    <a:xfrm>
                      <a:off x="4594220" y="5162344"/>
                      <a:ext cx="388440" cy="2886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b="1" i="1" smtClean="0">
                                    <a:solidFill>
                                      <a:srgbClr val="00B050"/>
                                    </a:solidFill>
                                    <a:latin typeface="Cambria Math" panose="02040503050406030204" pitchFamily="18" charset="0"/>
                                  </a:rPr>
                                </m:ctrlPr>
                              </m:sSubPr>
                              <m:e>
                                <m:r>
                                  <a:rPr lang="es-ES" b="1" i="1" smtClean="0">
                                    <a:solidFill>
                                      <a:srgbClr val="00B050"/>
                                    </a:solidFill>
                                    <a:latin typeface="Cambria Math" panose="02040503050406030204" pitchFamily="18" charset="0"/>
                                  </a:rPr>
                                  <m:t>𝒅</m:t>
                                </m:r>
                              </m:e>
                              <m:sub>
                                <m:sSup>
                                  <m:sSupPr>
                                    <m:ctrlPr>
                                      <a:rPr lang="es-ES" b="1" i="1" smtClean="0">
                                        <a:solidFill>
                                          <a:srgbClr val="00B050"/>
                                        </a:solidFill>
                                        <a:latin typeface="Cambria Math" panose="02040503050406030204" pitchFamily="18" charset="0"/>
                                      </a:rPr>
                                    </m:ctrlPr>
                                  </m:sSupPr>
                                  <m:e>
                                    <m:r>
                                      <a:rPr lang="es-ES" b="1" i="1" smtClean="0">
                                        <a:solidFill>
                                          <a:srgbClr val="00B050"/>
                                        </a:solidFill>
                                        <a:latin typeface="Cambria Math" panose="02040503050406030204" pitchFamily="18" charset="0"/>
                                      </a:rPr>
                                      <m:t>𝒛</m:t>
                                    </m:r>
                                  </m:e>
                                  <m:sup>
                                    <m:r>
                                      <a:rPr lang="es-ES" b="1" i="1" smtClean="0">
                                        <a:solidFill>
                                          <a:srgbClr val="00B050"/>
                                        </a:solidFill>
                                        <a:latin typeface="Cambria Math" panose="02040503050406030204" pitchFamily="18" charset="0"/>
                                      </a:rPr>
                                      <m:t>𝟐</m:t>
                                    </m:r>
                                  </m:sup>
                                </m:sSup>
                              </m:sub>
                            </m:sSub>
                          </m:oMath>
                        </m:oMathPara>
                      </a14:m>
                      <a:endParaRPr lang="es-ES" b="1" dirty="0"/>
                    </a:p>
                  </p:txBody>
                </p:sp>
              </mc:Choice>
              <mc:Fallback>
                <p:sp>
                  <p:nvSpPr>
                    <p:cNvPr id="4" name="CuadroTexto 3">
                      <a:extLst>
                        <a:ext uri="{FF2B5EF4-FFF2-40B4-BE49-F238E27FC236}">
                          <a16:creationId xmlns:a16="http://schemas.microsoft.com/office/drawing/2014/main" xmlns="" xmlns:a14="http://schemas.microsoft.com/office/drawing/2010/main" id="{60BA924C-2618-4221-B0E1-770A3233E2E5}"/>
                        </a:ext>
                      </a:extLst>
                    </p:cNvPr>
                    <p:cNvSpPr txBox="1">
                      <a:spLocks noRot="1" noChangeAspect="1" noMove="1" noResize="1" noEditPoints="1" noAdjustHandles="1" noChangeArrowheads="1" noChangeShapeType="1" noTextEdit="1"/>
                    </p:cNvSpPr>
                    <p:nvPr/>
                  </p:nvSpPr>
                  <p:spPr>
                    <a:xfrm>
                      <a:off x="4594220" y="5162344"/>
                      <a:ext cx="388440" cy="288605"/>
                    </a:xfrm>
                    <a:prstGeom prst="rect">
                      <a:avLst/>
                    </a:prstGeom>
                    <a:blipFill>
                      <a:blip r:embed="rId3" cstate="print"/>
                      <a:stretch>
                        <a:fillRect l="-14063" r="-1563" b="-14894"/>
                      </a:stretch>
                    </a:blipFill>
                  </p:spPr>
                  <p:txBody>
                    <a:bodyPr/>
                    <a:lstStyle/>
                    <a:p>
                      <a:r>
                        <a:rPr lang="es-ES">
                          <a:noFill/>
                        </a:rPr>
                        <a:t> </a:t>
                      </a:r>
                    </a:p>
                  </p:txBody>
                </p:sp>
              </mc:Fallback>
            </mc:AlternateContent>
            <mc:AlternateContent xmlns:mc="http://schemas.openxmlformats.org/markup-compatibility/2006">
              <mc:Choice xmlns:a14="http://schemas.microsoft.com/office/drawing/2010/main" xmlns="" Requires="a14">
                <p:sp>
                  <p:nvSpPr>
                    <p:cNvPr id="52" name="Rectángulo 51">
                      <a:extLst>
                        <a:ext uri="{FF2B5EF4-FFF2-40B4-BE49-F238E27FC236}">
                          <a16:creationId xmlns:a16="http://schemas.microsoft.com/office/drawing/2014/main" id="{5F092E94-AFC0-40CF-9A6F-055626312685}"/>
                        </a:ext>
                      </a:extLst>
                    </p:cNvPr>
                    <p:cNvSpPr/>
                    <p:nvPr/>
                  </p:nvSpPr>
                  <p:spPr>
                    <a:xfrm>
                      <a:off x="8958300" y="5138493"/>
                      <a:ext cx="573106" cy="3809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b="1" i="1" smtClean="0">
                                    <a:solidFill>
                                      <a:srgbClr val="00B050"/>
                                    </a:solidFill>
                                    <a:latin typeface="Cambria Math" panose="02040503050406030204" pitchFamily="18" charset="0"/>
                                  </a:rPr>
                                </m:ctrlPr>
                              </m:sSubPr>
                              <m:e>
                                <m:r>
                                  <a:rPr lang="es-ES" b="1" i="1">
                                    <a:solidFill>
                                      <a:srgbClr val="00B050"/>
                                    </a:solidFill>
                                    <a:latin typeface="Cambria Math" panose="02040503050406030204" pitchFamily="18" charset="0"/>
                                  </a:rPr>
                                  <m:t>𝒅</m:t>
                                </m:r>
                              </m:e>
                              <m:sub>
                                <m:sSup>
                                  <m:sSupPr>
                                    <m:ctrlPr>
                                      <a:rPr lang="es-ES" b="1" i="1">
                                        <a:solidFill>
                                          <a:srgbClr val="00B050"/>
                                        </a:solidFill>
                                        <a:latin typeface="Cambria Math" panose="02040503050406030204" pitchFamily="18" charset="0"/>
                                      </a:rPr>
                                    </m:ctrlPr>
                                  </m:sSupPr>
                                  <m:e>
                                    <m:r>
                                      <a:rPr lang="es-ES" b="1" i="1">
                                        <a:solidFill>
                                          <a:srgbClr val="00B050"/>
                                        </a:solidFill>
                                        <a:latin typeface="Cambria Math" panose="02040503050406030204" pitchFamily="18" charset="0"/>
                                      </a:rPr>
                                      <m:t>𝒛</m:t>
                                    </m:r>
                                  </m:e>
                                  <m:sup>
                                    <m:r>
                                      <a:rPr lang="es-ES" b="1" i="1">
                                        <a:solidFill>
                                          <a:srgbClr val="00B050"/>
                                        </a:solidFill>
                                        <a:latin typeface="Cambria Math" panose="02040503050406030204" pitchFamily="18" charset="0"/>
                                      </a:rPr>
                                      <m:t>𝟐</m:t>
                                    </m:r>
                                  </m:sup>
                                </m:sSup>
                              </m:sub>
                            </m:sSub>
                          </m:oMath>
                        </m:oMathPara>
                      </a14:m>
                      <a:endParaRPr lang="es-ES" b="1" dirty="0">
                        <a:solidFill>
                          <a:srgbClr val="00B050"/>
                        </a:solidFill>
                      </a:endParaRPr>
                    </a:p>
                  </p:txBody>
                </p:sp>
              </mc:Choice>
              <mc:Fallback>
                <p:sp>
                  <p:nvSpPr>
                    <p:cNvPr id="5" name="Rectángulo 4">
                      <a:extLst>
                        <a:ext uri="{FF2B5EF4-FFF2-40B4-BE49-F238E27FC236}">
                          <a16:creationId xmlns:a16="http://schemas.microsoft.com/office/drawing/2014/main" xmlns="" xmlns:a14="http://schemas.microsoft.com/office/drawing/2010/main" id="{CAC5EC64-C9EA-4421-918F-3B8D72F6D433}"/>
                        </a:ext>
                      </a:extLst>
                    </p:cNvPr>
                    <p:cNvSpPr>
                      <a:spLocks noRot="1" noChangeAspect="1" noMove="1" noResize="1" noEditPoints="1" noAdjustHandles="1" noChangeArrowheads="1" noChangeShapeType="1" noTextEdit="1"/>
                    </p:cNvSpPr>
                    <p:nvPr/>
                  </p:nvSpPr>
                  <p:spPr>
                    <a:xfrm>
                      <a:off x="8958300" y="5138493"/>
                      <a:ext cx="573106" cy="380938"/>
                    </a:xfrm>
                    <a:prstGeom prst="rect">
                      <a:avLst/>
                    </a:prstGeom>
                    <a:blipFill>
                      <a:blip r:embed="rId4" cstate="print"/>
                      <a:stretch>
                        <a:fillRect/>
                      </a:stretch>
                    </a:blipFill>
                  </p:spPr>
                  <p:txBody>
                    <a:bodyPr/>
                    <a:lstStyle/>
                    <a:p>
                      <a:r>
                        <a:rPr lang="es-ES">
                          <a:noFill/>
                        </a:rPr>
                        <a:t> </a:t>
                      </a:r>
                    </a:p>
                  </p:txBody>
                </p:sp>
              </mc:Fallback>
            </mc:AlternateContent>
            <mc:AlternateContent xmlns:mc="http://schemas.openxmlformats.org/markup-compatibility/2006">
              <mc:Choice xmlns:a14="http://schemas.microsoft.com/office/drawing/2010/main" xmlns="" Requires="a14">
                <p:sp>
                  <p:nvSpPr>
                    <p:cNvPr id="53" name="CuadroTexto 52">
                      <a:extLst>
                        <a:ext uri="{FF2B5EF4-FFF2-40B4-BE49-F238E27FC236}">
                          <a16:creationId xmlns:a16="http://schemas.microsoft.com/office/drawing/2014/main" id="{16274DF9-DE78-4B85-A92D-AA66C91AC416}"/>
                        </a:ext>
                      </a:extLst>
                    </p:cNvPr>
                    <p:cNvSpPr txBox="1"/>
                    <p:nvPr/>
                  </p:nvSpPr>
                  <p:spPr>
                    <a:xfrm>
                      <a:off x="4146078" y="2898559"/>
                      <a:ext cx="329116" cy="83149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 b="1" i="1" smtClean="0">
                                <a:solidFill>
                                  <a:srgbClr val="00B050"/>
                                </a:solidFill>
                                <a:latin typeface="Cambria Math" panose="02040503050406030204" pitchFamily="18" charset="0"/>
                              </a:rPr>
                              <m:t>𝑴𝒏</m:t>
                            </m:r>
                          </m:oMath>
                        </m:oMathPara>
                      </a14:m>
                      <a:endParaRPr lang="es-ES" b="1" dirty="0">
                        <a:solidFill>
                          <a:srgbClr val="00B050"/>
                        </a:solidFill>
                      </a:endParaRPr>
                    </a:p>
                  </p:txBody>
                </p:sp>
              </mc:Choice>
              <mc:Fallback>
                <p:sp>
                  <p:nvSpPr>
                    <p:cNvPr id="53" name="CuadroTexto 52">
                      <a:extLst>
                        <a:ext uri="{FF2B5EF4-FFF2-40B4-BE49-F238E27FC236}">
                          <a16:creationId xmlns:a16="http://schemas.microsoft.com/office/drawing/2014/main" xmlns="" xmlns:a14="http://schemas.microsoft.com/office/drawing/2010/main" id="{16274DF9-DE78-4B85-A92D-AA66C91AC416}"/>
                        </a:ext>
                      </a:extLst>
                    </p:cNvPr>
                    <p:cNvSpPr txBox="1">
                      <a:spLocks noRot="1" noChangeAspect="1" noMove="1" noResize="1" noEditPoints="1" noAdjustHandles="1" noChangeArrowheads="1" noChangeShapeType="1" noTextEdit="1"/>
                    </p:cNvSpPr>
                    <p:nvPr/>
                  </p:nvSpPr>
                  <p:spPr>
                    <a:xfrm>
                      <a:off x="4146078" y="2898559"/>
                      <a:ext cx="329116" cy="831491"/>
                    </a:xfrm>
                    <a:prstGeom prst="rect">
                      <a:avLst/>
                    </a:prstGeom>
                    <a:blipFill>
                      <a:blip r:embed="rId5" cstate="print"/>
                      <a:stretch>
                        <a:fillRect l="-18519" t="-17647" r="-50000" b="-70588"/>
                      </a:stretch>
                    </a:blipFill>
                  </p:spPr>
                  <p:txBody>
                    <a:bodyPr/>
                    <a:lstStyle/>
                    <a:p>
                      <a:r>
                        <a:rPr lang="es-ES">
                          <a:noFill/>
                        </a:rPr>
                        <a:t> </a:t>
                      </a:r>
                    </a:p>
                  </p:txBody>
                </p:sp>
              </mc:Fallback>
            </mc:AlternateContent>
          </p:grpSp>
          <p:grpSp>
            <p:nvGrpSpPr>
              <p:cNvPr id="69" name="Grupo 68">
                <a:extLst>
                  <a:ext uri="{FF2B5EF4-FFF2-40B4-BE49-F238E27FC236}">
                    <a16:creationId xmlns:a16="http://schemas.microsoft.com/office/drawing/2014/main" xmlns="" id="{00061CD3-8BE2-4F35-89B5-FA63026F9B97}"/>
                  </a:ext>
                </a:extLst>
              </p:cNvPr>
              <p:cNvGrpSpPr/>
              <p:nvPr/>
            </p:nvGrpSpPr>
            <p:grpSpPr>
              <a:xfrm rot="2995995">
                <a:off x="6154544" y="3126460"/>
                <a:ext cx="3742414" cy="533953"/>
                <a:chOff x="3228108" y="3814474"/>
                <a:chExt cx="7259783" cy="1602812"/>
              </a:xfrm>
            </p:grpSpPr>
            <p:grpSp>
              <p:nvGrpSpPr>
                <p:cNvPr id="70" name="Grupo 69">
                  <a:extLst>
                    <a:ext uri="{FF2B5EF4-FFF2-40B4-BE49-F238E27FC236}">
                      <a16:creationId xmlns:a16="http://schemas.microsoft.com/office/drawing/2014/main" xmlns="" id="{9D559C7D-3B93-47CE-987A-A87C8063B897}"/>
                    </a:ext>
                  </a:extLst>
                </p:cNvPr>
                <p:cNvGrpSpPr/>
                <p:nvPr/>
              </p:nvGrpSpPr>
              <p:grpSpPr>
                <a:xfrm>
                  <a:off x="3228108" y="3814474"/>
                  <a:ext cx="7259783" cy="1325563"/>
                  <a:chOff x="2992582" y="3699164"/>
                  <a:chExt cx="7495310" cy="1440873"/>
                </a:xfrm>
              </p:grpSpPr>
              <p:sp>
                <p:nvSpPr>
                  <p:cNvPr id="77" name="Elipse 76">
                    <a:extLst>
                      <a:ext uri="{FF2B5EF4-FFF2-40B4-BE49-F238E27FC236}">
                        <a16:creationId xmlns:a16="http://schemas.microsoft.com/office/drawing/2014/main" xmlns="" id="{ED732236-B768-4A60-889A-2499D15F2501}"/>
                      </a:ext>
                    </a:extLst>
                  </p:cNvPr>
                  <p:cNvSpPr/>
                  <p:nvPr/>
                </p:nvSpPr>
                <p:spPr>
                  <a:xfrm>
                    <a:off x="6802381" y="4014253"/>
                    <a:ext cx="1307762" cy="849204"/>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8" name="Elipse 77">
                    <a:extLst>
                      <a:ext uri="{FF2B5EF4-FFF2-40B4-BE49-F238E27FC236}">
                        <a16:creationId xmlns:a16="http://schemas.microsoft.com/office/drawing/2014/main" xmlns="" id="{58889E09-0BAE-4C1E-8418-652660ABB2BC}"/>
                      </a:ext>
                    </a:extLst>
                  </p:cNvPr>
                  <p:cNvSpPr/>
                  <p:nvPr/>
                </p:nvSpPr>
                <p:spPr>
                  <a:xfrm>
                    <a:off x="5397348" y="4014253"/>
                    <a:ext cx="1405033" cy="849204"/>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9" name="Elipse 78">
                    <a:extLst>
                      <a:ext uri="{FF2B5EF4-FFF2-40B4-BE49-F238E27FC236}">
                        <a16:creationId xmlns:a16="http://schemas.microsoft.com/office/drawing/2014/main" xmlns="" id="{7167AFE1-47E7-4454-9C5D-953EE0FA26A9}"/>
                      </a:ext>
                    </a:extLst>
                  </p:cNvPr>
                  <p:cNvSpPr/>
                  <p:nvPr/>
                </p:nvSpPr>
                <p:spPr>
                  <a:xfrm>
                    <a:off x="4478671" y="4107448"/>
                    <a:ext cx="1405033" cy="585798"/>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0" name="Elipse 79">
                    <a:extLst>
                      <a:ext uri="{FF2B5EF4-FFF2-40B4-BE49-F238E27FC236}">
                        <a16:creationId xmlns:a16="http://schemas.microsoft.com/office/drawing/2014/main" xmlns="" id="{99276F8E-61CC-4C4F-B3B5-624F3E629AB7}"/>
                      </a:ext>
                    </a:extLst>
                  </p:cNvPr>
                  <p:cNvSpPr/>
                  <p:nvPr/>
                </p:nvSpPr>
                <p:spPr>
                  <a:xfrm>
                    <a:off x="4046353" y="3699164"/>
                    <a:ext cx="713324" cy="1402365"/>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1" name="Elipse 80">
                    <a:extLst>
                      <a:ext uri="{FF2B5EF4-FFF2-40B4-BE49-F238E27FC236}">
                        <a16:creationId xmlns:a16="http://schemas.microsoft.com/office/drawing/2014/main" xmlns="" id="{0761AFEC-F4CC-41B6-BB69-BF00E8F0519C}"/>
                      </a:ext>
                    </a:extLst>
                  </p:cNvPr>
                  <p:cNvSpPr/>
                  <p:nvPr/>
                </p:nvSpPr>
                <p:spPr>
                  <a:xfrm>
                    <a:off x="2992582" y="4107447"/>
                    <a:ext cx="1367199" cy="585798"/>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2" name="Elipse 81">
                    <a:extLst>
                      <a:ext uri="{FF2B5EF4-FFF2-40B4-BE49-F238E27FC236}">
                        <a16:creationId xmlns:a16="http://schemas.microsoft.com/office/drawing/2014/main" xmlns="" id="{1E0DA294-650E-4476-997E-BB118DE89B6E}"/>
                      </a:ext>
                    </a:extLst>
                  </p:cNvPr>
                  <p:cNvSpPr/>
                  <p:nvPr/>
                </p:nvSpPr>
                <p:spPr>
                  <a:xfrm>
                    <a:off x="9407098" y="4200643"/>
                    <a:ext cx="1080794" cy="492603"/>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3" name="Elipse 82">
                    <a:extLst>
                      <a:ext uri="{FF2B5EF4-FFF2-40B4-BE49-F238E27FC236}">
                        <a16:creationId xmlns:a16="http://schemas.microsoft.com/office/drawing/2014/main" xmlns="" id="{56464179-FD2D-4BF6-9FCA-694C9F1D600A}"/>
                      </a:ext>
                    </a:extLst>
                  </p:cNvPr>
                  <p:cNvSpPr/>
                  <p:nvPr/>
                </p:nvSpPr>
                <p:spPr>
                  <a:xfrm>
                    <a:off x="8845085" y="3737672"/>
                    <a:ext cx="713324" cy="1402365"/>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4" name="Elipse 83">
                    <a:extLst>
                      <a:ext uri="{FF2B5EF4-FFF2-40B4-BE49-F238E27FC236}">
                        <a16:creationId xmlns:a16="http://schemas.microsoft.com/office/drawing/2014/main" xmlns="" id="{EF149618-FB0D-4F69-B762-410C85D7AF1B}"/>
                      </a:ext>
                    </a:extLst>
                  </p:cNvPr>
                  <p:cNvSpPr/>
                  <p:nvPr/>
                </p:nvSpPr>
                <p:spPr>
                  <a:xfrm>
                    <a:off x="7721058" y="4154045"/>
                    <a:ext cx="1405034" cy="585798"/>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85" name="Conector recto de flecha 84">
                    <a:extLst>
                      <a:ext uri="{FF2B5EF4-FFF2-40B4-BE49-F238E27FC236}">
                        <a16:creationId xmlns:a16="http://schemas.microsoft.com/office/drawing/2014/main" xmlns="" id="{57994674-0588-499A-93BB-460DE3269F01}"/>
                      </a:ext>
                    </a:extLst>
                  </p:cNvPr>
                  <p:cNvCxnSpPr>
                    <a:cxnSpLocks/>
                  </p:cNvCxnSpPr>
                  <p:nvPr/>
                </p:nvCxnSpPr>
                <p:spPr>
                  <a:xfrm flipH="1">
                    <a:off x="5948244" y="4269105"/>
                    <a:ext cx="10807" cy="339497"/>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86" name="Conector recto de flecha 85">
                    <a:extLst>
                      <a:ext uri="{FF2B5EF4-FFF2-40B4-BE49-F238E27FC236}">
                        <a16:creationId xmlns:a16="http://schemas.microsoft.com/office/drawing/2014/main" xmlns="" id="{D649269C-FEB2-411E-ACB7-795C2B3C578C}"/>
                      </a:ext>
                    </a:extLst>
                  </p:cNvPr>
                  <p:cNvCxnSpPr>
                    <a:cxnSpLocks/>
                  </p:cNvCxnSpPr>
                  <p:nvPr/>
                </p:nvCxnSpPr>
                <p:spPr>
                  <a:xfrm flipV="1">
                    <a:off x="7658332" y="4269104"/>
                    <a:ext cx="0" cy="339497"/>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87" name="Conector recto de flecha 86">
                    <a:extLst>
                      <a:ext uri="{FF2B5EF4-FFF2-40B4-BE49-F238E27FC236}">
                        <a16:creationId xmlns:a16="http://schemas.microsoft.com/office/drawing/2014/main" xmlns="" id="{57C69257-7FD9-4FFE-9ABA-C4897910B45F}"/>
                      </a:ext>
                    </a:extLst>
                  </p:cNvPr>
                  <p:cNvCxnSpPr>
                    <a:cxnSpLocks/>
                  </p:cNvCxnSpPr>
                  <p:nvPr/>
                </p:nvCxnSpPr>
                <p:spPr>
                  <a:xfrm>
                    <a:off x="8096300" y="4282082"/>
                    <a:ext cx="0" cy="339497"/>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88" name="Conector recto de flecha 87">
                    <a:extLst>
                      <a:ext uri="{FF2B5EF4-FFF2-40B4-BE49-F238E27FC236}">
                        <a16:creationId xmlns:a16="http://schemas.microsoft.com/office/drawing/2014/main" xmlns="" id="{9BF654CB-8055-4592-9A3F-54F6614CC801}"/>
                      </a:ext>
                    </a:extLst>
                  </p:cNvPr>
                  <p:cNvCxnSpPr>
                    <a:cxnSpLocks/>
                  </p:cNvCxnSpPr>
                  <p:nvPr/>
                </p:nvCxnSpPr>
                <p:spPr>
                  <a:xfrm flipV="1">
                    <a:off x="5531745" y="4238005"/>
                    <a:ext cx="0" cy="324681"/>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89" name="Arco 88">
                    <a:extLst>
                      <a:ext uri="{FF2B5EF4-FFF2-40B4-BE49-F238E27FC236}">
                        <a16:creationId xmlns:a16="http://schemas.microsoft.com/office/drawing/2014/main" xmlns="" id="{234F99C9-CA1A-4851-8283-02460D72EAB4}"/>
                      </a:ext>
                    </a:extLst>
                  </p:cNvPr>
                  <p:cNvSpPr/>
                  <p:nvPr/>
                </p:nvSpPr>
                <p:spPr>
                  <a:xfrm>
                    <a:off x="8612715" y="4145955"/>
                    <a:ext cx="713324" cy="585798"/>
                  </a:xfrm>
                  <a:prstGeom prst="arc">
                    <a:avLst>
                      <a:gd name="adj1" fmla="val 16918562"/>
                      <a:gd name="adj2" fmla="val 4886105"/>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90" name="Arco 89">
                    <a:extLst>
                      <a:ext uri="{FF2B5EF4-FFF2-40B4-BE49-F238E27FC236}">
                        <a16:creationId xmlns:a16="http://schemas.microsoft.com/office/drawing/2014/main" xmlns="" id="{C6F8D927-3726-420C-947A-37468864B19B}"/>
                      </a:ext>
                    </a:extLst>
                  </p:cNvPr>
                  <p:cNvSpPr/>
                  <p:nvPr/>
                </p:nvSpPr>
                <p:spPr>
                  <a:xfrm>
                    <a:off x="3895041" y="4145955"/>
                    <a:ext cx="713324" cy="585798"/>
                  </a:xfrm>
                  <a:prstGeom prst="arc">
                    <a:avLst>
                      <a:gd name="adj1" fmla="val 17793910"/>
                      <a:gd name="adj2" fmla="val 393336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grpSp>
            <p:sp>
              <p:nvSpPr>
                <p:cNvPr id="72" name="CuadroTexto 71">
                  <a:extLst>
                    <a:ext uri="{FF2B5EF4-FFF2-40B4-BE49-F238E27FC236}">
                      <a16:creationId xmlns:a16="http://schemas.microsoft.com/office/drawing/2014/main" xmlns="" id="{E21F4B52-0E36-42FD-ACF0-20A75A60337A}"/>
                    </a:ext>
                  </a:extLst>
                </p:cNvPr>
                <p:cNvSpPr txBox="1"/>
                <p:nvPr/>
              </p:nvSpPr>
              <p:spPr>
                <a:xfrm>
                  <a:off x="6907489" y="4585795"/>
                  <a:ext cx="126" cy="831491"/>
                </a:xfrm>
                <a:prstGeom prst="rect">
                  <a:avLst/>
                </a:prstGeom>
                <a:noFill/>
              </p:spPr>
              <p:txBody>
                <a:bodyPr wrap="none" lIns="0" tIns="0" rIns="0" bIns="0" rtlCol="0">
                  <a:spAutoFit/>
                </a:bodyPr>
                <a:lstStyle/>
                <a:p>
                  <a:endParaRPr lang="es-ES" b="1" dirty="0"/>
                </a:p>
              </p:txBody>
            </p:sp>
          </p:grpSp>
          <p:grpSp>
            <p:nvGrpSpPr>
              <p:cNvPr id="91" name="Grupo 90">
                <a:extLst>
                  <a:ext uri="{FF2B5EF4-FFF2-40B4-BE49-F238E27FC236}">
                    <a16:creationId xmlns:a16="http://schemas.microsoft.com/office/drawing/2014/main" xmlns="" id="{6A650455-CDA0-4E15-9E03-49F6BBD69D88}"/>
                  </a:ext>
                </a:extLst>
              </p:cNvPr>
              <p:cNvGrpSpPr/>
              <p:nvPr/>
            </p:nvGrpSpPr>
            <p:grpSpPr>
              <a:xfrm rot="2900186">
                <a:off x="7751736" y="3860313"/>
                <a:ext cx="3742414" cy="533954"/>
                <a:chOff x="3228108" y="3814474"/>
                <a:chExt cx="7259783" cy="1602812"/>
              </a:xfrm>
            </p:grpSpPr>
            <p:grpSp>
              <p:nvGrpSpPr>
                <p:cNvPr id="92" name="Grupo 91">
                  <a:extLst>
                    <a:ext uri="{FF2B5EF4-FFF2-40B4-BE49-F238E27FC236}">
                      <a16:creationId xmlns:a16="http://schemas.microsoft.com/office/drawing/2014/main" xmlns="" id="{27555859-0869-4AB7-897C-E81788DEE19E}"/>
                    </a:ext>
                  </a:extLst>
                </p:cNvPr>
                <p:cNvGrpSpPr/>
                <p:nvPr/>
              </p:nvGrpSpPr>
              <p:grpSpPr>
                <a:xfrm>
                  <a:off x="3228108" y="3814474"/>
                  <a:ext cx="7259783" cy="1325563"/>
                  <a:chOff x="2992582" y="3699164"/>
                  <a:chExt cx="7495310" cy="1440873"/>
                </a:xfrm>
              </p:grpSpPr>
              <p:sp>
                <p:nvSpPr>
                  <p:cNvPr id="99" name="Elipse 98">
                    <a:extLst>
                      <a:ext uri="{FF2B5EF4-FFF2-40B4-BE49-F238E27FC236}">
                        <a16:creationId xmlns:a16="http://schemas.microsoft.com/office/drawing/2014/main" xmlns="" id="{FA7FF731-632B-4766-BA0A-9FF24B14FB92}"/>
                      </a:ext>
                    </a:extLst>
                  </p:cNvPr>
                  <p:cNvSpPr/>
                  <p:nvPr/>
                </p:nvSpPr>
                <p:spPr>
                  <a:xfrm>
                    <a:off x="6802381" y="4014253"/>
                    <a:ext cx="1307762" cy="849204"/>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0" name="Elipse 99">
                    <a:extLst>
                      <a:ext uri="{FF2B5EF4-FFF2-40B4-BE49-F238E27FC236}">
                        <a16:creationId xmlns:a16="http://schemas.microsoft.com/office/drawing/2014/main" xmlns="" id="{A27CA4C9-10D6-490F-95EA-6501DEC26B3E}"/>
                      </a:ext>
                    </a:extLst>
                  </p:cNvPr>
                  <p:cNvSpPr/>
                  <p:nvPr/>
                </p:nvSpPr>
                <p:spPr>
                  <a:xfrm>
                    <a:off x="5397348" y="4014253"/>
                    <a:ext cx="1405033" cy="849204"/>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1" name="Elipse 100">
                    <a:extLst>
                      <a:ext uri="{FF2B5EF4-FFF2-40B4-BE49-F238E27FC236}">
                        <a16:creationId xmlns:a16="http://schemas.microsoft.com/office/drawing/2014/main" xmlns="" id="{E29E81B8-492D-42E8-AEAC-3D5CB7A2E3F8}"/>
                      </a:ext>
                    </a:extLst>
                  </p:cNvPr>
                  <p:cNvSpPr/>
                  <p:nvPr/>
                </p:nvSpPr>
                <p:spPr>
                  <a:xfrm>
                    <a:off x="4478671" y="4107448"/>
                    <a:ext cx="1405033" cy="585798"/>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2" name="Elipse 101">
                    <a:extLst>
                      <a:ext uri="{FF2B5EF4-FFF2-40B4-BE49-F238E27FC236}">
                        <a16:creationId xmlns:a16="http://schemas.microsoft.com/office/drawing/2014/main" xmlns="" id="{D37B211F-5BF8-40DF-A746-17C619EC1130}"/>
                      </a:ext>
                    </a:extLst>
                  </p:cNvPr>
                  <p:cNvSpPr/>
                  <p:nvPr/>
                </p:nvSpPr>
                <p:spPr>
                  <a:xfrm>
                    <a:off x="4046353" y="3699164"/>
                    <a:ext cx="713324" cy="1402365"/>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3" name="Elipse 102">
                    <a:extLst>
                      <a:ext uri="{FF2B5EF4-FFF2-40B4-BE49-F238E27FC236}">
                        <a16:creationId xmlns:a16="http://schemas.microsoft.com/office/drawing/2014/main" xmlns="" id="{26FFB148-AEB0-45D7-A846-4F0FD9A81AFF}"/>
                      </a:ext>
                    </a:extLst>
                  </p:cNvPr>
                  <p:cNvSpPr/>
                  <p:nvPr/>
                </p:nvSpPr>
                <p:spPr>
                  <a:xfrm>
                    <a:off x="2992582" y="4107447"/>
                    <a:ext cx="1367199" cy="585798"/>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4" name="Elipse 103">
                    <a:extLst>
                      <a:ext uri="{FF2B5EF4-FFF2-40B4-BE49-F238E27FC236}">
                        <a16:creationId xmlns:a16="http://schemas.microsoft.com/office/drawing/2014/main" xmlns="" id="{5F3BCD48-E3A1-4D96-A200-3F5771651839}"/>
                      </a:ext>
                    </a:extLst>
                  </p:cNvPr>
                  <p:cNvSpPr/>
                  <p:nvPr/>
                </p:nvSpPr>
                <p:spPr>
                  <a:xfrm>
                    <a:off x="9407098" y="4200643"/>
                    <a:ext cx="1080794" cy="492603"/>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5" name="Elipse 104">
                    <a:extLst>
                      <a:ext uri="{FF2B5EF4-FFF2-40B4-BE49-F238E27FC236}">
                        <a16:creationId xmlns:a16="http://schemas.microsoft.com/office/drawing/2014/main" xmlns="" id="{1F6C9C7D-A20F-411B-8502-6015CB81CCE6}"/>
                      </a:ext>
                    </a:extLst>
                  </p:cNvPr>
                  <p:cNvSpPr/>
                  <p:nvPr/>
                </p:nvSpPr>
                <p:spPr>
                  <a:xfrm>
                    <a:off x="8845085" y="3737672"/>
                    <a:ext cx="713324" cy="1402365"/>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6" name="Elipse 105">
                    <a:extLst>
                      <a:ext uri="{FF2B5EF4-FFF2-40B4-BE49-F238E27FC236}">
                        <a16:creationId xmlns:a16="http://schemas.microsoft.com/office/drawing/2014/main" xmlns="" id="{E9BA998F-E406-4A24-AE6F-1B0CF754E025}"/>
                      </a:ext>
                    </a:extLst>
                  </p:cNvPr>
                  <p:cNvSpPr/>
                  <p:nvPr/>
                </p:nvSpPr>
                <p:spPr>
                  <a:xfrm>
                    <a:off x="7721058" y="4154045"/>
                    <a:ext cx="1405034" cy="585798"/>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07" name="Conector recto de flecha 106">
                    <a:extLst>
                      <a:ext uri="{FF2B5EF4-FFF2-40B4-BE49-F238E27FC236}">
                        <a16:creationId xmlns:a16="http://schemas.microsoft.com/office/drawing/2014/main" xmlns="" id="{5E63BB63-C6D9-47D3-A7D8-32AB04010934}"/>
                      </a:ext>
                    </a:extLst>
                  </p:cNvPr>
                  <p:cNvCxnSpPr>
                    <a:cxnSpLocks/>
                  </p:cNvCxnSpPr>
                  <p:nvPr/>
                </p:nvCxnSpPr>
                <p:spPr>
                  <a:xfrm flipH="1">
                    <a:off x="5948244" y="4269105"/>
                    <a:ext cx="10807" cy="339497"/>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08" name="Conector recto de flecha 107">
                    <a:extLst>
                      <a:ext uri="{FF2B5EF4-FFF2-40B4-BE49-F238E27FC236}">
                        <a16:creationId xmlns:a16="http://schemas.microsoft.com/office/drawing/2014/main" xmlns="" id="{9255E8F0-FA29-4892-975D-AC7472907875}"/>
                      </a:ext>
                    </a:extLst>
                  </p:cNvPr>
                  <p:cNvCxnSpPr>
                    <a:cxnSpLocks/>
                  </p:cNvCxnSpPr>
                  <p:nvPr/>
                </p:nvCxnSpPr>
                <p:spPr>
                  <a:xfrm flipV="1">
                    <a:off x="7658332" y="4269104"/>
                    <a:ext cx="0" cy="339497"/>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09" name="Conector recto de flecha 108">
                    <a:extLst>
                      <a:ext uri="{FF2B5EF4-FFF2-40B4-BE49-F238E27FC236}">
                        <a16:creationId xmlns:a16="http://schemas.microsoft.com/office/drawing/2014/main" xmlns="" id="{CB2B2DD8-C850-41D5-B8A8-0BEE9170998A}"/>
                      </a:ext>
                    </a:extLst>
                  </p:cNvPr>
                  <p:cNvCxnSpPr>
                    <a:cxnSpLocks/>
                  </p:cNvCxnSpPr>
                  <p:nvPr/>
                </p:nvCxnSpPr>
                <p:spPr>
                  <a:xfrm>
                    <a:off x="8096300" y="4282082"/>
                    <a:ext cx="0" cy="339497"/>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10" name="Conector recto de flecha 109">
                    <a:extLst>
                      <a:ext uri="{FF2B5EF4-FFF2-40B4-BE49-F238E27FC236}">
                        <a16:creationId xmlns:a16="http://schemas.microsoft.com/office/drawing/2014/main" xmlns="" id="{45AB3B5C-4799-4E5F-A6B3-E4C61506A06E}"/>
                      </a:ext>
                    </a:extLst>
                  </p:cNvPr>
                  <p:cNvCxnSpPr>
                    <a:cxnSpLocks/>
                  </p:cNvCxnSpPr>
                  <p:nvPr/>
                </p:nvCxnSpPr>
                <p:spPr>
                  <a:xfrm flipV="1">
                    <a:off x="5531745" y="4238005"/>
                    <a:ext cx="0" cy="324681"/>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111" name="Arco 110">
                    <a:extLst>
                      <a:ext uri="{FF2B5EF4-FFF2-40B4-BE49-F238E27FC236}">
                        <a16:creationId xmlns:a16="http://schemas.microsoft.com/office/drawing/2014/main" xmlns="" id="{848D6672-DDC0-45CA-A75C-412FC49D0E83}"/>
                      </a:ext>
                    </a:extLst>
                  </p:cNvPr>
                  <p:cNvSpPr/>
                  <p:nvPr/>
                </p:nvSpPr>
                <p:spPr>
                  <a:xfrm>
                    <a:off x="8612715" y="4145955"/>
                    <a:ext cx="713324" cy="585798"/>
                  </a:xfrm>
                  <a:prstGeom prst="arc">
                    <a:avLst>
                      <a:gd name="adj1" fmla="val 16918562"/>
                      <a:gd name="adj2" fmla="val 4886105"/>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12" name="Arco 111">
                    <a:extLst>
                      <a:ext uri="{FF2B5EF4-FFF2-40B4-BE49-F238E27FC236}">
                        <a16:creationId xmlns:a16="http://schemas.microsoft.com/office/drawing/2014/main" xmlns="" id="{B8AF0529-1ED2-4B5F-A311-7EB1F90135EA}"/>
                      </a:ext>
                    </a:extLst>
                  </p:cNvPr>
                  <p:cNvSpPr/>
                  <p:nvPr/>
                </p:nvSpPr>
                <p:spPr>
                  <a:xfrm>
                    <a:off x="3895041" y="4145955"/>
                    <a:ext cx="713324" cy="585798"/>
                  </a:xfrm>
                  <a:prstGeom prst="arc">
                    <a:avLst>
                      <a:gd name="adj1" fmla="val 17793910"/>
                      <a:gd name="adj2" fmla="val 393336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grpSp>
            <p:sp>
              <p:nvSpPr>
                <p:cNvPr id="94" name="CuadroTexto 93">
                  <a:extLst>
                    <a:ext uri="{FF2B5EF4-FFF2-40B4-BE49-F238E27FC236}">
                      <a16:creationId xmlns:a16="http://schemas.microsoft.com/office/drawing/2014/main" xmlns="" id="{B35F6F87-6AEA-47EC-ADD7-5769F822F235}"/>
                    </a:ext>
                  </a:extLst>
                </p:cNvPr>
                <p:cNvSpPr txBox="1"/>
                <p:nvPr/>
              </p:nvSpPr>
              <p:spPr>
                <a:xfrm>
                  <a:off x="6907490" y="4585794"/>
                  <a:ext cx="126" cy="831492"/>
                </a:xfrm>
                <a:prstGeom prst="rect">
                  <a:avLst/>
                </a:prstGeom>
                <a:noFill/>
              </p:spPr>
              <p:txBody>
                <a:bodyPr wrap="none" lIns="0" tIns="0" rIns="0" bIns="0" rtlCol="0">
                  <a:spAutoFit/>
                </a:bodyPr>
                <a:lstStyle/>
                <a:p>
                  <a:endParaRPr lang="es-ES" b="1" dirty="0"/>
                </a:p>
              </p:txBody>
            </p:sp>
          </p:grpSp>
        </p:grpSp>
      </p:grpSp>
      <p:cxnSp>
        <p:nvCxnSpPr>
          <p:cNvPr id="1041" name="Conector recto de flecha 1040">
            <a:extLst>
              <a:ext uri="{FF2B5EF4-FFF2-40B4-BE49-F238E27FC236}">
                <a16:creationId xmlns:a16="http://schemas.microsoft.com/office/drawing/2014/main" xmlns="" id="{247BA838-129C-4A95-95E9-3E243FA65AE5}"/>
              </a:ext>
            </a:extLst>
          </p:cNvPr>
          <p:cNvCxnSpPr>
            <a:cxnSpLocks/>
            <a:stCxn id="59" idx="0"/>
            <a:endCxn id="59" idx="4"/>
          </p:cNvCxnSpPr>
          <p:nvPr/>
        </p:nvCxnSpPr>
        <p:spPr>
          <a:xfrm flipH="1">
            <a:off x="6282568" y="1364289"/>
            <a:ext cx="137318" cy="1156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4" name="Conector recto de flecha 1043">
            <a:extLst>
              <a:ext uri="{FF2B5EF4-FFF2-40B4-BE49-F238E27FC236}">
                <a16:creationId xmlns:a16="http://schemas.microsoft.com/office/drawing/2014/main" xmlns="" id="{CB7CEE46-58AB-4141-9922-D5F0455C8FA2}"/>
              </a:ext>
            </a:extLst>
          </p:cNvPr>
          <p:cNvCxnSpPr>
            <a:cxnSpLocks/>
            <a:stCxn id="60" idx="4"/>
            <a:endCxn id="60" idx="0"/>
          </p:cNvCxnSpPr>
          <p:nvPr/>
        </p:nvCxnSpPr>
        <p:spPr>
          <a:xfrm flipV="1">
            <a:off x="8247848" y="3716129"/>
            <a:ext cx="115472" cy="972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xmlns="" Requires="a14">
          <p:sp>
            <p:nvSpPr>
              <p:cNvPr id="123" name="CuadroTexto 122">
                <a:extLst>
                  <a:ext uri="{FF2B5EF4-FFF2-40B4-BE49-F238E27FC236}">
                    <a16:creationId xmlns:a16="http://schemas.microsoft.com/office/drawing/2014/main" id="{E447CC97-C2BD-4BE3-BB01-998D6F636683}"/>
                  </a:ext>
                </a:extLst>
              </p:cNvPr>
              <p:cNvSpPr txBox="1"/>
              <p:nvPr/>
            </p:nvSpPr>
            <p:spPr>
              <a:xfrm rot="3153356">
                <a:off x="7401187" y="3073519"/>
                <a:ext cx="16965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 b="1" i="1" smtClean="0">
                          <a:solidFill>
                            <a:srgbClr val="00B050"/>
                          </a:solidFill>
                          <a:latin typeface="Cambria Math" panose="02040503050406030204" pitchFamily="18" charset="0"/>
                        </a:rPr>
                        <m:t>𝑴𝒏</m:t>
                      </m:r>
                    </m:oMath>
                  </m:oMathPara>
                </a14:m>
                <a:endParaRPr lang="es-ES" b="1" dirty="0">
                  <a:solidFill>
                    <a:srgbClr val="00B050"/>
                  </a:solidFill>
                </a:endParaRPr>
              </a:p>
            </p:txBody>
          </p:sp>
        </mc:Choice>
        <mc:Fallback>
          <p:sp>
            <p:nvSpPr>
              <p:cNvPr id="123" name="CuadroTexto 122">
                <a:extLst>
                  <a:ext uri="{FF2B5EF4-FFF2-40B4-BE49-F238E27FC236}">
                    <a16:creationId xmlns:a16="http://schemas.microsoft.com/office/drawing/2014/main" xmlns="" xmlns:a14="http://schemas.microsoft.com/office/drawing/2010/main" id="{E447CC97-C2BD-4BE3-BB01-998D6F636683}"/>
                  </a:ext>
                </a:extLst>
              </p:cNvPr>
              <p:cNvSpPr txBox="1">
                <a:spLocks noRot="1" noChangeAspect="1" noMove="1" noResize="1" noEditPoints="1" noAdjustHandles="1" noChangeArrowheads="1" noChangeShapeType="1" noTextEdit="1"/>
              </p:cNvSpPr>
              <p:nvPr/>
            </p:nvSpPr>
            <p:spPr>
              <a:xfrm rot="3153356">
                <a:off x="7401187" y="3073519"/>
                <a:ext cx="169659" cy="276999"/>
              </a:xfrm>
              <a:prstGeom prst="rect">
                <a:avLst/>
              </a:prstGeom>
              <a:blipFill>
                <a:blip r:embed="rId6" cstate="print"/>
                <a:stretch>
                  <a:fillRect l="-18519" t="-18000" r="-46296" b="-74000"/>
                </a:stretch>
              </a:blipFill>
            </p:spPr>
            <p:txBody>
              <a:bodyPr/>
              <a:lstStyle/>
              <a:p>
                <a:r>
                  <a:rPr lang="es-ES">
                    <a:noFill/>
                  </a:rPr>
                  <a:t> </a:t>
                </a:r>
              </a:p>
            </p:txBody>
          </p:sp>
        </mc:Fallback>
      </mc:AlternateContent>
      <p:cxnSp>
        <p:nvCxnSpPr>
          <p:cNvPr id="1047" name="Conector recto de flecha 1046">
            <a:extLst>
              <a:ext uri="{FF2B5EF4-FFF2-40B4-BE49-F238E27FC236}">
                <a16:creationId xmlns:a16="http://schemas.microsoft.com/office/drawing/2014/main" xmlns="" id="{27563C5B-8CD6-4B5C-A1AD-1374338C02B5}"/>
              </a:ext>
            </a:extLst>
          </p:cNvPr>
          <p:cNvCxnSpPr>
            <a:cxnSpLocks/>
            <a:stCxn id="81" idx="0"/>
            <a:endCxn id="81" idx="4"/>
          </p:cNvCxnSpPr>
          <p:nvPr/>
        </p:nvCxnSpPr>
        <p:spPr>
          <a:xfrm flipH="1">
            <a:off x="7874143" y="1981844"/>
            <a:ext cx="131882" cy="1218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0" name="Conector recto de flecha 1049">
            <a:extLst>
              <a:ext uri="{FF2B5EF4-FFF2-40B4-BE49-F238E27FC236}">
                <a16:creationId xmlns:a16="http://schemas.microsoft.com/office/drawing/2014/main" xmlns="" id="{DC257AD3-72A6-403C-9184-2DD33BEB6BD1}"/>
              </a:ext>
            </a:extLst>
          </p:cNvPr>
          <p:cNvCxnSpPr>
            <a:cxnSpLocks/>
            <a:stCxn id="82" idx="4"/>
            <a:endCxn id="82" idx="0"/>
          </p:cNvCxnSpPr>
          <p:nvPr/>
        </p:nvCxnSpPr>
        <p:spPr>
          <a:xfrm flipV="1">
            <a:off x="9944139" y="4242292"/>
            <a:ext cx="110902" cy="1024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3" name="Conector recto de flecha 1052">
            <a:extLst>
              <a:ext uri="{FF2B5EF4-FFF2-40B4-BE49-F238E27FC236}">
                <a16:creationId xmlns:a16="http://schemas.microsoft.com/office/drawing/2014/main" xmlns="" id="{6F59ED5B-24D8-46AF-8000-9CBBF3E1450E}"/>
              </a:ext>
            </a:extLst>
          </p:cNvPr>
          <p:cNvCxnSpPr>
            <a:stCxn id="103" idx="0"/>
          </p:cNvCxnSpPr>
          <p:nvPr/>
        </p:nvCxnSpPr>
        <p:spPr>
          <a:xfrm>
            <a:off x="9601846" y="2647656"/>
            <a:ext cx="854716" cy="849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xmlns="" id="{9B620C8D-BCD0-485F-A98D-28CFC4A9C191}"/>
              </a:ext>
            </a:extLst>
          </p:cNvPr>
          <p:cNvCxnSpPr>
            <a:cxnSpLocks/>
            <a:endCxn id="103" idx="4"/>
          </p:cNvCxnSpPr>
          <p:nvPr/>
        </p:nvCxnSpPr>
        <p:spPr>
          <a:xfrm flipH="1">
            <a:off x="9473408" y="2607837"/>
            <a:ext cx="153290" cy="1652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xmlns="" id="{EAB3B6C6-0E2A-46B7-8F73-8FBADEC35BD1}"/>
              </a:ext>
            </a:extLst>
          </p:cNvPr>
          <p:cNvCxnSpPr>
            <a:cxnSpLocks/>
            <a:stCxn id="104" idx="4"/>
            <a:endCxn id="104" idx="0"/>
          </p:cNvCxnSpPr>
          <p:nvPr/>
        </p:nvCxnSpPr>
        <p:spPr>
          <a:xfrm flipV="1">
            <a:off x="11605051" y="4850128"/>
            <a:ext cx="108004" cy="105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5" name="Imagen 34">
            <a:extLst>
              <a:ext uri="{FF2B5EF4-FFF2-40B4-BE49-F238E27FC236}">
                <a16:creationId xmlns:a16="http://schemas.microsoft.com/office/drawing/2014/main" xmlns="" id="{D547BA24-2B8C-464F-BF99-252681017AED}"/>
              </a:ext>
            </a:extLst>
          </p:cNvPr>
          <p:cNvPicPr>
            <a:picLocks noChangeAspect="1"/>
          </p:cNvPicPr>
          <p:nvPr/>
        </p:nvPicPr>
        <p:blipFill rotWithShape="1">
          <a:blip r:embed="rId7" cstate="print"/>
          <a:srcRect l="26410" t="9656" r="31123" b="8590"/>
          <a:stretch/>
        </p:blipFill>
        <p:spPr>
          <a:xfrm>
            <a:off x="171995" y="128892"/>
            <a:ext cx="5177554" cy="5207984"/>
          </a:xfrm>
          <a:prstGeom prst="rect">
            <a:avLst/>
          </a:prstGeom>
        </p:spPr>
      </p:pic>
      <p:sp>
        <p:nvSpPr>
          <p:cNvPr id="38" name="CuadroTexto 37">
            <a:extLst>
              <a:ext uri="{FF2B5EF4-FFF2-40B4-BE49-F238E27FC236}">
                <a16:creationId xmlns:a16="http://schemas.microsoft.com/office/drawing/2014/main" xmlns="" id="{80553B91-E2F3-48E5-9D4D-7C6721E11642}"/>
              </a:ext>
            </a:extLst>
          </p:cNvPr>
          <p:cNvSpPr txBox="1"/>
          <p:nvPr/>
        </p:nvSpPr>
        <p:spPr>
          <a:xfrm>
            <a:off x="157936" y="5377418"/>
            <a:ext cx="11786303" cy="1200329"/>
          </a:xfrm>
          <a:prstGeom prst="rect">
            <a:avLst/>
          </a:prstGeom>
          <a:noFill/>
        </p:spPr>
        <p:txBody>
          <a:bodyPr wrap="none" rtlCol="0">
            <a:spAutoFit/>
          </a:bodyPr>
          <a:lstStyle/>
          <a:p>
            <a:r>
              <a:rPr lang="es-ES" dirty="0">
                <a:latin typeface="Arial" panose="020B0604020202020204" pitchFamily="34" charset="0"/>
                <a:cs typeface="Arial" panose="020B0604020202020204" pitchFamily="34" charset="0"/>
              </a:rPr>
              <a:t>En el esquema (izquierda) siguiente se observa las distribuciones de Mn (rojo) y oxigeno (negro) en la estructura </a:t>
            </a:r>
          </a:p>
          <a:p>
            <a:r>
              <a:rPr lang="es-ES" dirty="0">
                <a:latin typeface="Arial" panose="020B0604020202020204" pitchFamily="34" charset="0"/>
                <a:cs typeface="Arial" panose="020B0604020202020204" pitchFamily="34" charset="0"/>
              </a:rPr>
              <a:t>cristalina, mientras que en el dibujo de la derecha se ejemplifica solo el plano (azul) del cubo. También se ve que </a:t>
            </a:r>
          </a:p>
          <a:p>
            <a:r>
              <a:rPr lang="es-ES" dirty="0">
                <a:latin typeface="Arial" panose="020B0604020202020204" pitchFamily="34" charset="0"/>
                <a:cs typeface="Arial" panose="020B0604020202020204" pitchFamily="34" charset="0"/>
              </a:rPr>
              <a:t>los dos Mn que se encuentran a la distancia (a) interactúan y tienen la misma dirección del momento magnético </a:t>
            </a:r>
          </a:p>
          <a:p>
            <a:r>
              <a:rPr lang="es-ES" dirty="0">
                <a:latin typeface="Arial" panose="020B0604020202020204" pitchFamily="34" charset="0"/>
                <a:cs typeface="Arial" panose="020B0604020202020204" pitchFamily="34" charset="0"/>
              </a:rPr>
              <a:t>por el contrario los que se encuentran a una distancia mayor (b) es opuesto.</a:t>
            </a:r>
          </a:p>
        </p:txBody>
      </p:sp>
      <p:sp>
        <p:nvSpPr>
          <p:cNvPr id="39" name="CuadroTexto 38">
            <a:extLst>
              <a:ext uri="{FF2B5EF4-FFF2-40B4-BE49-F238E27FC236}">
                <a16:creationId xmlns:a16="http://schemas.microsoft.com/office/drawing/2014/main" xmlns="" id="{41B9FAAE-A772-4137-8AF3-A387E4DC1649}"/>
              </a:ext>
            </a:extLst>
          </p:cNvPr>
          <p:cNvSpPr txBox="1"/>
          <p:nvPr/>
        </p:nvSpPr>
        <p:spPr>
          <a:xfrm>
            <a:off x="6702935" y="304800"/>
            <a:ext cx="3281668" cy="523220"/>
          </a:xfrm>
          <a:prstGeom prst="rect">
            <a:avLst/>
          </a:prstGeom>
          <a:noFill/>
        </p:spPr>
        <p:txBody>
          <a:bodyPr wrap="none" rtlCol="0">
            <a:spAutoFit/>
          </a:bodyPr>
          <a:lstStyle/>
          <a:p>
            <a:r>
              <a:rPr lang="es-ES" sz="2800" dirty="0">
                <a:solidFill>
                  <a:srgbClr val="FF0000"/>
                </a:solidFill>
                <a:latin typeface="Arial" panose="020B0604020202020204" pitchFamily="34" charset="0"/>
                <a:cs typeface="Arial" panose="020B0604020202020204" pitchFamily="34" charset="0"/>
              </a:rPr>
              <a:t>Estructura del MnO</a:t>
            </a:r>
            <a:endParaRPr lang="es-ES" sz="2800" dirty="0">
              <a:solidFill>
                <a:srgbClr val="FF0000"/>
              </a:solidFill>
            </a:endParaRPr>
          </a:p>
        </p:txBody>
      </p:sp>
    </p:spTree>
    <p:extLst>
      <p:ext uri="{BB962C8B-B14F-4D97-AF65-F5344CB8AC3E}">
        <p14:creationId xmlns:p14="http://schemas.microsoft.com/office/powerpoint/2010/main" xmlns="" val="27749967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D161985-88AD-4D5F-9244-C6B83780EB5E}"/>
              </a:ext>
            </a:extLst>
          </p:cNvPr>
          <p:cNvSpPr>
            <a:spLocks noGrp="1"/>
          </p:cNvSpPr>
          <p:nvPr>
            <p:ph type="title"/>
          </p:nvPr>
        </p:nvSpPr>
        <p:spPr>
          <a:xfrm>
            <a:off x="838200" y="142876"/>
            <a:ext cx="10515600" cy="471488"/>
          </a:xfrm>
        </p:spPr>
        <p:txBody>
          <a:bodyPr>
            <a:normAutofit fontScale="90000"/>
          </a:bodyPr>
          <a:lstStyle/>
          <a:p>
            <a:pPr algn="ctr"/>
            <a:r>
              <a:rPr lang="es-ES" b="1" dirty="0">
                <a:solidFill>
                  <a:srgbClr val="FF0000"/>
                </a:solidFill>
                <a:latin typeface="Arial" panose="020B0604020202020204" pitchFamily="34" charset="0"/>
                <a:cs typeface="Arial" panose="020B0604020202020204" pitchFamily="34" charset="0"/>
              </a:rPr>
              <a:t>campo cristalino</a:t>
            </a:r>
            <a:endParaRPr lang="es-ES" dirty="0"/>
          </a:p>
        </p:txBody>
      </p:sp>
      <p:pic>
        <p:nvPicPr>
          <p:cNvPr id="4" name="Marcador de contenido 3">
            <a:extLst>
              <a:ext uri="{FF2B5EF4-FFF2-40B4-BE49-F238E27FC236}">
                <a16:creationId xmlns:a16="http://schemas.microsoft.com/office/drawing/2014/main" xmlns="" id="{7D3EF219-7615-455D-94D0-4A111126F263}"/>
              </a:ext>
            </a:extLst>
          </p:cNvPr>
          <p:cNvPicPr>
            <a:picLocks noGrp="1" noChangeAspect="1"/>
          </p:cNvPicPr>
          <p:nvPr>
            <p:ph idx="1"/>
          </p:nvPr>
        </p:nvPicPr>
        <p:blipFill>
          <a:blip r:embed="rId2" cstate="print"/>
          <a:stretch>
            <a:fillRect/>
          </a:stretch>
        </p:blipFill>
        <p:spPr>
          <a:xfrm>
            <a:off x="559809" y="2103752"/>
            <a:ext cx="5260450" cy="2575943"/>
          </a:xfrm>
          <a:prstGeom prst="rect">
            <a:avLst/>
          </a:prstGeom>
        </p:spPr>
      </p:pic>
      <p:pic>
        <p:nvPicPr>
          <p:cNvPr id="6" name="Imagen 5">
            <a:extLst>
              <a:ext uri="{FF2B5EF4-FFF2-40B4-BE49-F238E27FC236}">
                <a16:creationId xmlns:a16="http://schemas.microsoft.com/office/drawing/2014/main" xmlns="" id="{B2C7DED5-C9F4-4ED7-82E2-FFC186885A8C}"/>
              </a:ext>
            </a:extLst>
          </p:cNvPr>
          <p:cNvPicPr>
            <a:picLocks noChangeAspect="1"/>
          </p:cNvPicPr>
          <p:nvPr/>
        </p:nvPicPr>
        <p:blipFill>
          <a:blip r:embed="rId3" cstate="print"/>
          <a:stretch>
            <a:fillRect/>
          </a:stretch>
        </p:blipFill>
        <p:spPr>
          <a:xfrm>
            <a:off x="6066992" y="1952240"/>
            <a:ext cx="5072495" cy="2610029"/>
          </a:xfrm>
          <a:prstGeom prst="rect">
            <a:avLst/>
          </a:prstGeom>
        </p:spPr>
      </p:pic>
      <mc:AlternateContent xmlns:mc="http://schemas.openxmlformats.org/markup-compatibility/2006">
        <mc:Choice xmlns:a14="http://schemas.microsoft.com/office/drawing/2010/main" xmlns="" Requires="a14">
          <p:sp>
            <p:nvSpPr>
              <p:cNvPr id="7" name="CuadroTexto 6">
                <a:extLst>
                  <a:ext uri="{FF2B5EF4-FFF2-40B4-BE49-F238E27FC236}">
                    <a16:creationId xmlns:a16="http://schemas.microsoft.com/office/drawing/2014/main" id="{4FF64DE8-6433-45DD-8575-9BA5A200C6D4}"/>
                  </a:ext>
                </a:extLst>
              </p:cNvPr>
              <p:cNvSpPr txBox="1"/>
              <p:nvPr/>
            </p:nvSpPr>
            <p:spPr>
              <a:xfrm>
                <a:off x="438041" y="748834"/>
                <a:ext cx="11315918" cy="1203406"/>
              </a:xfrm>
              <a:prstGeom prst="rect">
                <a:avLst/>
              </a:prstGeom>
              <a:noFill/>
            </p:spPr>
            <p:txBody>
              <a:bodyPr wrap="none" rtlCol="0">
                <a:spAutoFit/>
              </a:bodyPr>
              <a:lstStyle/>
              <a:p>
                <a:r>
                  <a:rPr lang="es-ES" dirty="0">
                    <a:latin typeface="Arial" panose="020B0604020202020204" pitchFamily="34" charset="0"/>
                    <a:cs typeface="Arial" panose="020B0604020202020204" pitchFamily="34" charset="0"/>
                  </a:rPr>
                  <a:t>En los esquemas vemos que si el campo es débil se distribuyen los electrones de acuerdo a </a:t>
                </a:r>
                <a:r>
                  <a:rPr lang="es-ES" dirty="0" err="1">
                    <a:latin typeface="Arial" panose="020B0604020202020204" pitchFamily="34" charset="0"/>
                    <a:cs typeface="Arial" panose="020B0604020202020204" pitchFamily="34" charset="0"/>
                  </a:rPr>
                  <a:t>Hund</a:t>
                </a:r>
                <a:r>
                  <a:rPr lang="es-ES" dirty="0">
                    <a:latin typeface="Arial" panose="020B0604020202020204" pitchFamily="34" charset="0"/>
                    <a:cs typeface="Arial" panose="020B0604020202020204" pitchFamily="34" charset="0"/>
                  </a:rPr>
                  <a:t>, mientras </a:t>
                </a:r>
              </a:p>
              <a:p>
                <a:r>
                  <a:rPr lang="es-ES" dirty="0">
                    <a:latin typeface="Arial" panose="020B0604020202020204" pitchFamily="34" charset="0"/>
                    <a:cs typeface="Arial" panose="020B0604020202020204" pitchFamily="34" charset="0"/>
                  </a:rPr>
                  <a:t>que si el campo cristalino es fuerte es preferible aparear dos electrones y no llevarlos al orbital superior. </a:t>
                </a:r>
              </a:p>
              <a:p>
                <a:r>
                  <a:rPr lang="es-ES" dirty="0">
                    <a:latin typeface="Arial" panose="020B0604020202020204" pitchFamily="34" charset="0"/>
                    <a:cs typeface="Arial" panose="020B0604020202020204" pitchFamily="34" charset="0"/>
                  </a:rPr>
                  <a:t>Comportamientos similares se observa en los distintos elementos  de transición, por ejemplo en el </a:t>
                </a:r>
                <a14:m>
                  <m:oMath xmlns:m="http://schemas.openxmlformats.org/officeDocument/2006/math">
                    <m:sSup>
                      <m:sSupPr>
                        <m:ctrlPr>
                          <a:rPr lang="es-ES" i="1">
                            <a:latin typeface="Cambria Math" panose="02040503050406030204" pitchFamily="18" charset="0"/>
                          </a:rPr>
                        </m:ctrlPr>
                      </m:sSupPr>
                      <m:e>
                        <m:r>
                          <a:rPr lang="es-ES" b="0" i="1" smtClean="0">
                            <a:latin typeface="Cambria Math" panose="02040503050406030204" pitchFamily="18" charset="0"/>
                          </a:rPr>
                          <m:t>𝐹𝑒</m:t>
                        </m:r>
                      </m:e>
                      <m:sup>
                        <m:r>
                          <a:rPr lang="es-ES" b="0" i="1" smtClean="0">
                            <a:latin typeface="Cambria Math" panose="02040503050406030204" pitchFamily="18" charset="0"/>
                          </a:rPr>
                          <m:t>3</m:t>
                        </m:r>
                        <m:r>
                          <a:rPr lang="es-ES" i="1">
                            <a:latin typeface="Cambria Math" panose="02040503050406030204" pitchFamily="18" charset="0"/>
                          </a:rPr>
                          <m:t>+</m:t>
                        </m:r>
                      </m:sup>
                    </m:sSup>
                  </m:oMath>
                </a14:m>
                <a:r>
                  <a:rPr lang="es-ES" dirty="0">
                    <a:latin typeface="Arial" panose="020B0604020202020204" pitchFamily="34" charset="0"/>
                    <a:cs typeface="Arial" panose="020B0604020202020204" pitchFamily="34" charset="0"/>
                  </a:rPr>
                  <a:t>que </a:t>
                </a:r>
              </a:p>
              <a:p>
                <a:r>
                  <a:rPr lang="es-ES" dirty="0">
                    <a:latin typeface="Arial" panose="020B0604020202020204" pitchFamily="34" charset="0"/>
                    <a:cs typeface="Arial" panose="020B0604020202020204" pitchFamily="34" charset="0"/>
                  </a:rPr>
                  <a:t>también  es del tipo </a:t>
                </a:r>
                <a14:m>
                  <m:oMath xmlns:m="http://schemas.openxmlformats.org/officeDocument/2006/math">
                    <m:sSup>
                      <m:sSupPr>
                        <m:ctrlPr>
                          <a:rPr lang="es-ES" i="1">
                            <a:latin typeface="Cambria Math" panose="02040503050406030204" pitchFamily="18" charset="0"/>
                          </a:rPr>
                        </m:ctrlPr>
                      </m:sSupPr>
                      <m:e>
                        <m:r>
                          <a:rPr lang="es-ES" b="0" i="1" smtClean="0">
                            <a:latin typeface="Cambria Math" panose="02040503050406030204" pitchFamily="18" charset="0"/>
                          </a:rPr>
                          <m:t>𝑑</m:t>
                        </m:r>
                      </m:e>
                      <m:sup>
                        <m:r>
                          <a:rPr lang="es-ES" b="0" i="1" smtClean="0">
                            <a:latin typeface="Cambria Math" panose="02040503050406030204" pitchFamily="18" charset="0"/>
                          </a:rPr>
                          <m:t>5</m:t>
                        </m:r>
                      </m:sup>
                    </m:sSup>
                  </m:oMath>
                </a14:m>
                <a:r>
                  <a:rPr lang="es-ES" dirty="0">
                    <a:latin typeface="Arial" panose="020B0604020202020204" pitchFamily="34" charset="0"/>
                    <a:cs typeface="Arial" panose="020B0604020202020204" pitchFamily="34" charset="0"/>
                  </a:rPr>
                  <a:t>,similarmente con el </a:t>
                </a:r>
                <a14:m>
                  <m:oMath xmlns:m="http://schemas.openxmlformats.org/officeDocument/2006/math">
                    <m:sSup>
                      <m:sSupPr>
                        <m:ctrlPr>
                          <a:rPr lang="es-ES" i="1">
                            <a:latin typeface="Cambria Math" panose="02040503050406030204" pitchFamily="18" charset="0"/>
                          </a:rPr>
                        </m:ctrlPr>
                      </m:sSupPr>
                      <m:e>
                        <m:r>
                          <a:rPr lang="es-ES" i="1">
                            <a:latin typeface="Cambria Math" panose="02040503050406030204" pitchFamily="18" charset="0"/>
                          </a:rPr>
                          <m:t>𝐹𝑒</m:t>
                        </m:r>
                      </m:e>
                      <m:sup>
                        <m:r>
                          <a:rPr lang="es-ES" i="1">
                            <a:latin typeface="Cambria Math" panose="02040503050406030204" pitchFamily="18" charset="0"/>
                          </a:rPr>
                          <m:t>2+</m:t>
                        </m:r>
                      </m:sup>
                    </m:sSup>
                  </m:oMath>
                </a14:m>
                <a:r>
                  <a:rPr lang="es-ES" dirty="0">
                    <a:latin typeface="Arial" panose="020B0604020202020204" pitchFamily="34" charset="0"/>
                    <a:cs typeface="Arial" panose="020B0604020202020204" pitchFamily="34" charset="0"/>
                  </a:rPr>
                  <a:t>y el </a:t>
                </a:r>
                <a14:m>
                  <m:oMath xmlns:m="http://schemas.openxmlformats.org/officeDocument/2006/math">
                    <m:sSup>
                      <m:sSupPr>
                        <m:ctrlPr>
                          <a:rPr lang="es-ES" i="1">
                            <a:latin typeface="Cambria Math" panose="02040503050406030204" pitchFamily="18" charset="0"/>
                          </a:rPr>
                        </m:ctrlPr>
                      </m:sSupPr>
                      <m:e>
                        <m:r>
                          <a:rPr lang="es-ES" b="0" i="1" smtClean="0">
                            <a:latin typeface="Cambria Math" panose="02040503050406030204" pitchFamily="18" charset="0"/>
                          </a:rPr>
                          <m:t>𝐶𝑜</m:t>
                        </m:r>
                      </m:e>
                      <m:sup>
                        <m:r>
                          <a:rPr lang="es-ES" b="0" i="1" smtClean="0">
                            <a:latin typeface="Cambria Math" panose="02040503050406030204" pitchFamily="18" charset="0"/>
                          </a:rPr>
                          <m:t>3</m:t>
                        </m:r>
                        <m:r>
                          <a:rPr lang="es-ES" i="1">
                            <a:latin typeface="Cambria Math" panose="02040503050406030204" pitchFamily="18" charset="0"/>
                          </a:rPr>
                          <m:t>+</m:t>
                        </m:r>
                      </m:sup>
                    </m:sSup>
                  </m:oMath>
                </a14:m>
                <a:r>
                  <a:rPr lang="es-ES" dirty="0">
                    <a:latin typeface="Arial" panose="020B0604020202020204" pitchFamily="34" charset="0"/>
                    <a:cs typeface="Arial" panose="020B0604020202020204" pitchFamily="34" charset="0"/>
                  </a:rPr>
                  <a:t> que son del tipo </a:t>
                </a:r>
                <a14:m>
                  <m:oMath xmlns:m="http://schemas.openxmlformats.org/officeDocument/2006/math">
                    <m:sSup>
                      <m:sSupPr>
                        <m:ctrlPr>
                          <a:rPr lang="es-ES" i="1">
                            <a:latin typeface="Cambria Math" panose="02040503050406030204" pitchFamily="18" charset="0"/>
                          </a:rPr>
                        </m:ctrlPr>
                      </m:sSupPr>
                      <m:e>
                        <m:r>
                          <a:rPr lang="es-ES" i="1">
                            <a:latin typeface="Cambria Math" panose="02040503050406030204" pitchFamily="18" charset="0"/>
                          </a:rPr>
                          <m:t>𝑑</m:t>
                        </m:r>
                      </m:e>
                      <m:sup>
                        <m:r>
                          <a:rPr lang="es-ES" b="0" i="1" smtClean="0">
                            <a:latin typeface="Cambria Math" panose="02040503050406030204" pitchFamily="18" charset="0"/>
                          </a:rPr>
                          <m:t>6</m:t>
                        </m:r>
                      </m:sup>
                    </m:sSup>
                    <m:r>
                      <a:rPr lang="es-ES" b="0" i="1" smtClean="0">
                        <a:latin typeface="Cambria Math" panose="02040503050406030204" pitchFamily="18" charset="0"/>
                      </a:rPr>
                      <m:t>, </m:t>
                    </m:r>
                  </m:oMath>
                </a14:m>
                <a:r>
                  <a:rPr lang="es-ES" dirty="0">
                    <a:latin typeface="Arial" panose="020B0604020202020204" pitchFamily="34" charset="0"/>
                    <a:cs typeface="Arial" panose="020B0604020202020204" pitchFamily="34" charset="0"/>
                  </a:rPr>
                  <a:t>etc.</a:t>
                </a:r>
              </a:p>
            </p:txBody>
          </p:sp>
        </mc:Choice>
        <mc:Fallback>
          <p:sp>
            <p:nvSpPr>
              <p:cNvPr id="7" name="CuadroTexto 6">
                <a:extLst>
                  <a:ext uri="{FF2B5EF4-FFF2-40B4-BE49-F238E27FC236}">
                    <a16:creationId xmlns:a16="http://schemas.microsoft.com/office/drawing/2014/main" xmlns="" xmlns:a14="http://schemas.microsoft.com/office/drawing/2010/main" id="{4FF64DE8-6433-45DD-8575-9BA5A200C6D4}"/>
                  </a:ext>
                </a:extLst>
              </p:cNvPr>
              <p:cNvSpPr txBox="1">
                <a:spLocks noRot="1" noChangeAspect="1" noMove="1" noResize="1" noEditPoints="1" noAdjustHandles="1" noChangeArrowheads="1" noChangeShapeType="1" noTextEdit="1"/>
              </p:cNvSpPr>
              <p:nvPr/>
            </p:nvSpPr>
            <p:spPr>
              <a:xfrm>
                <a:off x="438041" y="748834"/>
                <a:ext cx="11315918" cy="1203406"/>
              </a:xfrm>
              <a:prstGeom prst="rect">
                <a:avLst/>
              </a:prstGeom>
              <a:blipFill>
                <a:blip r:embed="rId4" cstate="print"/>
                <a:stretch>
                  <a:fillRect l="-485" t="-3046" b="-7614"/>
                </a:stretch>
              </a:blipFill>
            </p:spPr>
            <p:txBody>
              <a:bodyPr/>
              <a:lstStyle/>
              <a:p>
                <a:r>
                  <a:rPr lang="es-ES">
                    <a:noFill/>
                  </a:rPr>
                  <a:t> </a:t>
                </a:r>
              </a:p>
            </p:txBody>
          </p:sp>
        </mc:Fallback>
      </mc:AlternateContent>
      <p:sp>
        <p:nvSpPr>
          <p:cNvPr id="9" name="CuadroTexto 8">
            <a:extLst>
              <a:ext uri="{FF2B5EF4-FFF2-40B4-BE49-F238E27FC236}">
                <a16:creationId xmlns:a16="http://schemas.microsoft.com/office/drawing/2014/main" xmlns="" id="{5B90098E-9786-4BDE-8FB1-AC1C01B35DE7}"/>
              </a:ext>
            </a:extLst>
          </p:cNvPr>
          <p:cNvSpPr txBox="1"/>
          <p:nvPr/>
        </p:nvSpPr>
        <p:spPr>
          <a:xfrm>
            <a:off x="838200" y="4679611"/>
            <a:ext cx="10301287" cy="646331"/>
          </a:xfrm>
          <a:prstGeom prst="rect">
            <a:avLst/>
          </a:prstGeom>
          <a:noFill/>
        </p:spPr>
        <p:txBody>
          <a:bodyPr wrap="square" rtlCol="0">
            <a:spAutoFit/>
          </a:bodyPr>
          <a:lstStyle/>
          <a:p>
            <a:r>
              <a:rPr lang="es-ES" dirty="0">
                <a:latin typeface="Arial" panose="020B0604020202020204" pitchFamily="34" charset="0"/>
                <a:cs typeface="Arial" panose="020B0604020202020204" pitchFamily="34" charset="0"/>
              </a:rPr>
              <a:t>Fue posible establecer un orden relativo entre algunos ligandos que indican la fortaleza del campo cristalino por ellos generados. Como se indica seguidamente </a:t>
            </a:r>
          </a:p>
        </p:txBody>
      </p:sp>
      <p:pic>
        <p:nvPicPr>
          <p:cNvPr id="10" name="Imagen 9">
            <a:extLst>
              <a:ext uri="{FF2B5EF4-FFF2-40B4-BE49-F238E27FC236}">
                <a16:creationId xmlns:a16="http://schemas.microsoft.com/office/drawing/2014/main" xmlns="" id="{3C7495F7-410A-400D-A3DD-2934103FF547}"/>
              </a:ext>
            </a:extLst>
          </p:cNvPr>
          <p:cNvPicPr>
            <a:picLocks noChangeAspect="1"/>
          </p:cNvPicPr>
          <p:nvPr/>
        </p:nvPicPr>
        <p:blipFill>
          <a:blip r:embed="rId5" cstate="print"/>
          <a:stretch>
            <a:fillRect/>
          </a:stretch>
        </p:blipFill>
        <p:spPr>
          <a:xfrm>
            <a:off x="2900363" y="5362329"/>
            <a:ext cx="5434012" cy="1358503"/>
          </a:xfrm>
          <a:prstGeom prst="rect">
            <a:avLst/>
          </a:prstGeom>
        </p:spPr>
      </p:pic>
    </p:spTree>
    <p:extLst>
      <p:ext uri="{BB962C8B-B14F-4D97-AF65-F5344CB8AC3E}">
        <p14:creationId xmlns:p14="http://schemas.microsoft.com/office/powerpoint/2010/main" xmlns="" val="3884925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981200" y="274638"/>
            <a:ext cx="8229600" cy="778098"/>
          </a:xfrm>
        </p:spPr>
        <p:txBody>
          <a:bodyPr/>
          <a:lstStyle/>
          <a:p>
            <a:pPr algn="ctr"/>
            <a:r>
              <a:rPr lang="es-AR" b="1" dirty="0">
                <a:solidFill>
                  <a:srgbClr val="FF0000"/>
                </a:solidFill>
                <a:latin typeface="Arial" panose="020B0604020202020204" pitchFamily="34" charset="0"/>
                <a:cs typeface="Arial" panose="020B0604020202020204" pitchFamily="34" charset="0"/>
              </a:rPr>
              <a:t>ferromagnetismo</a:t>
            </a:r>
          </a:p>
        </p:txBody>
      </p:sp>
      <p:sp>
        <p:nvSpPr>
          <p:cNvPr id="3" name="2 Marcador de contenido"/>
          <p:cNvSpPr>
            <a:spLocks noGrp="1"/>
          </p:cNvSpPr>
          <p:nvPr>
            <p:ph idx="1"/>
          </p:nvPr>
        </p:nvSpPr>
        <p:spPr>
          <a:xfrm>
            <a:off x="1991544" y="2517544"/>
            <a:ext cx="8229600" cy="2469588"/>
          </a:xfrm>
        </p:spPr>
        <p:txBody>
          <a:bodyPr>
            <a:normAutofit/>
          </a:bodyPr>
          <a:lstStyle/>
          <a:p>
            <a:pPr algn="just"/>
            <a:r>
              <a:rPr lang="es-AR" sz="3600" b="1" dirty="0">
                <a:solidFill>
                  <a:srgbClr val="008000"/>
                </a:solidFill>
                <a:latin typeface="Brush Script MT" panose="03060802040406070304" pitchFamily="66" charset="0"/>
              </a:rPr>
              <a:t>El ferromagnetismo es un fenómeno social, no existe el ferromagnetismo en átomos aislados, solo se da, cuando los átomos de la sustancia pueden interactuar entre ellos</a:t>
            </a:r>
            <a:r>
              <a:rPr lang="es-AR" sz="3600" dirty="0">
                <a:solidFill>
                  <a:srgbClr val="008000"/>
                </a:solidFill>
                <a:latin typeface="Brush Script MT" panose="03060802040406070304" pitchFamily="66" charset="0"/>
              </a:rPr>
              <a:t>.</a:t>
            </a:r>
          </a:p>
        </p:txBody>
      </p:sp>
    </p:spTree>
    <p:extLst>
      <p:ext uri="{BB962C8B-B14F-4D97-AF65-F5344CB8AC3E}">
        <p14:creationId xmlns:p14="http://schemas.microsoft.com/office/powerpoint/2010/main" xmlns="" val="39287105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F0CABB6-DDE4-4F17-B42A-0778AA54DB2A}"/>
              </a:ext>
            </a:extLst>
          </p:cNvPr>
          <p:cNvSpPr>
            <a:spLocks noGrp="1"/>
          </p:cNvSpPr>
          <p:nvPr>
            <p:ph type="title"/>
          </p:nvPr>
        </p:nvSpPr>
        <p:spPr>
          <a:xfrm>
            <a:off x="2057401" y="153699"/>
            <a:ext cx="7505700" cy="410729"/>
          </a:xfrm>
        </p:spPr>
        <p:txBody>
          <a:bodyPr>
            <a:normAutofit fontScale="90000"/>
          </a:bodyPr>
          <a:lstStyle/>
          <a:p>
            <a:pPr algn="ctr"/>
            <a:r>
              <a:rPr lang="es-ES" b="1" dirty="0">
                <a:solidFill>
                  <a:srgbClr val="FF0000"/>
                </a:solidFill>
              </a:rPr>
              <a:t>“Low Spin”  y “High spin” </a:t>
            </a:r>
          </a:p>
        </p:txBody>
      </p:sp>
      <p:sp>
        <p:nvSpPr>
          <p:cNvPr id="3" name="Marcador de contenido 2">
            <a:extLst>
              <a:ext uri="{FF2B5EF4-FFF2-40B4-BE49-F238E27FC236}">
                <a16:creationId xmlns:a16="http://schemas.microsoft.com/office/drawing/2014/main" xmlns="" id="{30246882-4A07-4942-B8C1-CE3665AAF162}"/>
              </a:ext>
            </a:extLst>
          </p:cNvPr>
          <p:cNvSpPr>
            <a:spLocks noGrp="1"/>
          </p:cNvSpPr>
          <p:nvPr>
            <p:ph idx="1"/>
          </p:nvPr>
        </p:nvSpPr>
        <p:spPr>
          <a:xfrm>
            <a:off x="183572" y="5160385"/>
            <a:ext cx="11589327" cy="1543916"/>
          </a:xfrm>
        </p:spPr>
        <p:txBody>
          <a:bodyPr>
            <a:normAutofit fontScale="77500" lnSpcReduction="20000"/>
          </a:bodyPr>
          <a:lstStyle/>
          <a:p>
            <a:pPr marL="0" indent="0" algn="just">
              <a:buNone/>
            </a:pPr>
            <a:r>
              <a:rPr lang="es-ES" dirty="0"/>
              <a:t>Se esquematiza los elementos, en rojo, que pueden tener </a:t>
            </a:r>
            <a:r>
              <a:rPr lang="es-ES" dirty="0" err="1"/>
              <a:t>low</a:t>
            </a:r>
            <a:r>
              <a:rPr lang="es-ES" dirty="0"/>
              <a:t> o </a:t>
            </a:r>
            <a:r>
              <a:rPr lang="es-ES" dirty="0" err="1"/>
              <a:t>high</a:t>
            </a:r>
            <a:r>
              <a:rPr lang="es-ES" dirty="0"/>
              <a:t> spin en posiciones </a:t>
            </a:r>
            <a:r>
              <a:rPr lang="es-ES" b="1" dirty="0"/>
              <a:t>octaédricos</a:t>
            </a:r>
            <a:r>
              <a:rPr lang="es-ES" dirty="0"/>
              <a:t>. Algunas sustancias pueden exhibir transición de espín inducida térmicamente, conocida como crossover de espín, dependiendo de la naturaleza del ligando. La transición de espín en tales compuestos también ocurre bajo presión e irradiación con luz. Los estados obtenidos tienen diferentes propiedades magnéticas y ópticas, con posibles aplicaciones como interruptores o memorias..</a:t>
            </a:r>
          </a:p>
        </p:txBody>
      </p:sp>
      <p:grpSp>
        <p:nvGrpSpPr>
          <p:cNvPr id="9" name="Grupo 8">
            <a:extLst>
              <a:ext uri="{FF2B5EF4-FFF2-40B4-BE49-F238E27FC236}">
                <a16:creationId xmlns:a16="http://schemas.microsoft.com/office/drawing/2014/main" xmlns="" id="{F01A0C87-08C8-4887-99F2-A9EF61DB891F}"/>
              </a:ext>
            </a:extLst>
          </p:cNvPr>
          <p:cNvGrpSpPr/>
          <p:nvPr/>
        </p:nvGrpSpPr>
        <p:grpSpPr>
          <a:xfrm>
            <a:off x="983674" y="775855"/>
            <a:ext cx="10363200" cy="4267200"/>
            <a:chOff x="1700213" y="2076455"/>
            <a:chExt cx="8472487" cy="4406863"/>
          </a:xfrm>
        </p:grpSpPr>
        <p:pic>
          <p:nvPicPr>
            <p:cNvPr id="6" name="Imagen 5">
              <a:extLst>
                <a:ext uri="{FF2B5EF4-FFF2-40B4-BE49-F238E27FC236}">
                  <a16:creationId xmlns:a16="http://schemas.microsoft.com/office/drawing/2014/main" xmlns="" id="{701F4AE3-F7A7-402A-BF90-5EB72A7A146C}"/>
                </a:ext>
              </a:extLst>
            </p:cNvPr>
            <p:cNvPicPr>
              <a:picLocks noChangeAspect="1"/>
            </p:cNvPicPr>
            <p:nvPr/>
          </p:nvPicPr>
          <p:blipFill>
            <a:blip r:embed="rId2" cstate="print"/>
            <a:stretch>
              <a:fillRect/>
            </a:stretch>
          </p:blipFill>
          <p:spPr>
            <a:xfrm>
              <a:off x="1700213" y="2076455"/>
              <a:ext cx="8472487" cy="2203432"/>
            </a:xfrm>
            <a:prstGeom prst="rect">
              <a:avLst/>
            </a:prstGeom>
          </p:spPr>
        </p:pic>
        <p:pic>
          <p:nvPicPr>
            <p:cNvPr id="8" name="Imagen 7">
              <a:extLst>
                <a:ext uri="{FF2B5EF4-FFF2-40B4-BE49-F238E27FC236}">
                  <a16:creationId xmlns:a16="http://schemas.microsoft.com/office/drawing/2014/main" xmlns="" id="{BD86269A-EE22-4571-A3D7-89F0DF1B9D71}"/>
                </a:ext>
              </a:extLst>
            </p:cNvPr>
            <p:cNvPicPr>
              <a:picLocks noChangeAspect="1"/>
            </p:cNvPicPr>
            <p:nvPr/>
          </p:nvPicPr>
          <p:blipFill>
            <a:blip r:embed="rId3" cstate="print"/>
            <a:stretch>
              <a:fillRect/>
            </a:stretch>
          </p:blipFill>
          <p:spPr>
            <a:xfrm>
              <a:off x="3350317" y="4279887"/>
              <a:ext cx="5337265" cy="2203431"/>
            </a:xfrm>
            <a:prstGeom prst="rect">
              <a:avLst/>
            </a:prstGeom>
          </p:spPr>
        </p:pic>
      </p:grpSp>
    </p:spTree>
    <p:extLst>
      <p:ext uri="{BB962C8B-B14F-4D97-AF65-F5344CB8AC3E}">
        <p14:creationId xmlns:p14="http://schemas.microsoft.com/office/powerpoint/2010/main" xmlns="" val="35013171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xmlns="" id="{A52127D3-B87F-4F68-8F76-97F9E1DC375C}"/>
              </a:ext>
            </a:extLst>
          </p:cNvPr>
          <p:cNvSpPr>
            <a:spLocks noGrp="1"/>
          </p:cNvSpPr>
          <p:nvPr>
            <p:ph type="title"/>
          </p:nvPr>
        </p:nvSpPr>
        <p:spPr>
          <a:xfrm>
            <a:off x="838200" y="221674"/>
            <a:ext cx="10515600" cy="634688"/>
          </a:xfrm>
        </p:spPr>
        <p:txBody>
          <a:bodyPr>
            <a:normAutofit fontScale="90000"/>
          </a:bodyPr>
          <a:lstStyle/>
          <a:p>
            <a:endParaRPr lang="es-ES" dirty="0"/>
          </a:p>
        </p:txBody>
      </p:sp>
      <p:pic>
        <p:nvPicPr>
          <p:cNvPr id="31" name="Picture 4" descr="Resultado de imagen para high spin or low spin">
            <a:extLst>
              <a:ext uri="{FF2B5EF4-FFF2-40B4-BE49-F238E27FC236}">
                <a16:creationId xmlns:a16="http://schemas.microsoft.com/office/drawing/2014/main" xmlns="" id="{5C7B8FF5-0DE2-447A-8B2A-445068231550}"/>
              </a:ext>
            </a:extLst>
          </p:cNvPr>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13854" t="75161"/>
          <a:stretch/>
        </p:blipFill>
        <p:spPr bwMode="auto">
          <a:xfrm>
            <a:off x="495880" y="3483637"/>
            <a:ext cx="5634324" cy="1513891"/>
          </a:xfrm>
          <a:prstGeom prst="rect">
            <a:avLst/>
          </a:prstGeom>
          <a:noFill/>
          <a:ln>
            <a:solidFill>
              <a:schemeClr val="tx1"/>
            </a:solidFill>
          </a:ln>
          <a:extLst>
            <a:ext uri="{909E8E84-426E-40DD-AFC4-6F175D3DCCD1}">
              <a14:hiddenFill xmlns:a14="http://schemas.microsoft.com/office/drawing/2010/main" xmlns="">
                <a:solidFill>
                  <a:srgbClr val="FFFFFF"/>
                </a:solidFill>
              </a14:hiddenFill>
            </a:ext>
          </a:extLst>
        </p:spPr>
      </p:pic>
      <mc:AlternateContent xmlns:mc="http://schemas.openxmlformats.org/markup-compatibility/2006">
        <mc:Choice xmlns:a14="http://schemas.microsoft.com/office/drawing/2010/main" xmlns="" Requires="a14">
          <p:sp>
            <p:nvSpPr>
              <p:cNvPr id="21" name="CuadroTexto 20">
                <a:extLst>
                  <a:ext uri="{FF2B5EF4-FFF2-40B4-BE49-F238E27FC236}">
                    <a16:creationId xmlns:a16="http://schemas.microsoft.com/office/drawing/2014/main" id="{D7952B7D-24C6-49D5-A711-B32BDD0EB1CF}"/>
                  </a:ext>
                </a:extLst>
              </p:cNvPr>
              <p:cNvSpPr txBox="1"/>
              <p:nvPr/>
            </p:nvSpPr>
            <p:spPr>
              <a:xfrm>
                <a:off x="495880" y="1343891"/>
                <a:ext cx="6362120" cy="1908215"/>
              </a:xfrm>
              <a:prstGeom prst="rect">
                <a:avLst/>
              </a:prstGeom>
              <a:noFill/>
            </p:spPr>
            <p:txBody>
              <a:bodyPr wrap="square" rtlCol="0">
                <a:spAutoFit/>
              </a:bodyPr>
              <a:lstStyle/>
              <a:p>
                <a:r>
                  <a:rPr lang="es-ES" sz="2000" dirty="0">
                    <a:latin typeface="Arial" panose="020B0604020202020204" pitchFamily="34" charset="0"/>
                    <a:cs typeface="Arial" panose="020B0604020202020204" pitchFamily="34" charset="0"/>
                  </a:rPr>
                  <a:t>El esquema anterior muestra los elemento</a:t>
                </a:r>
              </a:p>
              <a:p>
                <a:r>
                  <a:rPr lang="es-ES" sz="2000" dirty="0">
                    <a:latin typeface="Arial" panose="020B0604020202020204" pitchFamily="34" charset="0"/>
                    <a:cs typeface="Arial" panose="020B0604020202020204" pitchFamily="34" charset="0"/>
                  </a:rPr>
                  <a:t>en posición </a:t>
                </a:r>
                <a:r>
                  <a:rPr lang="es-ES" sz="2000" dirty="0" err="1">
                    <a:latin typeface="Arial" panose="020B0604020202020204" pitchFamily="34" charset="0"/>
                    <a:cs typeface="Arial" panose="020B0604020202020204" pitchFamily="34" charset="0"/>
                  </a:rPr>
                  <a:t>octedral</a:t>
                </a:r>
                <a:r>
                  <a:rPr lang="es-ES" sz="2000" dirty="0">
                    <a:latin typeface="Arial" panose="020B0604020202020204" pitchFamily="34" charset="0"/>
                    <a:cs typeface="Arial" panose="020B0604020202020204" pitchFamily="34" charset="0"/>
                  </a:rPr>
                  <a:t>, de esa manera, se trato </a:t>
                </a:r>
              </a:p>
              <a:p>
                <a:r>
                  <a:rPr lang="es-ES" sz="2000" dirty="0">
                    <a:latin typeface="Arial" panose="020B0604020202020204" pitchFamily="34" charset="0"/>
                    <a:cs typeface="Arial" panose="020B0604020202020204" pitchFamily="34" charset="0"/>
                  </a:rPr>
                  <a:t>el caso  del </a:t>
                </a:r>
                <a14:m>
                  <m:oMath xmlns:m="http://schemas.openxmlformats.org/officeDocument/2006/math">
                    <m:r>
                      <a:rPr lang="es-ES" sz="2000" i="1">
                        <a:latin typeface="Cambria Math" panose="02040503050406030204" pitchFamily="18" charset="0"/>
                      </a:rPr>
                      <m:t>𝑀𝑛𝑂</m:t>
                    </m:r>
                  </m:oMath>
                </a14:m>
                <a:r>
                  <a:rPr lang="es-ES" sz="2000" dirty="0">
                    <a:latin typeface="Arial" panose="020B0604020202020204" pitchFamily="34" charset="0"/>
                    <a:cs typeface="Arial" panose="020B0604020202020204" pitchFamily="34" charset="0"/>
                  </a:rPr>
                  <a:t>. El otro elemento que es de </a:t>
                </a:r>
              </a:p>
              <a:p>
                <a:r>
                  <a:rPr lang="es-ES" sz="2000" dirty="0">
                    <a:latin typeface="Arial" panose="020B0604020202020204" pitchFamily="34" charset="0"/>
                    <a:cs typeface="Arial" panose="020B0604020202020204" pitchFamily="34" charset="0"/>
                  </a:rPr>
                  <a:t>interés es el hierro por tal razón se agrega el </a:t>
                </a:r>
                <a14:m>
                  <m:oMath xmlns:m="http://schemas.openxmlformats.org/officeDocument/2006/math">
                    <m:sSup>
                      <m:sSupPr>
                        <m:ctrlPr>
                          <a:rPr lang="es-ES" sz="2000" i="1" smtClean="0">
                            <a:latin typeface="Cambria Math" panose="02040503050406030204" pitchFamily="18" charset="0"/>
                          </a:rPr>
                        </m:ctrlPr>
                      </m:sSupPr>
                      <m:e>
                        <m:r>
                          <a:rPr lang="es-ES" sz="2000" b="0" i="1" smtClean="0">
                            <a:latin typeface="Cambria Math" panose="02040503050406030204" pitchFamily="18" charset="0"/>
                          </a:rPr>
                          <m:t>𝐹𝑒</m:t>
                        </m:r>
                      </m:e>
                      <m:sup>
                        <m:r>
                          <a:rPr lang="es-ES" sz="2000" b="0" i="1" smtClean="0">
                            <a:latin typeface="Cambria Math" panose="02040503050406030204" pitchFamily="18" charset="0"/>
                          </a:rPr>
                          <m:t>3+</m:t>
                        </m:r>
                      </m:sup>
                    </m:sSup>
                    <m:r>
                      <a:rPr lang="es-ES" sz="2000" b="0" i="1" smtClean="0">
                        <a:latin typeface="Cambria Math" panose="02040503050406030204" pitchFamily="18" charset="0"/>
                      </a:rPr>
                      <m:t> </m:t>
                    </m:r>
                  </m:oMath>
                </a14:m>
                <a:endParaRPr lang="es-ES" sz="2000" b="0" dirty="0">
                  <a:latin typeface="Arial" panose="020B0604020202020204" pitchFamily="34" charset="0"/>
                  <a:cs typeface="Arial" panose="020B0604020202020204" pitchFamily="34" charset="0"/>
                </a:endParaRPr>
              </a:p>
              <a:p>
                <a:r>
                  <a:rPr lang="es-ES" sz="2000" dirty="0">
                    <a:latin typeface="Arial" panose="020B0604020202020204" pitchFamily="34" charset="0"/>
                    <a:cs typeface="Arial" panose="020B0604020202020204" pitchFamily="34" charset="0"/>
                  </a:rPr>
                  <a:t>y el </a:t>
                </a:r>
                <a14:m>
                  <m:oMath xmlns:m="http://schemas.openxmlformats.org/officeDocument/2006/math">
                    <m:sSup>
                      <m:sSupPr>
                        <m:ctrlPr>
                          <a:rPr lang="es-ES" sz="2000" i="1">
                            <a:latin typeface="Cambria Math" panose="02040503050406030204" pitchFamily="18" charset="0"/>
                          </a:rPr>
                        </m:ctrlPr>
                      </m:sSupPr>
                      <m:e>
                        <m:r>
                          <a:rPr lang="es-ES" sz="2000" i="1">
                            <a:latin typeface="Cambria Math" panose="02040503050406030204" pitchFamily="18" charset="0"/>
                          </a:rPr>
                          <m:t>𝐹𝑒</m:t>
                        </m:r>
                      </m:e>
                      <m:sup>
                        <m:r>
                          <a:rPr lang="es-ES" sz="2000" b="0" i="1" smtClean="0">
                            <a:latin typeface="Cambria Math" panose="02040503050406030204" pitchFamily="18" charset="0"/>
                          </a:rPr>
                          <m:t>2</m:t>
                        </m:r>
                        <m:r>
                          <a:rPr lang="es-ES" sz="2000" i="1">
                            <a:latin typeface="Cambria Math" panose="02040503050406030204" pitchFamily="18" charset="0"/>
                          </a:rPr>
                          <m:t>+</m:t>
                        </m:r>
                      </m:sup>
                    </m:sSup>
                  </m:oMath>
                </a14:m>
                <a:r>
                  <a:rPr lang="es-ES" sz="2000" dirty="0">
                    <a:latin typeface="Arial" panose="020B0604020202020204" pitchFamily="34" charset="0"/>
                    <a:cs typeface="Arial" panose="020B0604020202020204" pitchFamily="34" charset="0"/>
                  </a:rPr>
                  <a:t> en sitios tetraédricos.</a:t>
                </a:r>
              </a:p>
              <a:p>
                <a:endParaRPr lang="es-ES" dirty="0"/>
              </a:p>
            </p:txBody>
          </p:sp>
        </mc:Choice>
        <mc:Fallback>
          <p:sp>
            <p:nvSpPr>
              <p:cNvPr id="21" name="CuadroTexto 20">
                <a:extLst>
                  <a:ext uri="{FF2B5EF4-FFF2-40B4-BE49-F238E27FC236}">
                    <a16:creationId xmlns:a16="http://schemas.microsoft.com/office/drawing/2014/main" xmlns="" xmlns:a14="http://schemas.microsoft.com/office/drawing/2010/main" id="{D7952B7D-24C6-49D5-A711-B32BDD0EB1CF}"/>
                  </a:ext>
                </a:extLst>
              </p:cNvPr>
              <p:cNvSpPr txBox="1">
                <a:spLocks noRot="1" noChangeAspect="1" noMove="1" noResize="1" noEditPoints="1" noAdjustHandles="1" noChangeArrowheads="1" noChangeShapeType="1" noTextEdit="1"/>
              </p:cNvSpPr>
              <p:nvPr/>
            </p:nvSpPr>
            <p:spPr>
              <a:xfrm>
                <a:off x="495880" y="1343891"/>
                <a:ext cx="6362120" cy="1908215"/>
              </a:xfrm>
              <a:prstGeom prst="rect">
                <a:avLst/>
              </a:prstGeom>
              <a:blipFill>
                <a:blip r:embed="rId3" cstate="print"/>
                <a:stretch>
                  <a:fillRect l="-958" t="-1278"/>
                </a:stretch>
              </a:blipFill>
            </p:spPr>
            <p:txBody>
              <a:bodyPr/>
              <a:lstStyle/>
              <a:p>
                <a:r>
                  <a:rPr lang="es-ES">
                    <a:noFill/>
                  </a:rPr>
                  <a:t> </a:t>
                </a:r>
              </a:p>
            </p:txBody>
          </p:sp>
        </mc:Fallback>
      </mc:AlternateContent>
    </p:spTree>
    <p:extLst>
      <p:ext uri="{BB962C8B-B14F-4D97-AF65-F5344CB8AC3E}">
        <p14:creationId xmlns:p14="http://schemas.microsoft.com/office/powerpoint/2010/main" xmlns="" val="656555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CE0E237-902A-474C-A42F-D17779B379FC}"/>
              </a:ext>
            </a:extLst>
          </p:cNvPr>
          <p:cNvSpPr>
            <a:spLocks noGrp="1"/>
          </p:cNvSpPr>
          <p:nvPr>
            <p:ph type="title"/>
          </p:nvPr>
        </p:nvSpPr>
        <p:spPr>
          <a:xfrm>
            <a:off x="838200" y="0"/>
            <a:ext cx="10515600" cy="484909"/>
          </a:xfrm>
        </p:spPr>
        <p:txBody>
          <a:bodyPr>
            <a:normAutofit fontScale="90000"/>
          </a:bodyPr>
          <a:lstStyle/>
          <a:p>
            <a:pPr algn="ctr"/>
            <a:r>
              <a:rPr lang="es-ES" dirty="0">
                <a:solidFill>
                  <a:srgbClr val="FF0000"/>
                </a:solidFill>
                <a:latin typeface="Arial" panose="020B0604020202020204" pitchFamily="34" charset="0"/>
                <a:cs typeface="Arial" panose="020B0604020202020204" pitchFamily="34" charset="0"/>
              </a:rPr>
              <a:t>Caso del hierro, magnetita</a:t>
            </a:r>
          </a:p>
        </p:txBody>
      </p:sp>
      <mc:AlternateContent xmlns:mc="http://schemas.openxmlformats.org/markup-compatibility/2006">
        <mc:Choice xmlns:a14="http://schemas.microsoft.com/office/drawing/2010/main" xmlns="" Requires="a14">
          <p:sp>
            <p:nvSpPr>
              <p:cNvPr id="3" name="Marcador de contenido 2">
                <a:extLst>
                  <a:ext uri="{FF2B5EF4-FFF2-40B4-BE49-F238E27FC236}">
                    <a16:creationId xmlns:a16="http://schemas.microsoft.com/office/drawing/2014/main" id="{0D185B2F-998F-4595-A662-38C980DAB7B8}"/>
                  </a:ext>
                </a:extLst>
              </p:cNvPr>
              <p:cNvSpPr>
                <a:spLocks noGrp="1"/>
              </p:cNvSpPr>
              <p:nvPr>
                <p:ph idx="1"/>
              </p:nvPr>
            </p:nvSpPr>
            <p:spPr>
              <a:xfrm>
                <a:off x="263236" y="484909"/>
                <a:ext cx="11693237" cy="6373091"/>
              </a:xfrm>
            </p:spPr>
            <p:txBody>
              <a:bodyPr>
                <a:normAutofit fontScale="70000" lnSpcReduction="20000"/>
              </a:bodyPr>
              <a:lstStyle/>
              <a:p>
                <a:pPr algn="just">
                  <a:lnSpc>
                    <a:spcPct val="120000"/>
                  </a:lnSpc>
                </a:pPr>
                <a:r>
                  <a:rPr lang="es-ES" sz="2600" dirty="0">
                    <a:latin typeface="Arial" panose="020B0604020202020204" pitchFamily="34" charset="0"/>
                    <a:cs typeface="Arial" panose="020B0604020202020204" pitchFamily="34" charset="0"/>
                  </a:rPr>
                  <a:t>Veamos con un poco mas de detalle el caso del hierro, los estados de oxidación más comunes son </a:t>
                </a:r>
                <a14:m>
                  <m:oMath xmlns:m="http://schemas.openxmlformats.org/officeDocument/2006/math">
                    <m:sSup>
                      <m:sSupPr>
                        <m:ctrlPr>
                          <a:rPr lang="es-ES" sz="2600" i="1">
                            <a:latin typeface="Cambria Math" panose="02040503050406030204" pitchFamily="18" charset="0"/>
                          </a:rPr>
                        </m:ctrlPr>
                      </m:sSupPr>
                      <m:e>
                        <m:r>
                          <a:rPr lang="es-ES" sz="2600" i="1">
                            <a:latin typeface="Cambria Math" panose="02040503050406030204" pitchFamily="18" charset="0"/>
                          </a:rPr>
                          <m:t>𝐹𝑒</m:t>
                        </m:r>
                      </m:e>
                      <m:sup>
                        <m:r>
                          <a:rPr lang="es-ES" sz="2600" i="1">
                            <a:latin typeface="Cambria Math" panose="02040503050406030204" pitchFamily="18" charset="0"/>
                          </a:rPr>
                          <m:t>2+</m:t>
                        </m:r>
                      </m:sup>
                    </m:sSup>
                  </m:oMath>
                </a14:m>
                <a:r>
                  <a:rPr lang="es-ES" sz="2600" dirty="0">
                    <a:latin typeface="Arial" panose="020B0604020202020204" pitchFamily="34" charset="0"/>
                    <a:cs typeface="Arial" panose="020B0604020202020204" pitchFamily="34" charset="0"/>
                  </a:rPr>
                  <a:t> y </a:t>
                </a:r>
                <a14:m>
                  <m:oMath xmlns:m="http://schemas.openxmlformats.org/officeDocument/2006/math">
                    <m:sSup>
                      <m:sSupPr>
                        <m:ctrlPr>
                          <a:rPr lang="es-ES" sz="2600" i="1">
                            <a:latin typeface="Cambria Math" panose="02040503050406030204" pitchFamily="18" charset="0"/>
                          </a:rPr>
                        </m:ctrlPr>
                      </m:sSupPr>
                      <m:e>
                        <m:r>
                          <a:rPr lang="es-ES" sz="2600" i="1">
                            <a:latin typeface="Cambria Math" panose="02040503050406030204" pitchFamily="18" charset="0"/>
                          </a:rPr>
                          <m:t>𝐹𝑒</m:t>
                        </m:r>
                      </m:e>
                      <m:sup>
                        <m:r>
                          <a:rPr lang="es-ES" sz="2600" i="1">
                            <a:latin typeface="Cambria Math" panose="02040503050406030204" pitchFamily="18" charset="0"/>
                          </a:rPr>
                          <m:t>3+</m:t>
                        </m:r>
                      </m:sup>
                    </m:sSup>
                  </m:oMath>
                </a14:m>
                <a:r>
                  <a:rPr lang="es-ES" sz="2600" dirty="0">
                    <a:latin typeface="Arial" panose="020B0604020202020204" pitchFamily="34" charset="0"/>
                    <a:cs typeface="Arial" panose="020B0604020202020204" pitchFamily="34" charset="0"/>
                  </a:rPr>
                  <a:t>, mientras el átomo neutro, como ya vimos, tiene la configuración electrónica </a:t>
                </a:r>
                <a14:m>
                  <m:oMath xmlns:m="http://schemas.openxmlformats.org/officeDocument/2006/math">
                    <m:d>
                      <m:dPr>
                        <m:begChr m:val="["/>
                        <m:endChr m:val="]"/>
                        <m:ctrlPr>
                          <a:rPr lang="es-ES" sz="2600" i="1">
                            <a:latin typeface="Cambria Math" panose="02040503050406030204" pitchFamily="18" charset="0"/>
                          </a:rPr>
                        </m:ctrlPr>
                      </m:dPr>
                      <m:e>
                        <m:r>
                          <a:rPr lang="es-ES" sz="2600" i="1">
                            <a:latin typeface="Cambria Math" panose="02040503050406030204" pitchFamily="18" charset="0"/>
                          </a:rPr>
                          <m:t>𝐴𝑟</m:t>
                        </m:r>
                      </m:e>
                    </m:d>
                    <m:r>
                      <a:rPr lang="es-ES" sz="2600" i="1">
                        <a:latin typeface="Cambria Math" panose="02040503050406030204" pitchFamily="18" charset="0"/>
                      </a:rPr>
                      <m:t>3</m:t>
                    </m:r>
                    <m:sSup>
                      <m:sSupPr>
                        <m:ctrlPr>
                          <a:rPr lang="es-ES" sz="2600" i="1">
                            <a:latin typeface="Cambria Math" panose="02040503050406030204" pitchFamily="18" charset="0"/>
                          </a:rPr>
                        </m:ctrlPr>
                      </m:sSupPr>
                      <m:e>
                        <m:r>
                          <a:rPr lang="es-ES" sz="2600" i="1">
                            <a:latin typeface="Cambria Math" panose="02040503050406030204" pitchFamily="18" charset="0"/>
                          </a:rPr>
                          <m:t>𝑑</m:t>
                        </m:r>
                      </m:e>
                      <m:sup>
                        <m:r>
                          <a:rPr lang="es-ES" sz="2600" i="1">
                            <a:latin typeface="Cambria Math" panose="02040503050406030204" pitchFamily="18" charset="0"/>
                          </a:rPr>
                          <m:t>6</m:t>
                        </m:r>
                      </m:sup>
                    </m:sSup>
                    <m:r>
                      <a:rPr lang="es-ES" sz="2600" i="1">
                        <a:latin typeface="Cambria Math" panose="02040503050406030204" pitchFamily="18" charset="0"/>
                      </a:rPr>
                      <m:t>4</m:t>
                    </m:r>
                    <m:sSup>
                      <m:sSupPr>
                        <m:ctrlPr>
                          <a:rPr lang="es-ES" sz="2600" i="1">
                            <a:latin typeface="Cambria Math" panose="02040503050406030204" pitchFamily="18" charset="0"/>
                          </a:rPr>
                        </m:ctrlPr>
                      </m:sSupPr>
                      <m:e>
                        <m:r>
                          <a:rPr lang="es-ES" sz="2600" i="1">
                            <a:latin typeface="Cambria Math" panose="02040503050406030204" pitchFamily="18" charset="0"/>
                          </a:rPr>
                          <m:t>𝑠</m:t>
                        </m:r>
                      </m:e>
                      <m:sup>
                        <m:r>
                          <a:rPr lang="es-ES" sz="2600" i="1">
                            <a:latin typeface="Cambria Math" panose="02040503050406030204" pitchFamily="18" charset="0"/>
                          </a:rPr>
                          <m:t>2</m:t>
                        </m:r>
                      </m:sup>
                    </m:sSup>
                  </m:oMath>
                </a14:m>
                <a:r>
                  <a:rPr lang="es-ES" sz="2600" dirty="0">
                    <a:latin typeface="Arial" panose="020B0604020202020204" pitchFamily="34" charset="0"/>
                    <a:cs typeface="Arial" panose="020B0604020202020204" pitchFamily="34" charset="0"/>
                  </a:rPr>
                  <a:t>, los iones las siguientes</a:t>
                </a:r>
              </a:p>
              <a:p>
                <a:pPr marL="0" indent="0" algn="just">
                  <a:lnSpc>
                    <a:spcPct val="120000"/>
                  </a:lnSpc>
                  <a:buNone/>
                </a:pPr>
                <a14:m>
                  <m:oMathPara xmlns:m="http://schemas.openxmlformats.org/officeDocument/2006/math">
                    <m:oMathParaPr>
                      <m:jc m:val="centerGroup"/>
                    </m:oMathParaPr>
                    <m:oMath xmlns:m="http://schemas.openxmlformats.org/officeDocument/2006/math">
                      <m:r>
                        <a:rPr lang="es-ES" sz="2600" b="0" i="1" smtClean="0">
                          <a:latin typeface="Cambria Math" panose="02040503050406030204" pitchFamily="18" charset="0"/>
                        </a:rPr>
                        <m:t>𝐹𝑒</m:t>
                      </m:r>
                      <m:r>
                        <a:rPr lang="es-ES" sz="2600" i="1">
                          <a:latin typeface="Cambria Math" panose="02040503050406030204" pitchFamily="18" charset="0"/>
                        </a:rPr>
                        <m:t>: </m:t>
                      </m:r>
                      <m:d>
                        <m:dPr>
                          <m:begChr m:val="["/>
                          <m:endChr m:val="]"/>
                          <m:ctrlPr>
                            <a:rPr lang="es-ES" sz="2600" i="1">
                              <a:latin typeface="Cambria Math" panose="02040503050406030204" pitchFamily="18" charset="0"/>
                            </a:rPr>
                          </m:ctrlPr>
                        </m:dPr>
                        <m:e>
                          <m:r>
                            <a:rPr lang="es-ES" sz="2600" i="1">
                              <a:latin typeface="Cambria Math" panose="02040503050406030204" pitchFamily="18" charset="0"/>
                            </a:rPr>
                            <m:t>𝐴𝑟</m:t>
                          </m:r>
                        </m:e>
                      </m:d>
                      <m:r>
                        <a:rPr lang="es-ES" sz="2600" i="1">
                          <a:latin typeface="Cambria Math" panose="02040503050406030204" pitchFamily="18" charset="0"/>
                        </a:rPr>
                        <m:t>3</m:t>
                      </m:r>
                      <m:sSup>
                        <m:sSupPr>
                          <m:ctrlPr>
                            <a:rPr lang="es-ES" sz="2600" i="1">
                              <a:latin typeface="Cambria Math" panose="02040503050406030204" pitchFamily="18" charset="0"/>
                            </a:rPr>
                          </m:ctrlPr>
                        </m:sSupPr>
                        <m:e>
                          <m:r>
                            <a:rPr lang="es-ES" sz="2600" i="1">
                              <a:latin typeface="Cambria Math" panose="02040503050406030204" pitchFamily="18" charset="0"/>
                            </a:rPr>
                            <m:t>𝑑</m:t>
                          </m:r>
                        </m:e>
                        <m:sup>
                          <m:r>
                            <a:rPr lang="es-ES" sz="2600" b="0" i="1" smtClean="0">
                              <a:latin typeface="Cambria Math" panose="02040503050406030204" pitchFamily="18" charset="0"/>
                            </a:rPr>
                            <m:t>6</m:t>
                          </m:r>
                        </m:sup>
                      </m:sSup>
                      <m:r>
                        <a:rPr lang="es-ES" sz="2600" i="1">
                          <a:latin typeface="Cambria Math" panose="02040503050406030204" pitchFamily="18" charset="0"/>
                        </a:rPr>
                        <m:t>4</m:t>
                      </m:r>
                      <m:sSup>
                        <m:sSupPr>
                          <m:ctrlPr>
                            <a:rPr lang="es-ES" sz="2600" i="1">
                              <a:latin typeface="Cambria Math" panose="02040503050406030204" pitchFamily="18" charset="0"/>
                            </a:rPr>
                          </m:ctrlPr>
                        </m:sSupPr>
                        <m:e>
                          <m:r>
                            <a:rPr lang="es-ES" sz="2600" i="1">
                              <a:latin typeface="Cambria Math" panose="02040503050406030204" pitchFamily="18" charset="0"/>
                            </a:rPr>
                            <m:t>𝑠</m:t>
                          </m:r>
                        </m:e>
                        <m:sup>
                          <m:r>
                            <a:rPr lang="es-ES" sz="2600" i="1">
                              <a:latin typeface="Cambria Math" panose="02040503050406030204" pitchFamily="18" charset="0"/>
                            </a:rPr>
                            <m:t>2</m:t>
                          </m:r>
                        </m:sup>
                      </m:sSup>
                      <m:r>
                        <a:rPr lang="es-ES" sz="2600" i="1">
                          <a:latin typeface="Cambria Math" panose="02040503050406030204" pitchFamily="18" charset="0"/>
                          <a:ea typeface="Cambria Math" panose="02040503050406030204" pitchFamily="18" charset="0"/>
                        </a:rPr>
                        <m:t>→</m:t>
                      </m:r>
                      <m:sSup>
                        <m:sSupPr>
                          <m:ctrlPr>
                            <a:rPr lang="es-ES" sz="2600" i="1">
                              <a:latin typeface="Cambria Math" panose="02040503050406030204" pitchFamily="18" charset="0"/>
                            </a:rPr>
                          </m:ctrlPr>
                        </m:sSupPr>
                        <m:e>
                          <m:r>
                            <a:rPr lang="es-ES" sz="2600" b="0" i="1" smtClean="0">
                              <a:latin typeface="Cambria Math" panose="02040503050406030204" pitchFamily="18" charset="0"/>
                            </a:rPr>
                            <m:t>𝐹𝑒</m:t>
                          </m:r>
                        </m:e>
                        <m:sup>
                          <m:r>
                            <a:rPr lang="es-ES" sz="2600" i="1">
                              <a:latin typeface="Cambria Math" panose="02040503050406030204" pitchFamily="18" charset="0"/>
                            </a:rPr>
                            <m:t>2+</m:t>
                          </m:r>
                        </m:sup>
                      </m:sSup>
                      <m:r>
                        <a:rPr lang="es-ES" sz="2600" i="1">
                          <a:latin typeface="Cambria Math" panose="02040503050406030204" pitchFamily="18" charset="0"/>
                        </a:rPr>
                        <m:t>:</m:t>
                      </m:r>
                      <m:d>
                        <m:dPr>
                          <m:begChr m:val="["/>
                          <m:endChr m:val="]"/>
                          <m:ctrlPr>
                            <a:rPr lang="es-ES" sz="2600" i="1">
                              <a:latin typeface="Cambria Math" panose="02040503050406030204" pitchFamily="18" charset="0"/>
                            </a:rPr>
                          </m:ctrlPr>
                        </m:dPr>
                        <m:e>
                          <m:r>
                            <a:rPr lang="es-ES" sz="2600" i="1">
                              <a:latin typeface="Cambria Math" panose="02040503050406030204" pitchFamily="18" charset="0"/>
                            </a:rPr>
                            <m:t>𝐴𝑟</m:t>
                          </m:r>
                        </m:e>
                      </m:d>
                      <m:r>
                        <a:rPr lang="es-ES" sz="2600" i="1">
                          <a:latin typeface="Cambria Math" panose="02040503050406030204" pitchFamily="18" charset="0"/>
                        </a:rPr>
                        <m:t>3</m:t>
                      </m:r>
                      <m:sSup>
                        <m:sSupPr>
                          <m:ctrlPr>
                            <a:rPr lang="es-ES" sz="2600" i="1">
                              <a:latin typeface="Cambria Math" panose="02040503050406030204" pitchFamily="18" charset="0"/>
                            </a:rPr>
                          </m:ctrlPr>
                        </m:sSupPr>
                        <m:e>
                          <m:r>
                            <a:rPr lang="es-ES" sz="2600" i="1">
                              <a:latin typeface="Cambria Math" panose="02040503050406030204" pitchFamily="18" charset="0"/>
                            </a:rPr>
                            <m:t>𝑑</m:t>
                          </m:r>
                        </m:e>
                        <m:sup>
                          <m:r>
                            <a:rPr lang="es-ES" sz="2600" b="0" i="1" smtClean="0">
                              <a:latin typeface="Cambria Math" panose="02040503050406030204" pitchFamily="18" charset="0"/>
                            </a:rPr>
                            <m:t>6</m:t>
                          </m:r>
                        </m:sup>
                      </m:sSup>
                      <m:r>
                        <a:rPr lang="es-ES" sz="2600" i="1">
                          <a:latin typeface="Cambria Math" panose="02040503050406030204" pitchFamily="18" charset="0"/>
                        </a:rPr>
                        <m:t>4</m:t>
                      </m:r>
                      <m:sSup>
                        <m:sSupPr>
                          <m:ctrlPr>
                            <a:rPr lang="es-ES" sz="2600" i="1">
                              <a:latin typeface="Cambria Math" panose="02040503050406030204" pitchFamily="18" charset="0"/>
                            </a:rPr>
                          </m:ctrlPr>
                        </m:sSupPr>
                        <m:e>
                          <m:r>
                            <a:rPr lang="es-ES" sz="2600" i="1">
                              <a:latin typeface="Cambria Math" panose="02040503050406030204" pitchFamily="18" charset="0"/>
                            </a:rPr>
                            <m:t>𝑠</m:t>
                          </m:r>
                        </m:e>
                        <m:sup>
                          <m:r>
                            <a:rPr lang="es-ES" sz="2600" i="1">
                              <a:latin typeface="Cambria Math" panose="02040503050406030204" pitchFamily="18" charset="0"/>
                            </a:rPr>
                            <m:t>0</m:t>
                          </m:r>
                        </m:sup>
                      </m:sSup>
                    </m:oMath>
                  </m:oMathPara>
                </a14:m>
                <a:endParaRPr lang="es-ES" sz="2600" dirty="0">
                  <a:latin typeface="Arial" panose="020B0604020202020204" pitchFamily="34" charset="0"/>
                  <a:cs typeface="Arial" panose="020B0604020202020204" pitchFamily="34" charset="0"/>
                </a:endParaRPr>
              </a:p>
              <a:p>
                <a:pPr marL="0" indent="0" algn="just">
                  <a:lnSpc>
                    <a:spcPct val="120000"/>
                  </a:lnSpc>
                  <a:buNone/>
                </a:pPr>
                <a14:m>
                  <m:oMathPara xmlns:m="http://schemas.openxmlformats.org/officeDocument/2006/math">
                    <m:oMathParaPr>
                      <m:jc m:val="centerGroup"/>
                    </m:oMathParaPr>
                    <m:oMath xmlns:m="http://schemas.openxmlformats.org/officeDocument/2006/math">
                      <m:r>
                        <a:rPr lang="es-ES" sz="2600" b="0" i="1" smtClean="0">
                          <a:latin typeface="Cambria Math" panose="02040503050406030204" pitchFamily="18" charset="0"/>
                        </a:rPr>
                        <m:t>𝐹𝑒</m:t>
                      </m:r>
                      <m:r>
                        <a:rPr lang="es-ES" sz="2600" i="1">
                          <a:latin typeface="Cambria Math" panose="02040503050406030204" pitchFamily="18" charset="0"/>
                        </a:rPr>
                        <m:t>: </m:t>
                      </m:r>
                      <m:d>
                        <m:dPr>
                          <m:begChr m:val="["/>
                          <m:endChr m:val="]"/>
                          <m:ctrlPr>
                            <a:rPr lang="es-ES" sz="2600" i="1">
                              <a:latin typeface="Cambria Math" panose="02040503050406030204" pitchFamily="18" charset="0"/>
                            </a:rPr>
                          </m:ctrlPr>
                        </m:dPr>
                        <m:e>
                          <m:r>
                            <a:rPr lang="es-ES" sz="2600" i="1">
                              <a:latin typeface="Cambria Math" panose="02040503050406030204" pitchFamily="18" charset="0"/>
                            </a:rPr>
                            <m:t>𝐴𝑟</m:t>
                          </m:r>
                        </m:e>
                      </m:d>
                      <m:r>
                        <a:rPr lang="es-ES" sz="2600" i="1">
                          <a:latin typeface="Cambria Math" panose="02040503050406030204" pitchFamily="18" charset="0"/>
                        </a:rPr>
                        <m:t>3</m:t>
                      </m:r>
                      <m:sSup>
                        <m:sSupPr>
                          <m:ctrlPr>
                            <a:rPr lang="es-ES" sz="2600" i="1">
                              <a:latin typeface="Cambria Math" panose="02040503050406030204" pitchFamily="18" charset="0"/>
                            </a:rPr>
                          </m:ctrlPr>
                        </m:sSupPr>
                        <m:e>
                          <m:r>
                            <a:rPr lang="es-ES" sz="2600" i="1">
                              <a:latin typeface="Cambria Math" panose="02040503050406030204" pitchFamily="18" charset="0"/>
                            </a:rPr>
                            <m:t>𝑑</m:t>
                          </m:r>
                        </m:e>
                        <m:sup>
                          <m:r>
                            <a:rPr lang="es-ES" sz="2600" b="0" i="1" smtClean="0">
                              <a:latin typeface="Cambria Math" panose="02040503050406030204" pitchFamily="18" charset="0"/>
                            </a:rPr>
                            <m:t>6</m:t>
                          </m:r>
                        </m:sup>
                      </m:sSup>
                      <m:r>
                        <a:rPr lang="es-ES" sz="2600" i="1">
                          <a:latin typeface="Cambria Math" panose="02040503050406030204" pitchFamily="18" charset="0"/>
                        </a:rPr>
                        <m:t>4</m:t>
                      </m:r>
                      <m:sSup>
                        <m:sSupPr>
                          <m:ctrlPr>
                            <a:rPr lang="es-ES" sz="2600" i="1">
                              <a:latin typeface="Cambria Math" panose="02040503050406030204" pitchFamily="18" charset="0"/>
                            </a:rPr>
                          </m:ctrlPr>
                        </m:sSupPr>
                        <m:e>
                          <m:r>
                            <a:rPr lang="es-ES" sz="2600" i="1">
                              <a:latin typeface="Cambria Math" panose="02040503050406030204" pitchFamily="18" charset="0"/>
                            </a:rPr>
                            <m:t>𝑠</m:t>
                          </m:r>
                        </m:e>
                        <m:sup>
                          <m:r>
                            <a:rPr lang="es-ES" sz="2600" i="1">
                              <a:latin typeface="Cambria Math" panose="02040503050406030204" pitchFamily="18" charset="0"/>
                            </a:rPr>
                            <m:t>2</m:t>
                          </m:r>
                        </m:sup>
                      </m:sSup>
                      <m:r>
                        <a:rPr lang="es-ES" sz="2600" i="1">
                          <a:latin typeface="Cambria Math" panose="02040503050406030204" pitchFamily="18" charset="0"/>
                          <a:ea typeface="Cambria Math" panose="02040503050406030204" pitchFamily="18" charset="0"/>
                        </a:rPr>
                        <m:t>→</m:t>
                      </m:r>
                      <m:sSup>
                        <m:sSupPr>
                          <m:ctrlPr>
                            <a:rPr lang="es-ES" sz="2600" i="1">
                              <a:latin typeface="Cambria Math" panose="02040503050406030204" pitchFamily="18" charset="0"/>
                            </a:rPr>
                          </m:ctrlPr>
                        </m:sSupPr>
                        <m:e>
                          <m:r>
                            <a:rPr lang="es-ES" sz="2600" b="0" i="1" smtClean="0">
                              <a:latin typeface="Cambria Math" panose="02040503050406030204" pitchFamily="18" charset="0"/>
                            </a:rPr>
                            <m:t>𝐹𝑒</m:t>
                          </m:r>
                        </m:e>
                        <m:sup>
                          <m:r>
                            <a:rPr lang="es-ES" sz="2600" b="0" i="1" smtClean="0">
                              <a:latin typeface="Cambria Math" panose="02040503050406030204" pitchFamily="18" charset="0"/>
                            </a:rPr>
                            <m:t>3</m:t>
                          </m:r>
                          <m:r>
                            <a:rPr lang="es-ES" sz="2600" i="1">
                              <a:latin typeface="Cambria Math" panose="02040503050406030204" pitchFamily="18" charset="0"/>
                            </a:rPr>
                            <m:t>+</m:t>
                          </m:r>
                        </m:sup>
                      </m:sSup>
                      <m:r>
                        <a:rPr lang="es-ES" sz="2600" i="1">
                          <a:latin typeface="Cambria Math" panose="02040503050406030204" pitchFamily="18" charset="0"/>
                        </a:rPr>
                        <m:t>:</m:t>
                      </m:r>
                      <m:d>
                        <m:dPr>
                          <m:begChr m:val="["/>
                          <m:endChr m:val="]"/>
                          <m:ctrlPr>
                            <a:rPr lang="es-ES" sz="2600" i="1">
                              <a:latin typeface="Cambria Math" panose="02040503050406030204" pitchFamily="18" charset="0"/>
                            </a:rPr>
                          </m:ctrlPr>
                        </m:dPr>
                        <m:e>
                          <m:r>
                            <a:rPr lang="es-ES" sz="2600" i="1">
                              <a:latin typeface="Cambria Math" panose="02040503050406030204" pitchFamily="18" charset="0"/>
                            </a:rPr>
                            <m:t>𝐴𝑟</m:t>
                          </m:r>
                        </m:e>
                      </m:d>
                      <m:r>
                        <a:rPr lang="es-ES" sz="2600" i="1">
                          <a:latin typeface="Cambria Math" panose="02040503050406030204" pitchFamily="18" charset="0"/>
                        </a:rPr>
                        <m:t>3</m:t>
                      </m:r>
                      <m:sSup>
                        <m:sSupPr>
                          <m:ctrlPr>
                            <a:rPr lang="es-ES" sz="2600" i="1">
                              <a:latin typeface="Cambria Math" panose="02040503050406030204" pitchFamily="18" charset="0"/>
                            </a:rPr>
                          </m:ctrlPr>
                        </m:sSupPr>
                        <m:e>
                          <m:r>
                            <a:rPr lang="es-ES" sz="2600" i="1">
                              <a:latin typeface="Cambria Math" panose="02040503050406030204" pitchFamily="18" charset="0"/>
                            </a:rPr>
                            <m:t>𝑑</m:t>
                          </m:r>
                        </m:e>
                        <m:sup>
                          <m:r>
                            <a:rPr lang="es-ES" sz="2600" b="0" i="1" smtClean="0">
                              <a:latin typeface="Cambria Math" panose="02040503050406030204" pitchFamily="18" charset="0"/>
                            </a:rPr>
                            <m:t>5</m:t>
                          </m:r>
                        </m:sup>
                      </m:sSup>
                      <m:r>
                        <a:rPr lang="es-ES" sz="2600" i="1">
                          <a:latin typeface="Cambria Math" panose="02040503050406030204" pitchFamily="18" charset="0"/>
                        </a:rPr>
                        <m:t>4</m:t>
                      </m:r>
                      <m:sSup>
                        <m:sSupPr>
                          <m:ctrlPr>
                            <a:rPr lang="es-ES" sz="2600" i="1">
                              <a:latin typeface="Cambria Math" panose="02040503050406030204" pitchFamily="18" charset="0"/>
                            </a:rPr>
                          </m:ctrlPr>
                        </m:sSupPr>
                        <m:e>
                          <m:r>
                            <a:rPr lang="es-ES" sz="2600" i="1">
                              <a:latin typeface="Cambria Math" panose="02040503050406030204" pitchFamily="18" charset="0"/>
                            </a:rPr>
                            <m:t>𝑠</m:t>
                          </m:r>
                        </m:e>
                        <m:sup>
                          <m:r>
                            <a:rPr lang="es-ES" sz="2600" i="1">
                              <a:latin typeface="Cambria Math" panose="02040503050406030204" pitchFamily="18" charset="0"/>
                            </a:rPr>
                            <m:t>0</m:t>
                          </m:r>
                        </m:sup>
                      </m:sSup>
                    </m:oMath>
                  </m:oMathPara>
                </a14:m>
                <a:endParaRPr lang="es-ES" sz="2600" dirty="0">
                  <a:latin typeface="Arial" panose="020B0604020202020204" pitchFamily="34" charset="0"/>
                  <a:cs typeface="Arial" panose="020B0604020202020204" pitchFamily="34" charset="0"/>
                </a:endParaRPr>
              </a:p>
              <a:p>
                <a:pPr algn="just">
                  <a:lnSpc>
                    <a:spcPct val="120000"/>
                  </a:lnSpc>
                </a:pPr>
                <a:r>
                  <a:rPr lang="es-ES" sz="2600" dirty="0">
                    <a:latin typeface="Arial" panose="020B0604020202020204" pitchFamily="34" charset="0"/>
                    <a:cs typeface="Arial" panose="020B0604020202020204" pitchFamily="34" charset="0"/>
                  </a:rPr>
                  <a:t>La magnetita se conoce como imán desde la antigüedad (</a:t>
                </a:r>
                <a14:m>
                  <m:oMath xmlns:m="http://schemas.openxmlformats.org/officeDocument/2006/math">
                    <m:sSub>
                      <m:sSubPr>
                        <m:ctrlPr>
                          <a:rPr lang="es-ES" sz="2600" i="1" smtClean="0">
                            <a:latin typeface="Cambria Math" panose="02040503050406030204" pitchFamily="18" charset="0"/>
                            <a:cs typeface="Arial" panose="020B0604020202020204" pitchFamily="34" charset="0"/>
                          </a:rPr>
                        </m:ctrlPr>
                      </m:sSubPr>
                      <m:e>
                        <m:r>
                          <a:rPr lang="es-ES" sz="2600" b="0" i="1" smtClean="0">
                            <a:latin typeface="Cambria Math" panose="02040503050406030204" pitchFamily="18" charset="0"/>
                            <a:cs typeface="Arial" panose="020B0604020202020204" pitchFamily="34" charset="0"/>
                          </a:rPr>
                          <m:t>𝐹𝑒</m:t>
                        </m:r>
                      </m:e>
                      <m:sub>
                        <m:r>
                          <a:rPr lang="es-ES" sz="2600" b="0" i="1" smtClean="0">
                            <a:latin typeface="Cambria Math" panose="02040503050406030204" pitchFamily="18" charset="0"/>
                            <a:cs typeface="Arial" panose="020B0604020202020204" pitchFamily="34" charset="0"/>
                          </a:rPr>
                          <m:t>3</m:t>
                        </m:r>
                      </m:sub>
                    </m:sSub>
                    <m:sSub>
                      <m:sSubPr>
                        <m:ctrlPr>
                          <a:rPr lang="es-ES" sz="2600" i="1" smtClean="0">
                            <a:latin typeface="Cambria Math" panose="02040503050406030204" pitchFamily="18" charset="0"/>
                            <a:cs typeface="Arial" panose="020B0604020202020204" pitchFamily="34" charset="0"/>
                          </a:rPr>
                        </m:ctrlPr>
                      </m:sSubPr>
                      <m:e>
                        <m:r>
                          <a:rPr lang="es-ES" sz="2600" b="0" i="1" smtClean="0">
                            <a:latin typeface="Cambria Math" panose="02040503050406030204" pitchFamily="18" charset="0"/>
                            <a:cs typeface="Arial" panose="020B0604020202020204" pitchFamily="34" charset="0"/>
                          </a:rPr>
                          <m:t>𝑂</m:t>
                        </m:r>
                      </m:e>
                      <m:sub>
                        <m:r>
                          <a:rPr lang="es-ES" sz="2600" b="0" i="1" smtClean="0">
                            <a:latin typeface="Cambria Math" panose="02040503050406030204" pitchFamily="18" charset="0"/>
                            <a:cs typeface="Arial" panose="020B0604020202020204" pitchFamily="34" charset="0"/>
                          </a:rPr>
                          <m:t>4</m:t>
                        </m:r>
                      </m:sub>
                    </m:sSub>
                  </m:oMath>
                </a14:m>
                <a:r>
                  <a:rPr lang="es-ES" sz="2600" dirty="0">
                    <a:latin typeface="Arial" panose="020B0604020202020204" pitchFamily="34" charset="0"/>
                    <a:cs typeface="Arial" panose="020B0604020202020204" pitchFamily="34" charset="0"/>
                  </a:rPr>
                  <a:t>), fue muy estudiada en la década de 1940.</a:t>
                </a:r>
              </a:p>
              <a:p>
                <a:pPr algn="just">
                  <a:lnSpc>
                    <a:spcPct val="120000"/>
                  </a:lnSpc>
                </a:pPr>
                <a:r>
                  <a:rPr lang="es-ES" sz="2600" dirty="0">
                    <a:latin typeface="Arial" panose="020B0604020202020204" pitchFamily="34" charset="0"/>
                    <a:cs typeface="Arial" panose="020B0604020202020204" pitchFamily="34" charset="0"/>
                  </a:rPr>
                  <a:t> La magnetita pertenece al grupo de la espinela : su formula puede ser escrita </a:t>
                </a:r>
                <a14:m>
                  <m:oMath xmlns:m="http://schemas.openxmlformats.org/officeDocument/2006/math">
                    <m:r>
                      <a:rPr lang="es-ES" sz="2600" b="0" i="1" smtClean="0">
                        <a:latin typeface="Cambria Math" panose="02040503050406030204" pitchFamily="18" charset="0"/>
                        <a:cs typeface="Arial" panose="020B0604020202020204" pitchFamily="34" charset="0"/>
                      </a:rPr>
                      <m:t>𝑀</m:t>
                    </m:r>
                    <m:sSub>
                      <m:sSubPr>
                        <m:ctrlPr>
                          <a:rPr lang="es-ES" sz="2600" i="1">
                            <a:latin typeface="Cambria Math" panose="02040503050406030204" pitchFamily="18" charset="0"/>
                            <a:cs typeface="Arial" panose="020B0604020202020204" pitchFamily="34" charset="0"/>
                          </a:rPr>
                        </m:ctrlPr>
                      </m:sSubPr>
                      <m:e>
                        <m:r>
                          <a:rPr lang="es-ES" sz="2600" i="1">
                            <a:latin typeface="Cambria Math" panose="02040503050406030204" pitchFamily="18" charset="0"/>
                            <a:cs typeface="Arial" panose="020B0604020202020204" pitchFamily="34" charset="0"/>
                          </a:rPr>
                          <m:t>𝐹𝑒</m:t>
                        </m:r>
                      </m:e>
                      <m:sub>
                        <m:r>
                          <a:rPr lang="es-ES" sz="2600" i="1">
                            <a:latin typeface="Cambria Math" panose="02040503050406030204" pitchFamily="18" charset="0"/>
                            <a:cs typeface="Arial" panose="020B0604020202020204" pitchFamily="34" charset="0"/>
                          </a:rPr>
                          <m:t>3</m:t>
                        </m:r>
                      </m:sub>
                    </m:sSub>
                    <m:sSub>
                      <m:sSubPr>
                        <m:ctrlPr>
                          <a:rPr lang="es-ES" sz="2600" i="1">
                            <a:latin typeface="Cambria Math" panose="02040503050406030204" pitchFamily="18" charset="0"/>
                            <a:cs typeface="Arial" panose="020B0604020202020204" pitchFamily="34" charset="0"/>
                          </a:rPr>
                        </m:ctrlPr>
                      </m:sSubPr>
                      <m:e>
                        <m:r>
                          <a:rPr lang="es-ES" sz="2600" i="1">
                            <a:latin typeface="Cambria Math" panose="02040503050406030204" pitchFamily="18" charset="0"/>
                            <a:cs typeface="Arial" panose="020B0604020202020204" pitchFamily="34" charset="0"/>
                          </a:rPr>
                          <m:t>𝑂</m:t>
                        </m:r>
                      </m:e>
                      <m:sub>
                        <m:r>
                          <a:rPr lang="es-ES" sz="2600" i="1">
                            <a:latin typeface="Cambria Math" panose="02040503050406030204" pitchFamily="18" charset="0"/>
                            <a:cs typeface="Arial" panose="020B0604020202020204" pitchFamily="34" charset="0"/>
                          </a:rPr>
                          <m:t>4</m:t>
                        </m:r>
                      </m:sub>
                    </m:sSub>
                    <m:r>
                      <a:rPr lang="es-ES" sz="2600" b="0" i="0" smtClean="0">
                        <a:latin typeface="Cambria Math" panose="02040503050406030204" pitchFamily="18" charset="0"/>
                        <a:cs typeface="Arial" panose="020B0604020202020204" pitchFamily="34" charset="0"/>
                      </a:rPr>
                      <m:t> </m:t>
                    </m:r>
                  </m:oMath>
                </a14:m>
                <a:r>
                  <a:rPr lang="es-ES" sz="2600" dirty="0">
                    <a:latin typeface="Arial" panose="020B0604020202020204" pitchFamily="34" charset="0"/>
                    <a:cs typeface="Arial" panose="020B0604020202020204" pitchFamily="34" charset="0"/>
                  </a:rPr>
                  <a:t>donde </a:t>
                </a:r>
                <a14:m>
                  <m:oMath xmlns:m="http://schemas.openxmlformats.org/officeDocument/2006/math">
                    <m:r>
                      <a:rPr lang="es-ES" sz="2600" i="1">
                        <a:latin typeface="Cambria Math" panose="02040503050406030204" pitchFamily="18" charset="0"/>
                        <a:cs typeface="Arial" panose="020B0604020202020204" pitchFamily="34" charset="0"/>
                      </a:rPr>
                      <m:t>𝑀</m:t>
                    </m:r>
                    <m:r>
                      <a:rPr lang="es-ES" sz="2600" i="1">
                        <a:latin typeface="Cambria Math" panose="02040503050406030204" pitchFamily="18" charset="0"/>
                        <a:cs typeface="Arial" panose="020B0604020202020204" pitchFamily="34" charset="0"/>
                      </a:rPr>
                      <m:t> </m:t>
                    </m:r>
                  </m:oMath>
                </a14:m>
                <a:r>
                  <a:rPr lang="es-ES" sz="2600" dirty="0">
                    <a:latin typeface="Arial" panose="020B0604020202020204" pitchFamily="34" charset="0"/>
                    <a:cs typeface="Arial" panose="020B0604020202020204" pitchFamily="34" charset="0"/>
                  </a:rPr>
                  <a:t>es  un catión divalente </a:t>
                </a:r>
                <a14:m>
                  <m:oMath xmlns:m="http://schemas.openxmlformats.org/officeDocument/2006/math">
                    <m:sSup>
                      <m:sSupPr>
                        <m:ctrlPr>
                          <a:rPr lang="es-ES" sz="2600" i="1" smtClean="0">
                            <a:latin typeface="Cambria Math" panose="02040503050406030204" pitchFamily="18" charset="0"/>
                            <a:cs typeface="Arial" panose="020B0604020202020204" pitchFamily="34" charset="0"/>
                          </a:rPr>
                        </m:ctrlPr>
                      </m:sSupPr>
                      <m:e>
                        <m:r>
                          <a:rPr lang="es-ES" sz="2600" b="0" i="1" smtClean="0">
                            <a:latin typeface="Cambria Math" panose="02040503050406030204" pitchFamily="18" charset="0"/>
                            <a:cs typeface="Arial" panose="020B0604020202020204" pitchFamily="34" charset="0"/>
                          </a:rPr>
                          <m:t>𝑀</m:t>
                        </m:r>
                      </m:e>
                      <m:sup>
                        <m:r>
                          <a:rPr lang="es-ES" sz="2600" b="0" i="1" smtClean="0">
                            <a:latin typeface="Cambria Math" panose="02040503050406030204" pitchFamily="18" charset="0"/>
                            <a:cs typeface="Arial" panose="020B0604020202020204" pitchFamily="34" charset="0"/>
                          </a:rPr>
                          <m:t>2+</m:t>
                        </m:r>
                      </m:sup>
                    </m:sSup>
                    <m:r>
                      <a:rPr lang="es-ES" sz="2600" b="0" i="1" smtClean="0">
                        <a:latin typeface="Cambria Math" panose="02040503050406030204" pitchFamily="18" charset="0"/>
                        <a:cs typeface="Arial" panose="020B0604020202020204" pitchFamily="34" charset="0"/>
                      </a:rPr>
                      <m:t> , </m:t>
                    </m:r>
                  </m:oMath>
                </a14:m>
                <a:r>
                  <a:rPr lang="es-ES" sz="2600" dirty="0">
                    <a:latin typeface="Arial" panose="020B0604020202020204" pitchFamily="34" charset="0"/>
                    <a:cs typeface="Arial" panose="020B0604020202020204" pitchFamily="34" charset="0"/>
                  </a:rPr>
                  <a:t>cristaliza en una estructura cubica compacta, es un cerámico y se los fabrica por sinterizado. Los intersticios tetraédricos (A) y octaédricos (B) son ocupados los cationes </a:t>
                </a:r>
                <a14:m>
                  <m:oMath xmlns:m="http://schemas.openxmlformats.org/officeDocument/2006/math">
                    <m:sSup>
                      <m:sSupPr>
                        <m:ctrlPr>
                          <a:rPr lang="es-ES" sz="2600" i="1">
                            <a:latin typeface="Cambria Math" panose="02040503050406030204" pitchFamily="18" charset="0"/>
                            <a:cs typeface="Arial" panose="020B0604020202020204" pitchFamily="34" charset="0"/>
                          </a:rPr>
                        </m:ctrlPr>
                      </m:sSupPr>
                      <m:e>
                        <m:r>
                          <a:rPr lang="es-ES" sz="2600" i="1">
                            <a:latin typeface="Cambria Math" panose="02040503050406030204" pitchFamily="18" charset="0"/>
                            <a:cs typeface="Arial" panose="020B0604020202020204" pitchFamily="34" charset="0"/>
                          </a:rPr>
                          <m:t>𝑀</m:t>
                        </m:r>
                      </m:e>
                      <m:sup>
                        <m:r>
                          <a:rPr lang="es-ES" sz="2600" i="1">
                            <a:latin typeface="Cambria Math" panose="02040503050406030204" pitchFamily="18" charset="0"/>
                            <a:cs typeface="Arial" panose="020B0604020202020204" pitchFamily="34" charset="0"/>
                          </a:rPr>
                          <m:t>2+</m:t>
                        </m:r>
                      </m:sup>
                    </m:sSup>
                  </m:oMath>
                </a14:m>
                <a:r>
                  <a:rPr lang="es-ES" sz="2600" dirty="0">
                    <a:latin typeface="Arial" panose="020B0604020202020204" pitchFamily="34" charset="0"/>
                    <a:cs typeface="Arial" panose="020B0604020202020204" pitchFamily="34" charset="0"/>
                  </a:rPr>
                  <a:t>y </a:t>
                </a:r>
                <a14:m>
                  <m:oMath xmlns:m="http://schemas.openxmlformats.org/officeDocument/2006/math">
                    <m:sSup>
                      <m:sSupPr>
                        <m:ctrlPr>
                          <a:rPr lang="es-ES" sz="2600" i="1">
                            <a:latin typeface="Cambria Math" panose="02040503050406030204" pitchFamily="18" charset="0"/>
                          </a:rPr>
                        </m:ctrlPr>
                      </m:sSupPr>
                      <m:e>
                        <m:r>
                          <a:rPr lang="es-ES" sz="2600" i="1">
                            <a:latin typeface="Cambria Math" panose="02040503050406030204" pitchFamily="18" charset="0"/>
                          </a:rPr>
                          <m:t>𝐹𝑒</m:t>
                        </m:r>
                      </m:e>
                      <m:sup>
                        <m:r>
                          <a:rPr lang="es-ES" sz="2600" i="1">
                            <a:latin typeface="Cambria Math" panose="02040503050406030204" pitchFamily="18" charset="0"/>
                          </a:rPr>
                          <m:t>3+</m:t>
                        </m:r>
                      </m:sup>
                    </m:sSup>
                  </m:oMath>
                </a14:m>
                <a:r>
                  <a:rPr lang="es-ES" sz="2600" dirty="0">
                    <a:latin typeface="Arial" panose="020B0604020202020204" pitchFamily="34" charset="0"/>
                    <a:cs typeface="Arial" panose="020B0604020202020204" pitchFamily="34" charset="0"/>
                  </a:rPr>
                  <a:t>, pudiendo ser </a:t>
                </a:r>
                <a14:m>
                  <m:oMath xmlns:m="http://schemas.openxmlformats.org/officeDocument/2006/math">
                    <m:sSup>
                      <m:sSupPr>
                        <m:ctrlPr>
                          <a:rPr lang="es-ES" sz="2600" i="1">
                            <a:latin typeface="Cambria Math" panose="02040503050406030204" pitchFamily="18" charset="0"/>
                            <a:cs typeface="Arial" panose="020B0604020202020204" pitchFamily="34" charset="0"/>
                          </a:rPr>
                        </m:ctrlPr>
                      </m:sSupPr>
                      <m:e>
                        <m:r>
                          <a:rPr lang="es-ES" sz="2600" b="0" i="1" smtClean="0">
                            <a:latin typeface="Cambria Math" panose="02040503050406030204" pitchFamily="18" charset="0"/>
                            <a:cs typeface="Arial" panose="020B0604020202020204" pitchFamily="34" charset="0"/>
                          </a:rPr>
                          <m:t>𝑍𝑛</m:t>
                        </m:r>
                      </m:e>
                      <m:sup>
                        <m:r>
                          <a:rPr lang="es-ES" sz="2600" i="1">
                            <a:latin typeface="Cambria Math" panose="02040503050406030204" pitchFamily="18" charset="0"/>
                            <a:cs typeface="Arial" panose="020B0604020202020204" pitchFamily="34" charset="0"/>
                          </a:rPr>
                          <m:t>2+</m:t>
                        </m:r>
                      </m:sup>
                    </m:sSup>
                  </m:oMath>
                </a14:m>
                <a:r>
                  <a:rPr lang="es-ES" sz="2600" dirty="0">
                    <a:latin typeface="Arial" panose="020B0604020202020204" pitchFamily="34" charset="0"/>
                    <a:cs typeface="Arial" panose="020B0604020202020204" pitchFamily="34" charset="0"/>
                  </a:rPr>
                  <a:t> , </a:t>
                </a:r>
                <a14:m>
                  <m:oMath xmlns:m="http://schemas.openxmlformats.org/officeDocument/2006/math">
                    <m:sSup>
                      <m:sSupPr>
                        <m:ctrlPr>
                          <a:rPr lang="es-ES" sz="2600" i="1">
                            <a:latin typeface="Cambria Math" panose="02040503050406030204" pitchFamily="18" charset="0"/>
                            <a:cs typeface="Arial" panose="020B0604020202020204" pitchFamily="34" charset="0"/>
                          </a:rPr>
                        </m:ctrlPr>
                      </m:sSupPr>
                      <m:e>
                        <m:r>
                          <a:rPr lang="es-ES" sz="2600" b="0" i="1" smtClean="0">
                            <a:latin typeface="Cambria Math" panose="02040503050406030204" pitchFamily="18" charset="0"/>
                            <a:cs typeface="Arial" panose="020B0604020202020204" pitchFamily="34" charset="0"/>
                          </a:rPr>
                          <m:t>𝐹𝑒</m:t>
                        </m:r>
                      </m:e>
                      <m:sup>
                        <m:r>
                          <a:rPr lang="es-ES" sz="2600" i="1">
                            <a:latin typeface="Cambria Math" panose="02040503050406030204" pitchFamily="18" charset="0"/>
                            <a:cs typeface="Arial" panose="020B0604020202020204" pitchFamily="34" charset="0"/>
                          </a:rPr>
                          <m:t>2+</m:t>
                        </m:r>
                      </m:sup>
                    </m:sSup>
                    <m:r>
                      <a:rPr lang="es-ES" sz="2600" i="1">
                        <a:latin typeface="Cambria Math" panose="02040503050406030204" pitchFamily="18" charset="0"/>
                        <a:cs typeface="Arial" panose="020B0604020202020204" pitchFamily="34" charset="0"/>
                      </a:rPr>
                      <m:t> </m:t>
                    </m:r>
                    <m:sSup>
                      <m:sSupPr>
                        <m:ctrlPr>
                          <a:rPr lang="es-ES" sz="2600" i="1">
                            <a:latin typeface="Cambria Math" panose="02040503050406030204" pitchFamily="18" charset="0"/>
                            <a:cs typeface="Arial" panose="020B0604020202020204" pitchFamily="34" charset="0"/>
                          </a:rPr>
                        </m:ctrlPr>
                      </m:sSupPr>
                      <m:e>
                        <m:r>
                          <a:rPr lang="es-ES" sz="2600" b="0" i="1" smtClean="0">
                            <a:latin typeface="Cambria Math" panose="02040503050406030204" pitchFamily="18" charset="0"/>
                            <a:cs typeface="Arial" panose="020B0604020202020204" pitchFamily="34" charset="0"/>
                          </a:rPr>
                          <m:t>𝑀𝑔</m:t>
                        </m:r>
                      </m:e>
                      <m:sup>
                        <m:r>
                          <a:rPr lang="es-ES" sz="2600" i="1">
                            <a:latin typeface="Cambria Math" panose="02040503050406030204" pitchFamily="18" charset="0"/>
                            <a:cs typeface="Arial" panose="020B0604020202020204" pitchFamily="34" charset="0"/>
                          </a:rPr>
                          <m:t>2+</m:t>
                        </m:r>
                      </m:sup>
                    </m:sSup>
                    <m:r>
                      <a:rPr lang="es-ES" sz="2600" i="1">
                        <a:latin typeface="Cambria Math" panose="02040503050406030204" pitchFamily="18" charset="0"/>
                        <a:cs typeface="Arial" panose="020B0604020202020204" pitchFamily="34" charset="0"/>
                      </a:rPr>
                      <m:t> </m:t>
                    </m:r>
                    <m:sSup>
                      <m:sSupPr>
                        <m:ctrlPr>
                          <a:rPr lang="es-ES" sz="2600" i="1">
                            <a:latin typeface="Cambria Math" panose="02040503050406030204" pitchFamily="18" charset="0"/>
                            <a:cs typeface="Arial" panose="020B0604020202020204" pitchFamily="34" charset="0"/>
                          </a:rPr>
                        </m:ctrlPr>
                      </m:sSupPr>
                      <m:e>
                        <m:r>
                          <a:rPr lang="es-ES" sz="2600" b="0" i="1" smtClean="0">
                            <a:latin typeface="Cambria Math" panose="02040503050406030204" pitchFamily="18" charset="0"/>
                            <a:cs typeface="Arial" panose="020B0604020202020204" pitchFamily="34" charset="0"/>
                          </a:rPr>
                          <m:t>𝐶𝑑</m:t>
                        </m:r>
                      </m:e>
                      <m:sup>
                        <m:r>
                          <a:rPr lang="es-ES" sz="2600" i="1">
                            <a:latin typeface="Cambria Math" panose="02040503050406030204" pitchFamily="18" charset="0"/>
                            <a:cs typeface="Arial" panose="020B0604020202020204" pitchFamily="34" charset="0"/>
                          </a:rPr>
                          <m:t>2+</m:t>
                        </m:r>
                      </m:sup>
                    </m:sSup>
                    <m:r>
                      <a:rPr lang="es-ES" sz="2600" i="1">
                        <a:latin typeface="Cambria Math" panose="02040503050406030204" pitchFamily="18" charset="0"/>
                        <a:cs typeface="Arial" panose="020B0604020202020204" pitchFamily="34" charset="0"/>
                      </a:rPr>
                      <m:t> </m:t>
                    </m:r>
                  </m:oMath>
                </a14:m>
                <a:r>
                  <a:rPr lang="es-ES" sz="2600" dirty="0">
                    <a:latin typeface="Arial" panose="020B0604020202020204" pitchFamily="34" charset="0"/>
                    <a:cs typeface="Arial" panose="020B0604020202020204" pitchFamily="34" charset="0"/>
                  </a:rPr>
                  <a:t>etc. En general hay dos tipos de espinelas la normal y la inversa, figura las ilustra. </a:t>
                </a:r>
              </a:p>
              <a:p>
                <a:pPr algn="just">
                  <a:lnSpc>
                    <a:spcPct val="120000"/>
                  </a:lnSpc>
                </a:pPr>
                <a:endParaRPr lang="es-ES" sz="2600" dirty="0">
                  <a:latin typeface="Arial" panose="020B0604020202020204" pitchFamily="34" charset="0"/>
                  <a:cs typeface="Arial" panose="020B0604020202020204" pitchFamily="34" charset="0"/>
                </a:endParaRPr>
              </a:p>
              <a:p>
                <a:pPr algn="just">
                  <a:lnSpc>
                    <a:spcPct val="120000"/>
                  </a:lnSpc>
                </a:pPr>
                <a:endParaRPr lang="es-ES" sz="2600" dirty="0">
                  <a:latin typeface="Arial" panose="020B0604020202020204" pitchFamily="34" charset="0"/>
                  <a:cs typeface="Arial" panose="020B0604020202020204" pitchFamily="34" charset="0"/>
                </a:endParaRPr>
              </a:p>
              <a:p>
                <a:pPr algn="just">
                  <a:lnSpc>
                    <a:spcPct val="120000"/>
                  </a:lnSpc>
                </a:pPr>
                <a:endParaRPr lang="es-ES" sz="2600" dirty="0">
                  <a:latin typeface="Arial" panose="020B0604020202020204" pitchFamily="34" charset="0"/>
                  <a:cs typeface="Arial" panose="020B0604020202020204" pitchFamily="34" charset="0"/>
                </a:endParaRPr>
              </a:p>
              <a:p>
                <a:pPr algn="just">
                  <a:lnSpc>
                    <a:spcPct val="120000"/>
                  </a:lnSpc>
                </a:pPr>
                <a:endParaRPr lang="es-ES" sz="2600" dirty="0">
                  <a:latin typeface="Arial" panose="020B0604020202020204" pitchFamily="34" charset="0"/>
                  <a:cs typeface="Arial" panose="020B0604020202020204" pitchFamily="34" charset="0"/>
                </a:endParaRPr>
              </a:p>
              <a:p>
                <a:pPr algn="just">
                  <a:lnSpc>
                    <a:spcPct val="120000"/>
                  </a:lnSpc>
                </a:pPr>
                <a:r>
                  <a:rPr lang="es-ES" sz="2600" dirty="0">
                    <a:latin typeface="Arial" panose="020B0604020202020204" pitchFamily="34" charset="0"/>
                    <a:cs typeface="Arial" panose="020B0604020202020204" pitchFamily="34" charset="0"/>
                  </a:rPr>
                  <a:t>Dando lugar a la representación </a:t>
                </a:r>
                <a14:m>
                  <m:oMath xmlns:m="http://schemas.openxmlformats.org/officeDocument/2006/math">
                    <m:d>
                      <m:dPr>
                        <m:ctrlPr>
                          <a:rPr lang="es-ES" sz="2600" i="1">
                            <a:latin typeface="Cambria Math" panose="02040503050406030204" pitchFamily="18" charset="0"/>
                          </a:rPr>
                        </m:ctrlPr>
                      </m:dPr>
                      <m:e>
                        <m:r>
                          <a:rPr lang="es-ES" sz="2600" i="1">
                            <a:latin typeface="Cambria Math" panose="02040503050406030204" pitchFamily="18" charset="0"/>
                          </a:rPr>
                          <m:t>𝑀</m:t>
                        </m:r>
                      </m:e>
                    </m:d>
                    <m:r>
                      <a:rPr lang="es-ES" sz="2600" i="1">
                        <a:latin typeface="Cambria Math" panose="02040503050406030204" pitchFamily="18" charset="0"/>
                      </a:rPr>
                      <m:t>[</m:t>
                    </m:r>
                    <m:sSub>
                      <m:sSubPr>
                        <m:ctrlPr>
                          <a:rPr lang="es-ES" sz="2600" i="1">
                            <a:latin typeface="Cambria Math" panose="02040503050406030204" pitchFamily="18" charset="0"/>
                          </a:rPr>
                        </m:ctrlPr>
                      </m:sSubPr>
                      <m:e>
                        <m:r>
                          <a:rPr lang="es-ES" sz="2600" i="1">
                            <a:latin typeface="Cambria Math" panose="02040503050406030204" pitchFamily="18" charset="0"/>
                          </a:rPr>
                          <m:t>𝐵</m:t>
                        </m:r>
                      </m:e>
                      <m:sub>
                        <m:r>
                          <a:rPr lang="es-ES" sz="2600" i="1">
                            <a:latin typeface="Cambria Math" panose="02040503050406030204" pitchFamily="18" charset="0"/>
                          </a:rPr>
                          <m:t>2</m:t>
                        </m:r>
                      </m:sub>
                    </m:sSub>
                    <m:r>
                      <a:rPr lang="es-ES" sz="2600" i="1">
                        <a:latin typeface="Cambria Math" panose="02040503050406030204" pitchFamily="18" charset="0"/>
                      </a:rPr>
                      <m:t>]</m:t>
                    </m:r>
                    <m:sSub>
                      <m:sSubPr>
                        <m:ctrlPr>
                          <a:rPr lang="es-ES" sz="2600" i="1">
                            <a:latin typeface="Cambria Math" panose="02040503050406030204" pitchFamily="18" charset="0"/>
                          </a:rPr>
                        </m:ctrlPr>
                      </m:sSubPr>
                      <m:e>
                        <m:r>
                          <a:rPr lang="es-ES" sz="2600" i="1">
                            <a:latin typeface="Cambria Math" panose="02040503050406030204" pitchFamily="18" charset="0"/>
                          </a:rPr>
                          <m:t>𝑂</m:t>
                        </m:r>
                      </m:e>
                      <m:sub>
                        <m:r>
                          <a:rPr lang="es-ES" sz="2600" i="1">
                            <a:latin typeface="Cambria Math" panose="02040503050406030204" pitchFamily="18" charset="0"/>
                          </a:rPr>
                          <m:t>4</m:t>
                        </m:r>
                      </m:sub>
                    </m:sSub>
                  </m:oMath>
                </a14:m>
                <a:r>
                  <a:rPr lang="es-ES" sz="2600" dirty="0">
                    <a:effectLst/>
                    <a:latin typeface="Arial" panose="020B0604020202020204" pitchFamily="34" charset="0"/>
                    <a:cs typeface="Arial" panose="020B0604020202020204" pitchFamily="34" charset="0"/>
                  </a:rPr>
                  <a:t> donde (  ) indica posición tetraédrica y [  ]  posición octaédrica. La magnetita es una espinela inversa luego la podemos escribir </a:t>
                </a:r>
                <a14:m>
                  <m:oMath xmlns:m="http://schemas.openxmlformats.org/officeDocument/2006/math">
                    <m:d>
                      <m:dPr>
                        <m:ctrlPr>
                          <a:rPr lang="es-ES" sz="2600" i="1" smtClean="0">
                            <a:latin typeface="Cambria Math" panose="02040503050406030204" pitchFamily="18" charset="0"/>
                            <a:cs typeface="Arial" panose="020B0604020202020204" pitchFamily="34" charset="0"/>
                          </a:rPr>
                        </m:ctrlPr>
                      </m:dPr>
                      <m:e>
                        <m:sSup>
                          <m:sSupPr>
                            <m:ctrlPr>
                              <a:rPr lang="es-ES" sz="2600" i="1">
                                <a:latin typeface="Cambria Math" panose="02040503050406030204" pitchFamily="18" charset="0"/>
                                <a:cs typeface="Arial" panose="020B0604020202020204" pitchFamily="34" charset="0"/>
                              </a:rPr>
                            </m:ctrlPr>
                          </m:sSupPr>
                          <m:e>
                            <m:r>
                              <a:rPr lang="es-ES" sz="2600" i="1">
                                <a:latin typeface="Cambria Math" panose="02040503050406030204" pitchFamily="18" charset="0"/>
                                <a:cs typeface="Arial" panose="020B0604020202020204" pitchFamily="34" charset="0"/>
                              </a:rPr>
                              <m:t>𝐹𝑒</m:t>
                            </m:r>
                          </m:e>
                          <m:sup>
                            <m:r>
                              <a:rPr lang="es-ES" sz="2600" i="1">
                                <a:latin typeface="Cambria Math" panose="02040503050406030204" pitchFamily="18" charset="0"/>
                                <a:cs typeface="Arial" panose="020B0604020202020204" pitchFamily="34" charset="0"/>
                              </a:rPr>
                              <m:t>2+</m:t>
                            </m:r>
                          </m:sup>
                        </m:sSup>
                      </m:e>
                    </m:d>
                    <m:d>
                      <m:dPr>
                        <m:begChr m:val="["/>
                        <m:endChr m:val="]"/>
                        <m:ctrlPr>
                          <a:rPr lang="es-ES" sz="2600" i="1" smtClean="0">
                            <a:latin typeface="Cambria Math" panose="02040503050406030204" pitchFamily="18" charset="0"/>
                            <a:cs typeface="Arial" panose="020B0604020202020204" pitchFamily="34" charset="0"/>
                          </a:rPr>
                        </m:ctrlPr>
                      </m:dPr>
                      <m:e>
                        <m:sSup>
                          <m:sSupPr>
                            <m:ctrlPr>
                              <a:rPr lang="es-ES" sz="2600" i="1">
                                <a:latin typeface="Cambria Math" panose="02040503050406030204" pitchFamily="18" charset="0"/>
                                <a:cs typeface="Arial" panose="020B0604020202020204" pitchFamily="34" charset="0"/>
                              </a:rPr>
                            </m:ctrlPr>
                          </m:sSupPr>
                          <m:e>
                            <m:r>
                              <a:rPr lang="es-ES" sz="2600" i="1">
                                <a:latin typeface="Cambria Math" panose="02040503050406030204" pitchFamily="18" charset="0"/>
                                <a:cs typeface="Arial" panose="020B0604020202020204" pitchFamily="34" charset="0"/>
                              </a:rPr>
                              <m:t>𝐹𝑒</m:t>
                            </m:r>
                          </m:e>
                          <m:sup>
                            <m:r>
                              <a:rPr lang="es-ES" sz="2600" i="1">
                                <a:latin typeface="Cambria Math" panose="02040503050406030204" pitchFamily="18" charset="0"/>
                                <a:cs typeface="Arial" panose="020B0604020202020204" pitchFamily="34" charset="0"/>
                              </a:rPr>
                              <m:t>2+</m:t>
                            </m:r>
                          </m:sup>
                        </m:sSup>
                        <m:sSup>
                          <m:sSupPr>
                            <m:ctrlPr>
                              <a:rPr lang="es-ES" sz="2600" i="1">
                                <a:latin typeface="Cambria Math" panose="02040503050406030204" pitchFamily="18" charset="0"/>
                                <a:cs typeface="Arial" panose="020B0604020202020204" pitchFamily="34" charset="0"/>
                              </a:rPr>
                            </m:ctrlPr>
                          </m:sSupPr>
                          <m:e>
                            <m:r>
                              <a:rPr lang="es-ES" sz="2600" i="1">
                                <a:latin typeface="Cambria Math" panose="02040503050406030204" pitchFamily="18" charset="0"/>
                                <a:cs typeface="Arial" panose="020B0604020202020204" pitchFamily="34" charset="0"/>
                              </a:rPr>
                              <m:t>𝐹𝑒</m:t>
                            </m:r>
                          </m:e>
                          <m:sup>
                            <m:r>
                              <a:rPr lang="es-ES" sz="2600" b="0" i="1" smtClean="0">
                                <a:latin typeface="Cambria Math" panose="02040503050406030204" pitchFamily="18" charset="0"/>
                                <a:cs typeface="Arial" panose="020B0604020202020204" pitchFamily="34" charset="0"/>
                              </a:rPr>
                              <m:t>3</m:t>
                            </m:r>
                            <m:r>
                              <a:rPr lang="es-ES" sz="2600" i="1">
                                <a:latin typeface="Cambria Math" panose="02040503050406030204" pitchFamily="18" charset="0"/>
                                <a:cs typeface="Arial" panose="020B0604020202020204" pitchFamily="34" charset="0"/>
                              </a:rPr>
                              <m:t>+</m:t>
                            </m:r>
                          </m:sup>
                        </m:sSup>
                      </m:e>
                    </m:d>
                    <m:sSub>
                      <m:sSubPr>
                        <m:ctrlPr>
                          <a:rPr lang="es-ES" sz="2600" i="1" smtClean="0">
                            <a:latin typeface="Cambria Math" panose="02040503050406030204" pitchFamily="18" charset="0"/>
                            <a:cs typeface="Arial" panose="020B0604020202020204" pitchFamily="34" charset="0"/>
                          </a:rPr>
                        </m:ctrlPr>
                      </m:sSubPr>
                      <m:e>
                        <m:r>
                          <a:rPr lang="es-ES" sz="2600" b="0" i="1" smtClean="0">
                            <a:latin typeface="Cambria Math" panose="02040503050406030204" pitchFamily="18" charset="0"/>
                            <a:cs typeface="Arial" panose="020B0604020202020204" pitchFamily="34" charset="0"/>
                          </a:rPr>
                          <m:t>𝑂</m:t>
                        </m:r>
                      </m:e>
                      <m:sub>
                        <m:r>
                          <a:rPr lang="es-ES" sz="2600" b="0" i="1" smtClean="0">
                            <a:latin typeface="Cambria Math" panose="02040503050406030204" pitchFamily="18" charset="0"/>
                            <a:cs typeface="Arial" panose="020B0604020202020204" pitchFamily="34" charset="0"/>
                          </a:rPr>
                          <m:t>4</m:t>
                        </m:r>
                      </m:sub>
                    </m:sSub>
                  </m:oMath>
                </a14:m>
                <a:r>
                  <a:rPr lang="es-ES" sz="2600" dirty="0">
                    <a:latin typeface="Arial" panose="020B0604020202020204" pitchFamily="34" charset="0"/>
                    <a:cs typeface="Arial" panose="020B0604020202020204" pitchFamily="34" charset="0"/>
                  </a:rPr>
                  <a:t> lo que indica que tanto </a:t>
                </a:r>
                <a14:m>
                  <m:oMath xmlns:m="http://schemas.openxmlformats.org/officeDocument/2006/math">
                    <m:sSup>
                      <m:sSupPr>
                        <m:ctrlPr>
                          <a:rPr lang="es-ES" sz="2400" i="1">
                            <a:latin typeface="Cambria Math" panose="02040503050406030204" pitchFamily="18" charset="0"/>
                            <a:cs typeface="Arial" panose="020B0604020202020204" pitchFamily="34" charset="0"/>
                          </a:rPr>
                        </m:ctrlPr>
                      </m:sSupPr>
                      <m:e>
                        <m:r>
                          <a:rPr lang="es-ES" sz="2400" i="1">
                            <a:latin typeface="Cambria Math" panose="02040503050406030204" pitchFamily="18" charset="0"/>
                            <a:cs typeface="Arial" panose="020B0604020202020204" pitchFamily="34" charset="0"/>
                          </a:rPr>
                          <m:t>𝐹𝑒</m:t>
                        </m:r>
                      </m:e>
                      <m:sup>
                        <m:r>
                          <a:rPr lang="es-ES" sz="2400" i="1">
                            <a:latin typeface="Cambria Math" panose="02040503050406030204" pitchFamily="18" charset="0"/>
                            <a:cs typeface="Arial" panose="020B0604020202020204" pitchFamily="34" charset="0"/>
                          </a:rPr>
                          <m:t>2+</m:t>
                        </m:r>
                      </m:sup>
                    </m:sSup>
                  </m:oMath>
                </a14:m>
                <a:r>
                  <a:rPr lang="es-ES" sz="2600" dirty="0">
                    <a:latin typeface="Arial" panose="020B0604020202020204" pitchFamily="34" charset="0"/>
                    <a:cs typeface="Arial" panose="020B0604020202020204" pitchFamily="34" charset="0"/>
                  </a:rPr>
                  <a:t> como</a:t>
                </a:r>
                <a:r>
                  <a:rPr lang="es-ES" sz="2400" dirty="0">
                    <a:cs typeface="Arial" panose="020B0604020202020204" pitchFamily="34" charset="0"/>
                  </a:rPr>
                  <a:t> </a:t>
                </a:r>
                <a14:m>
                  <m:oMath xmlns:m="http://schemas.openxmlformats.org/officeDocument/2006/math">
                    <m:sSup>
                      <m:sSupPr>
                        <m:ctrlPr>
                          <a:rPr lang="es-ES" sz="2400" i="1">
                            <a:latin typeface="Cambria Math" panose="02040503050406030204" pitchFamily="18" charset="0"/>
                            <a:cs typeface="Arial" panose="020B0604020202020204" pitchFamily="34" charset="0"/>
                          </a:rPr>
                        </m:ctrlPr>
                      </m:sSupPr>
                      <m:e>
                        <m:r>
                          <a:rPr lang="es-ES" sz="2400" i="1">
                            <a:latin typeface="Cambria Math" panose="02040503050406030204" pitchFamily="18" charset="0"/>
                            <a:cs typeface="Arial" panose="020B0604020202020204" pitchFamily="34" charset="0"/>
                          </a:rPr>
                          <m:t>𝐹𝑒</m:t>
                        </m:r>
                      </m:e>
                      <m:sup>
                        <m:r>
                          <a:rPr lang="es-ES" sz="2400" b="0" i="1" smtClean="0">
                            <a:latin typeface="Cambria Math" panose="02040503050406030204" pitchFamily="18" charset="0"/>
                            <a:cs typeface="Arial" panose="020B0604020202020204" pitchFamily="34" charset="0"/>
                          </a:rPr>
                          <m:t>3</m:t>
                        </m:r>
                        <m:r>
                          <a:rPr lang="es-ES" sz="2400" i="1">
                            <a:latin typeface="Cambria Math" panose="02040503050406030204" pitchFamily="18" charset="0"/>
                            <a:cs typeface="Arial" panose="020B0604020202020204" pitchFamily="34" charset="0"/>
                          </a:rPr>
                          <m:t>+</m:t>
                        </m:r>
                      </m:sup>
                    </m:sSup>
                  </m:oMath>
                </a14:m>
                <a:r>
                  <a:rPr lang="es-ES" sz="2600" dirty="0">
                    <a:latin typeface="Arial" panose="020B0604020202020204" pitchFamily="34" charset="0"/>
                    <a:cs typeface="Arial" panose="020B0604020202020204" pitchFamily="34" charset="0"/>
                  </a:rPr>
                  <a:t>se encuentran en posiciones octaédrica, como se observa en el esquema</a:t>
                </a:r>
              </a:p>
              <a:p>
                <a:pPr algn="just"/>
                <a:endParaRPr lang="es-ES" dirty="0">
                  <a:latin typeface="Arial" panose="020B0604020202020204" pitchFamily="34" charset="0"/>
                  <a:cs typeface="Arial" panose="020B0604020202020204" pitchFamily="34" charset="0"/>
                </a:endParaRPr>
              </a:p>
            </p:txBody>
          </p:sp>
        </mc:Choice>
        <mc:Fallback>
          <p:sp>
            <p:nvSpPr>
              <p:cNvPr id="3" name="Marcador de contenido 2">
                <a:extLst>
                  <a:ext uri="{FF2B5EF4-FFF2-40B4-BE49-F238E27FC236}">
                    <a16:creationId xmlns:a16="http://schemas.microsoft.com/office/drawing/2014/main" xmlns="" xmlns:a14="http://schemas.microsoft.com/office/drawing/2010/main" id="{0D185B2F-998F-4595-A662-38C980DAB7B8}"/>
                  </a:ext>
                </a:extLst>
              </p:cNvPr>
              <p:cNvSpPr>
                <a:spLocks noGrp="1" noRot="1" noChangeAspect="1" noMove="1" noResize="1" noEditPoints="1" noAdjustHandles="1" noChangeArrowheads="1" noChangeShapeType="1" noTextEdit="1"/>
              </p:cNvSpPr>
              <p:nvPr>
                <p:ph idx="1"/>
              </p:nvPr>
            </p:nvSpPr>
            <p:spPr>
              <a:xfrm>
                <a:off x="263236" y="484909"/>
                <a:ext cx="11693237" cy="6373091"/>
              </a:xfrm>
              <a:blipFill>
                <a:blip r:embed="rId2" cstate="print"/>
                <a:stretch>
                  <a:fillRect l="-313" t="-574" r="-469"/>
                </a:stretch>
              </a:blipFill>
            </p:spPr>
            <p:txBody>
              <a:bodyPr/>
              <a:lstStyle/>
              <a:p>
                <a:r>
                  <a:rPr lang="es-ES">
                    <a:noFill/>
                  </a:rPr>
                  <a:t> </a:t>
                </a:r>
              </a:p>
            </p:txBody>
          </p:sp>
        </mc:Fallback>
      </mc:AlternateContent>
      <mc:AlternateContent xmlns:mc="http://schemas.openxmlformats.org/markup-compatibility/2006">
        <mc:Choice xmlns:a14="http://schemas.microsoft.com/office/drawing/2010/main" xmlns="" Requires="a14">
          <p:graphicFrame>
            <p:nvGraphicFramePr>
              <p:cNvPr id="5" name="Diagrama 4">
                <a:extLst>
                  <a:ext uri="{FF2B5EF4-FFF2-40B4-BE49-F238E27FC236}">
                    <a16:creationId xmlns:a16="http://schemas.microsoft.com/office/drawing/2014/main" id="{4DF0C15E-D57B-440F-91DD-CA6B01C87B3D}"/>
                  </a:ext>
                </a:extLst>
              </p:cNvPr>
              <p:cNvGraphicFramePr/>
              <p:nvPr>
                <p:extLst>
                  <p:ext uri="{D42A27DB-BD31-4B8C-83A1-F6EECF244321}">
                    <p14:modId xmlns:p14="http://schemas.microsoft.com/office/powerpoint/2010/main" val="201974473"/>
                  </p:ext>
                </p:extLst>
              </p:nvPr>
            </p:nvGraphicFramePr>
            <p:xfrm>
              <a:off x="2015836" y="4045528"/>
              <a:ext cx="8188035" cy="11222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p:graphicFrame>
            <p:nvGraphicFramePr>
              <p:cNvPr id="5" name="Diagrama 4">
                <a:extLst>
                  <a:ext uri="{FF2B5EF4-FFF2-40B4-BE49-F238E27FC236}">
                    <a16:creationId xmlns:a16="http://schemas.microsoft.com/office/drawing/2014/main" xmlns="" xmlns:a14="http://schemas.microsoft.com/office/drawing/2010/main" id="{4DF0C15E-D57B-440F-91DD-CA6B01C87B3D}"/>
                  </a:ext>
                </a:extLst>
              </p:cNvPr>
              <p:cNvGraphicFramePr/>
              <p:nvPr>
                <p:extLst>
                  <p:ext uri="{D42A27DB-BD31-4B8C-83A1-F6EECF244321}">
                    <p14:modId xmlns:p14="http://schemas.microsoft.com/office/powerpoint/2010/main" xmlns="" xmlns:a14="http://schemas.microsoft.com/office/drawing/2010/main" val="201974473"/>
                  </p:ext>
                </p:extLst>
              </p:nvPr>
            </p:nvGraphicFramePr>
            <p:xfrm>
              <a:off x="2015836" y="4045528"/>
              <a:ext cx="8188035" cy="112221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Tree>
    <p:extLst>
      <p:ext uri="{BB962C8B-B14F-4D97-AF65-F5344CB8AC3E}">
        <p14:creationId xmlns:p14="http://schemas.microsoft.com/office/powerpoint/2010/main" xmlns="" val="17111443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graphicFrame>
            <p:nvGraphicFramePr>
              <p:cNvPr id="4" name="Tabla 3">
                <a:extLst>
                  <a:ext uri="{FF2B5EF4-FFF2-40B4-BE49-F238E27FC236}">
                    <a16:creationId xmlns:a16="http://schemas.microsoft.com/office/drawing/2014/main" id="{B7EB148B-9279-45DF-BF64-E1C19ED644AB}"/>
                  </a:ext>
                </a:extLst>
              </p:cNvPr>
              <p:cNvGraphicFramePr>
                <a:graphicFrameLocks noGrp="1"/>
              </p:cNvGraphicFramePr>
              <p:nvPr>
                <p:extLst>
                  <p:ext uri="{D42A27DB-BD31-4B8C-83A1-F6EECF244321}">
                    <p14:modId xmlns:p14="http://schemas.microsoft.com/office/powerpoint/2010/main" val="2433791902"/>
                  </p:ext>
                </p:extLst>
              </p:nvPr>
            </p:nvGraphicFramePr>
            <p:xfrm>
              <a:off x="1239981" y="1366071"/>
              <a:ext cx="9712037" cy="5187129"/>
            </p:xfrm>
            <a:graphic>
              <a:graphicData uri="http://schemas.openxmlformats.org/drawingml/2006/table">
                <a:tbl>
                  <a:tblPr firstRow="1" bandRow="1">
                    <a:tableStyleId>{BC89EF96-8CEA-46FF-86C4-4CE0E7609802}</a:tableStyleId>
                  </a:tblPr>
                  <a:tblGrid>
                    <a:gridCol w="1258421">
                      <a:extLst>
                        <a:ext uri="{9D8B030D-6E8A-4147-A177-3AD203B41FA5}">
                          <a16:colId xmlns:a16="http://schemas.microsoft.com/office/drawing/2014/main" val="3909642799"/>
                        </a:ext>
                      </a:extLst>
                    </a:gridCol>
                    <a:gridCol w="1527397">
                      <a:extLst>
                        <a:ext uri="{9D8B030D-6E8A-4147-A177-3AD203B41FA5}">
                          <a16:colId xmlns:a16="http://schemas.microsoft.com/office/drawing/2014/main" val="3345080980"/>
                        </a:ext>
                      </a:extLst>
                    </a:gridCol>
                    <a:gridCol w="1451783">
                      <a:extLst>
                        <a:ext uri="{9D8B030D-6E8A-4147-A177-3AD203B41FA5}">
                          <a16:colId xmlns:a16="http://schemas.microsoft.com/office/drawing/2014/main" val="2278494466"/>
                        </a:ext>
                      </a:extLst>
                    </a:gridCol>
                    <a:gridCol w="1391293">
                      <a:extLst>
                        <a:ext uri="{9D8B030D-6E8A-4147-A177-3AD203B41FA5}">
                          <a16:colId xmlns:a16="http://schemas.microsoft.com/office/drawing/2014/main" val="2667060800"/>
                        </a:ext>
                      </a:extLst>
                    </a:gridCol>
                    <a:gridCol w="2121799">
                      <a:extLst>
                        <a:ext uri="{9D8B030D-6E8A-4147-A177-3AD203B41FA5}">
                          <a16:colId xmlns:a16="http://schemas.microsoft.com/office/drawing/2014/main" val="3456780314"/>
                        </a:ext>
                      </a:extLst>
                    </a:gridCol>
                    <a:gridCol w="932997">
                      <a:extLst>
                        <a:ext uri="{9D8B030D-6E8A-4147-A177-3AD203B41FA5}">
                          <a16:colId xmlns:a16="http://schemas.microsoft.com/office/drawing/2014/main" val="1722169665"/>
                        </a:ext>
                      </a:extLst>
                    </a:gridCol>
                    <a:gridCol w="1028347">
                      <a:extLst>
                        <a:ext uri="{9D8B030D-6E8A-4147-A177-3AD203B41FA5}">
                          <a16:colId xmlns:a16="http://schemas.microsoft.com/office/drawing/2014/main" val="2507515010"/>
                        </a:ext>
                      </a:extLst>
                    </a:gridCol>
                  </a:tblGrid>
                  <a:tr h="1056332">
                    <a:tc>
                      <a:txBody>
                        <a:bodyPr/>
                        <a:lstStyle/>
                        <a:p>
                          <a:pPr algn="ctr"/>
                          <a:r>
                            <a:rPr lang="es-ES" dirty="0"/>
                            <a:t>oxido</a:t>
                          </a:r>
                          <a:endParaRPr lang="es-ES" b="1" dirty="0">
                            <a:latin typeface="Arial" panose="020B0604020202020204" pitchFamily="34" charset="0"/>
                            <a:cs typeface="Arial" panose="020B0604020202020204" pitchFamily="34" charset="0"/>
                          </a:endParaRPr>
                        </a:p>
                      </a:txBody>
                      <a:tcPr anchor="ctr"/>
                    </a:tc>
                    <a:tc>
                      <a:txBody>
                        <a:bodyPr/>
                        <a:lstStyle/>
                        <a:p>
                          <a:pPr algn="ctr"/>
                          <a:r>
                            <a:rPr lang="es-ES" dirty="0"/>
                            <a:t>estado de oxidación</a:t>
                          </a:r>
                          <a:endParaRPr lang="es-ES" b="1" dirty="0">
                            <a:latin typeface="Arial" panose="020B0604020202020204" pitchFamily="34" charset="0"/>
                            <a:cs typeface="Arial" panose="020B0604020202020204" pitchFamily="34" charset="0"/>
                          </a:endParaRPr>
                        </a:p>
                      </a:txBody>
                      <a:tcPr anchor="ctr"/>
                    </a:tc>
                    <a:tc>
                      <a:txBody>
                        <a:bodyPr/>
                        <a:lstStyle/>
                        <a:p>
                          <a:pPr algn="ctr"/>
                          <a:r>
                            <a:rPr lang="es-ES" dirty="0"/>
                            <a:t>estructura cristalina</a:t>
                          </a:r>
                          <a:endParaRPr lang="es-ES" b="1" dirty="0">
                            <a:latin typeface="Arial" panose="020B0604020202020204" pitchFamily="34" charset="0"/>
                            <a:cs typeface="Arial" panose="020B0604020202020204" pitchFamily="34" charset="0"/>
                          </a:endParaRPr>
                        </a:p>
                      </a:txBody>
                      <a:tcPr anchor="ctr"/>
                    </a:tc>
                    <a:tc>
                      <a:txBody>
                        <a:bodyPr/>
                        <a:lstStyle/>
                        <a:p>
                          <a:pPr algn="ctr"/>
                          <a:r>
                            <a:rPr lang="es-ES" dirty="0"/>
                            <a:t>parametro de celda</a:t>
                          </a:r>
                          <a14:m>
                            <m:oMath xmlns:m="http://schemas.openxmlformats.org/officeDocument/2006/math">
                              <m:acc>
                                <m:accPr>
                                  <m:chr m:val="̇"/>
                                  <m:ctrlPr>
                                    <a:rPr lang="es-ES" i="1" smtClean="0">
                                      <a:latin typeface="Cambria Math" panose="02040503050406030204" pitchFamily="18" charset="0"/>
                                    </a:rPr>
                                  </m:ctrlPr>
                                </m:accPr>
                                <m:e>
                                  <m:r>
                                    <a:rPr lang="es-ES" smtClean="0">
                                      <a:latin typeface="Cambria Math" panose="02040503050406030204" pitchFamily="18" charset="0"/>
                                    </a:rPr>
                                    <m:t> </m:t>
                                  </m:r>
                                  <m:r>
                                    <a:rPr lang="es-ES" smtClean="0">
                                      <a:latin typeface="Cambria Math" panose="02040503050406030204" pitchFamily="18" charset="0"/>
                                    </a:rPr>
                                    <m:t>𝑨</m:t>
                                  </m:r>
                                </m:e>
                              </m:acc>
                            </m:oMath>
                          </a14:m>
                          <a:endParaRPr lang="es-ES" b="1" dirty="0">
                            <a:latin typeface="Arial" panose="020B0604020202020204" pitchFamily="34" charset="0"/>
                            <a:cs typeface="Arial" panose="020B0604020202020204" pitchFamily="34" charset="0"/>
                          </a:endParaRPr>
                        </a:p>
                      </a:txBody>
                      <a:tcPr anchor="ctr"/>
                    </a:tc>
                    <a:tc>
                      <a:txBody>
                        <a:bodyPr/>
                        <a:lstStyle/>
                        <a:p>
                          <a:pPr algn="ctr"/>
                          <a:r>
                            <a:rPr lang="es-ES" dirty="0"/>
                            <a:t>orden magnético</a:t>
                          </a:r>
                          <a:endParaRPr lang="es-ES"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m:rPr>
                                        <m:sty m:val="p"/>
                                      </m:rPr>
                                      <a:rPr lang="es-ES" i="0" smtClean="0">
                                        <a:latin typeface="Cambria Math" panose="02040503050406030204" pitchFamily="18" charset="0"/>
                                      </a:rPr>
                                      <m:t>M</m:t>
                                    </m:r>
                                  </m:e>
                                  <m:sub>
                                    <m:r>
                                      <m:rPr>
                                        <m:sty m:val="p"/>
                                      </m:rPr>
                                      <a:rPr lang="es-ES" i="0" smtClean="0">
                                        <a:latin typeface="Cambria Math" panose="02040503050406030204" pitchFamily="18" charset="0"/>
                                      </a:rPr>
                                      <m:t>s</m:t>
                                    </m:r>
                                  </m:sub>
                                </m:sSub>
                              </m:oMath>
                            </m:oMathPara>
                          </a14:m>
                          <a:endParaRPr lang="es-ES" i="0" dirty="0"/>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skw"/>
                                    <m:ctrlPr>
                                      <a:rPr lang="es-ES" sz="1800" i="1" u="none" strike="noStrike" kern="1200" baseline="0" smtClean="0">
                                        <a:latin typeface="Cambria Math" panose="02040503050406030204" pitchFamily="18" charset="0"/>
                                      </a:rPr>
                                    </m:ctrlPr>
                                  </m:fPr>
                                  <m:num>
                                    <m:r>
                                      <a:rPr lang="es-ES" sz="1800" kern="1200" baseline="0" smtClean="0">
                                        <a:effectLst/>
                                        <a:latin typeface="Cambria Math" panose="02040503050406030204" pitchFamily="18" charset="0"/>
                                      </a:rPr>
                                      <m:t>𝑨</m:t>
                                    </m:r>
                                    <m:sSup>
                                      <m:sSupPr>
                                        <m:ctrlPr>
                                          <a:rPr lang="es-ES" sz="1800" i="1" kern="1200" baseline="0">
                                            <a:effectLst/>
                                            <a:latin typeface="Cambria Math" panose="02040503050406030204" pitchFamily="18" charset="0"/>
                                          </a:rPr>
                                        </m:ctrlPr>
                                      </m:sSupPr>
                                      <m:e>
                                        <m:r>
                                          <a:rPr lang="es-ES" sz="1800" kern="1200" baseline="0" smtClean="0">
                                            <a:effectLst/>
                                            <a:latin typeface="Cambria Math" panose="02040503050406030204" pitchFamily="18" charset="0"/>
                                          </a:rPr>
                                          <m:t>𝒎</m:t>
                                        </m:r>
                                      </m:e>
                                      <m:sup>
                                        <m:r>
                                          <a:rPr lang="es-ES" sz="1800" kern="1200" baseline="0" smtClean="0">
                                            <a:effectLst/>
                                            <a:latin typeface="Cambria Math" panose="02040503050406030204" pitchFamily="18" charset="0"/>
                                          </a:rPr>
                                          <m:t>𝟐</m:t>
                                        </m:r>
                                      </m:sup>
                                    </m:sSup>
                                  </m:num>
                                  <m:den>
                                    <m:r>
                                      <a:rPr lang="es-ES" sz="1800" u="none" strike="noStrike" kern="1200" baseline="0" smtClean="0">
                                        <a:latin typeface="Cambria Math" panose="02040503050406030204" pitchFamily="18" charset="0"/>
                                      </a:rPr>
                                      <m:t>𝒌𝒈</m:t>
                                    </m:r>
                                  </m:den>
                                </m:f>
                              </m:oMath>
                            </m:oMathPara>
                          </a14:m>
                          <a:endParaRPr lang="es-ES" sz="1800" u="none" strike="noStrike" kern="1200" baseline="0" dirty="0"/>
                        </a:p>
                        <a:p>
                          <a:pPr algn="ctr"/>
                          <a:endParaRPr lang="es-ES" b="1" dirty="0">
                            <a:latin typeface="Arial" panose="020B0604020202020204" pitchFamily="34" charset="0"/>
                            <a:cs typeface="Arial" panose="020B0604020202020204" pitchFamily="34" charset="0"/>
                          </a:endParaRPr>
                        </a:p>
                      </a:txBody>
                      <a:tcPr anchor="ctr"/>
                    </a:tc>
                    <a:tc>
                      <a:txBody>
                        <a:bodyPr/>
                        <a:lstStyle/>
                        <a:p>
                          <a:pPr algn="ctr"/>
                          <a:r>
                            <a:rPr lang="es-ES" i="0" dirty="0"/>
                            <a:t>K</a:t>
                          </a:r>
                        </a:p>
                        <a:p>
                          <a:pPr algn="ctr"/>
                          <a14:m>
                            <m:oMathPara xmlns:m="http://schemas.openxmlformats.org/officeDocument/2006/math">
                              <m:oMathParaPr>
                                <m:jc m:val="centerGroup"/>
                              </m:oMathParaPr>
                              <m:oMath xmlns:m="http://schemas.openxmlformats.org/officeDocument/2006/math">
                                <m:f>
                                  <m:fPr>
                                    <m:type m:val="skw"/>
                                    <m:ctrlPr>
                                      <a:rPr lang="es-ES" i="1" smtClean="0">
                                        <a:latin typeface="Cambria Math" panose="02040503050406030204" pitchFamily="18" charset="0"/>
                                      </a:rPr>
                                    </m:ctrlPr>
                                  </m:fPr>
                                  <m:num>
                                    <m:r>
                                      <a:rPr lang="es-ES" smtClean="0">
                                        <a:latin typeface="Cambria Math" panose="02040503050406030204" pitchFamily="18" charset="0"/>
                                      </a:rPr>
                                      <m:t>𝑱</m:t>
                                    </m:r>
                                  </m:num>
                                  <m:den>
                                    <m:sSup>
                                      <m:sSupPr>
                                        <m:ctrlPr>
                                          <a:rPr lang="es-ES" i="1" smtClean="0">
                                            <a:latin typeface="Cambria Math" panose="02040503050406030204" pitchFamily="18" charset="0"/>
                                          </a:rPr>
                                        </m:ctrlPr>
                                      </m:sSupPr>
                                      <m:e>
                                        <m:r>
                                          <a:rPr lang="es-ES" smtClean="0">
                                            <a:latin typeface="Cambria Math" panose="02040503050406030204" pitchFamily="18" charset="0"/>
                                          </a:rPr>
                                          <m:t>𝒎</m:t>
                                        </m:r>
                                      </m:e>
                                      <m:sup>
                                        <m:r>
                                          <a:rPr lang="es-ES" smtClean="0">
                                            <a:latin typeface="Cambria Math" panose="02040503050406030204" pitchFamily="18" charset="0"/>
                                          </a:rPr>
                                          <m:t>𝟑</m:t>
                                        </m:r>
                                      </m:sup>
                                    </m:sSup>
                                  </m:den>
                                </m:f>
                              </m:oMath>
                            </m:oMathPara>
                          </a14:m>
                          <a:endParaRPr lang="es-ES"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65673759"/>
                      </a:ext>
                    </a:extLst>
                  </a:tr>
                  <a:tr h="1022748">
                    <a:tc>
                      <a:txBody>
                        <a:bodyPr/>
                        <a:lstStyle/>
                        <a:p>
                          <a:pPr algn="ct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smtClean="0">
                                        <a:latin typeface="Cambria Math" panose="02040503050406030204" pitchFamily="18" charset="0"/>
                                      </a:rPr>
                                      <m:t>𝐹𝑒</m:t>
                                    </m:r>
                                  </m:e>
                                  <m:sub>
                                    <m:r>
                                      <a:rPr lang="es-ES" smtClean="0">
                                        <a:latin typeface="Cambria Math" panose="02040503050406030204" pitchFamily="18" charset="0"/>
                                      </a:rPr>
                                      <m:t>3</m:t>
                                    </m:r>
                                  </m:sub>
                                </m:sSub>
                                <m:sSub>
                                  <m:sSubPr>
                                    <m:ctrlPr>
                                      <a:rPr lang="es-ES" i="1" smtClean="0">
                                        <a:latin typeface="Cambria Math" panose="02040503050406030204" pitchFamily="18" charset="0"/>
                                      </a:rPr>
                                    </m:ctrlPr>
                                  </m:sSubPr>
                                  <m:e>
                                    <m:r>
                                      <a:rPr lang="es-ES" smtClean="0">
                                        <a:latin typeface="Cambria Math" panose="02040503050406030204" pitchFamily="18" charset="0"/>
                                      </a:rPr>
                                      <m:t>𝑂</m:t>
                                    </m:r>
                                  </m:e>
                                  <m:sub>
                                    <m:r>
                                      <a:rPr lang="es-ES" smtClean="0">
                                        <a:latin typeface="Cambria Math" panose="02040503050406030204" pitchFamily="18" charset="0"/>
                                      </a:rPr>
                                      <m:t>4</m:t>
                                    </m:r>
                                  </m:sub>
                                </m:sSub>
                              </m:oMath>
                            </m:oMathPara>
                          </a14:m>
                          <a:endParaRPr lang="es-ES" dirty="0">
                            <a:latin typeface="Arial" panose="020B0604020202020204" pitchFamily="34" charset="0"/>
                            <a:cs typeface="Arial" panose="020B0604020202020204" pitchFamily="34" charset="0"/>
                          </a:endParaRPr>
                        </a:p>
                      </a:txBody>
                      <a:tcPr anchor="ctr"/>
                    </a:tc>
                    <a:tc>
                      <a:txBody>
                        <a:bodyPr/>
                        <a:lstStyle/>
                        <a:p>
                          <a:pPr algn="ctr"/>
                          <a14:m>
                            <m:oMath xmlns:m="http://schemas.openxmlformats.org/officeDocument/2006/math">
                              <m:sSup>
                                <m:sSupPr>
                                  <m:ctrlPr>
                                    <a:rPr lang="es-ES" i="1" smtClean="0">
                                      <a:latin typeface="Cambria Math" panose="02040503050406030204" pitchFamily="18" charset="0"/>
                                    </a:rPr>
                                  </m:ctrlPr>
                                </m:sSupPr>
                                <m:e>
                                  <m:r>
                                    <a:rPr lang="es-ES" smtClean="0">
                                      <a:latin typeface="Cambria Math" panose="02040503050406030204" pitchFamily="18" charset="0"/>
                                    </a:rPr>
                                    <m:t>𝐹𝑒</m:t>
                                  </m:r>
                                </m:e>
                                <m:sup>
                                  <m:r>
                                    <a:rPr lang="es-ES" smtClean="0">
                                      <a:latin typeface="Cambria Math" panose="02040503050406030204" pitchFamily="18" charset="0"/>
                                    </a:rPr>
                                    <m:t>2+</m:t>
                                  </m:r>
                                </m:sup>
                              </m:sSup>
                              <m:r>
                                <a:rPr lang="es-ES" smtClean="0">
                                  <a:latin typeface="Cambria Math" panose="02040503050406030204" pitchFamily="18" charset="0"/>
                                </a:rPr>
                                <m:t> ;</m:t>
                              </m:r>
                            </m:oMath>
                          </a14:m>
                          <a:r>
                            <a:rPr lang="es-ES" dirty="0"/>
                            <a:t> </a:t>
                          </a:r>
                          <a14:m>
                            <m:oMath xmlns:m="http://schemas.openxmlformats.org/officeDocument/2006/math">
                              <m:sSup>
                                <m:sSupPr>
                                  <m:ctrlPr>
                                    <a:rPr lang="es-ES" sz="1800" i="1" kern="1200" smtClean="0">
                                      <a:effectLst/>
                                      <a:latin typeface="Cambria Math" panose="02040503050406030204" pitchFamily="18" charset="0"/>
                                    </a:rPr>
                                  </m:ctrlPr>
                                </m:sSupPr>
                                <m:e>
                                  <m:r>
                                    <a:rPr lang="es-ES" sz="1800" kern="1200">
                                      <a:effectLst/>
                                      <a:latin typeface="Cambria Math" panose="02040503050406030204" pitchFamily="18" charset="0"/>
                                    </a:rPr>
                                    <m:t>𝐹𝑒</m:t>
                                  </m:r>
                                </m:e>
                                <m:sup>
                                  <m:r>
                                    <a:rPr lang="es-ES" sz="1800" kern="1200" smtClean="0">
                                      <a:effectLst/>
                                      <a:latin typeface="Cambria Math" panose="02040503050406030204" pitchFamily="18" charset="0"/>
                                    </a:rPr>
                                    <m:t>3</m:t>
                                  </m:r>
                                  <m:r>
                                    <a:rPr lang="es-ES" sz="1800" kern="1200">
                                      <a:effectLst/>
                                      <a:latin typeface="Cambria Math" panose="02040503050406030204" pitchFamily="18" charset="0"/>
                                    </a:rPr>
                                    <m:t>+</m:t>
                                  </m:r>
                                </m:sup>
                              </m:sSup>
                              <m:r>
                                <a:rPr lang="es-ES" sz="1800" kern="1200">
                                  <a:effectLst/>
                                  <a:latin typeface="Cambria Math" panose="02040503050406030204" pitchFamily="18" charset="0"/>
                                </a:rPr>
                                <m:t> </m:t>
                              </m:r>
                            </m:oMath>
                          </a14:m>
                          <a:endParaRPr lang="es-ES"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a:t>Espinela cúbica invertida</a:t>
                          </a:r>
                          <a:endParaRPr lang="es-ES"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a:t>a= 8,394</a:t>
                          </a:r>
                        </a:p>
                        <a:p>
                          <a:pPr algn="ctr"/>
                          <a:endParaRPr lang="es-ES"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a:t>Ferrimagnético</a:t>
                          </a:r>
                        </a:p>
                        <a:p>
                          <a:pPr algn="ctr"/>
                          <a:endParaRPr lang="es-ES" dirty="0">
                            <a:latin typeface="Arial" panose="020B0604020202020204" pitchFamily="34" charset="0"/>
                            <a:cs typeface="Arial" panose="020B0604020202020204" pitchFamily="34" charset="0"/>
                          </a:endParaRPr>
                        </a:p>
                      </a:txBody>
                      <a:tcPr anchor="ctr"/>
                    </a:tc>
                    <a:tc>
                      <a:txBody>
                        <a:bodyPr/>
                        <a:lstStyle/>
                        <a:p>
                          <a:pPr algn="ctr"/>
                          <a:r>
                            <a:rPr lang="es-ES" dirty="0"/>
                            <a:t>90</a:t>
                          </a:r>
                          <a:endParaRPr lang="es-ES" dirty="0">
                            <a:latin typeface="Arial" panose="020B0604020202020204" pitchFamily="34" charset="0"/>
                            <a:cs typeface="Arial" panose="020B0604020202020204" pitchFamily="34"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s-ES" i="1" smtClean="0">
                                        <a:latin typeface="Cambria Math" panose="02040503050406030204" pitchFamily="18" charset="0"/>
                                      </a:rPr>
                                    </m:ctrlPr>
                                  </m:sSupPr>
                                  <m:e>
                                    <m:r>
                                      <a:rPr lang="es-ES" smtClean="0">
                                        <a:latin typeface="Cambria Math" panose="02040503050406030204" pitchFamily="18" charset="0"/>
                                      </a:rPr>
                                      <m:t>≈10</m:t>
                                    </m:r>
                                  </m:e>
                                  <m:sup>
                                    <m:r>
                                      <a:rPr lang="es-ES" smtClean="0">
                                        <a:latin typeface="Cambria Math" panose="02040503050406030204" pitchFamily="18" charset="0"/>
                                      </a:rPr>
                                      <m:t>5</m:t>
                                    </m:r>
                                  </m:sup>
                                </m:sSup>
                              </m:oMath>
                            </m:oMathPara>
                          </a14:m>
                          <a:endParaRPr lang="es-E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557678905"/>
                      </a:ext>
                    </a:extLst>
                  </a:tr>
                  <a:tr h="1022748">
                    <a:tc>
                      <a:txBody>
                        <a:bodyPr/>
                        <a:lstStyle/>
                        <a:p>
                          <a:pPr algn="ctr"/>
                          <a14:m>
                            <m:oMathPara xmlns:m="http://schemas.openxmlformats.org/officeDocument/2006/math">
                              <m:oMathParaPr>
                                <m:jc m:val="centerGroup"/>
                              </m:oMathParaPr>
                              <m:oMath xmlns:m="http://schemas.openxmlformats.org/officeDocument/2006/math">
                                <m:sSub>
                                  <m:sSubPr>
                                    <m:ctrlPr>
                                      <a:rPr lang="es-ES" sz="1800" i="1" kern="1200" smtClean="0">
                                        <a:effectLst/>
                                        <a:latin typeface="Cambria Math" panose="02040503050406030204" pitchFamily="18" charset="0"/>
                                      </a:rPr>
                                    </m:ctrlPr>
                                  </m:sSubPr>
                                  <m:e>
                                    <m:r>
                                      <a:rPr lang="es-ES" sz="1800" kern="1200" smtClean="0">
                                        <a:effectLst/>
                                        <a:latin typeface="Cambria Math" panose="02040503050406030204" pitchFamily="18" charset="0"/>
                                      </a:rPr>
                                      <m:t>𝛾</m:t>
                                    </m:r>
                                    <m:r>
                                      <a:rPr lang="es-ES" sz="1800" kern="1200" smtClean="0">
                                        <a:effectLst/>
                                        <a:latin typeface="Cambria Math" panose="02040503050406030204" pitchFamily="18" charset="0"/>
                                      </a:rPr>
                                      <m:t>−</m:t>
                                    </m:r>
                                    <m:r>
                                      <a:rPr lang="es-ES" sz="1800" kern="1200">
                                        <a:effectLst/>
                                        <a:latin typeface="Cambria Math" panose="02040503050406030204" pitchFamily="18" charset="0"/>
                                      </a:rPr>
                                      <m:t>𝐹𝑒</m:t>
                                    </m:r>
                                  </m:e>
                                  <m:sub>
                                    <m:r>
                                      <a:rPr lang="es-ES" sz="1800" kern="1200">
                                        <a:effectLst/>
                                        <a:latin typeface="Cambria Math" panose="02040503050406030204" pitchFamily="18" charset="0"/>
                                      </a:rPr>
                                      <m:t>3</m:t>
                                    </m:r>
                                  </m:sub>
                                </m:sSub>
                                <m:sSub>
                                  <m:sSubPr>
                                    <m:ctrlPr>
                                      <a:rPr lang="es-ES" sz="1800" i="1" kern="1200">
                                        <a:effectLst/>
                                        <a:latin typeface="Cambria Math" panose="02040503050406030204" pitchFamily="18" charset="0"/>
                                      </a:rPr>
                                    </m:ctrlPr>
                                  </m:sSubPr>
                                  <m:e>
                                    <m:r>
                                      <a:rPr lang="es-ES" sz="1800" kern="1200">
                                        <a:effectLst/>
                                        <a:latin typeface="Cambria Math" panose="02040503050406030204" pitchFamily="18" charset="0"/>
                                      </a:rPr>
                                      <m:t>𝑂</m:t>
                                    </m:r>
                                  </m:e>
                                  <m:sub>
                                    <m:r>
                                      <a:rPr lang="es-ES" sz="1800" kern="1200">
                                        <a:effectLst/>
                                        <a:latin typeface="Cambria Math" panose="02040503050406030204" pitchFamily="18" charset="0"/>
                                      </a:rPr>
                                      <m:t>4</m:t>
                                    </m:r>
                                  </m:sub>
                                </m:sSub>
                              </m:oMath>
                            </m:oMathPara>
                          </a14:m>
                          <a:endParaRPr lang="es-ES" dirty="0">
                            <a:latin typeface="Arial" panose="020B0604020202020204" pitchFamily="34" charset="0"/>
                            <a:cs typeface="Arial" panose="020B0604020202020204" pitchFamily="34"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s-ES" sz="1800" i="1" kern="1200" smtClean="0">
                                        <a:effectLst/>
                                        <a:latin typeface="Cambria Math" panose="02040503050406030204" pitchFamily="18" charset="0"/>
                                      </a:rPr>
                                    </m:ctrlPr>
                                  </m:sSupPr>
                                  <m:e>
                                    <m:r>
                                      <a:rPr lang="es-ES" sz="1800" kern="1200">
                                        <a:effectLst/>
                                        <a:latin typeface="Cambria Math" panose="02040503050406030204" pitchFamily="18" charset="0"/>
                                      </a:rPr>
                                      <m:t>𝐹𝑒</m:t>
                                    </m:r>
                                  </m:e>
                                  <m:sup>
                                    <m:r>
                                      <a:rPr lang="es-ES" sz="1800" kern="1200">
                                        <a:effectLst/>
                                        <a:latin typeface="Cambria Math" panose="02040503050406030204" pitchFamily="18" charset="0"/>
                                      </a:rPr>
                                      <m:t>3+</m:t>
                                    </m:r>
                                  </m:sup>
                                </m:sSup>
                              </m:oMath>
                            </m:oMathPara>
                          </a14:m>
                          <a:endParaRPr lang="es-ES"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a:t>Espinela cúbica invertida</a:t>
                          </a:r>
                          <a:endParaRPr lang="es-ES" dirty="0">
                            <a:latin typeface="Arial" panose="020B0604020202020204" pitchFamily="34" charset="0"/>
                            <a:cs typeface="Arial" panose="020B0604020202020204" pitchFamily="34" charset="0"/>
                          </a:endParaRPr>
                        </a:p>
                      </a:txBody>
                      <a:tcPr anchor="ctr"/>
                    </a:tc>
                    <a:tc>
                      <a:txBody>
                        <a:bodyPr/>
                        <a:lstStyle/>
                        <a:p>
                          <a:pPr algn="ctr"/>
                          <a:r>
                            <a:rPr lang="es-ES" dirty="0"/>
                            <a:t>a=8,346</a:t>
                          </a:r>
                          <a:endParaRPr lang="es-ES"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kern="1200" dirty="0">
                              <a:effectLst/>
                            </a:rPr>
                            <a:t>Ferrimagnético</a:t>
                          </a:r>
                          <a:endParaRPr lang="es-ES" dirty="0">
                            <a:effectLst/>
                            <a:latin typeface="Arial" panose="020B0604020202020204" pitchFamily="34" charset="0"/>
                            <a:cs typeface="Arial" panose="020B0604020202020204" pitchFamily="34" charset="0"/>
                          </a:endParaRPr>
                        </a:p>
                      </a:txBody>
                      <a:tcPr anchor="ctr"/>
                    </a:tc>
                    <a:tc>
                      <a:txBody>
                        <a:bodyPr/>
                        <a:lstStyle/>
                        <a:p>
                          <a:pPr algn="ctr"/>
                          <a:r>
                            <a:rPr lang="es-ES" dirty="0"/>
                            <a:t>60</a:t>
                          </a:r>
                          <a:endParaRPr lang="es-ES" dirty="0">
                            <a:latin typeface="Arial" panose="020B0604020202020204" pitchFamily="34" charset="0"/>
                            <a:cs typeface="Arial" panose="020B0604020202020204" pitchFamily="34"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s-ES" sz="1800" i="1" kern="1200" smtClean="0">
                                        <a:effectLst/>
                                        <a:latin typeface="Cambria Math" panose="02040503050406030204" pitchFamily="18" charset="0"/>
                                      </a:rPr>
                                    </m:ctrlPr>
                                  </m:sSupPr>
                                  <m:e>
                                    <m:r>
                                      <a:rPr lang="es-ES" sz="1800" kern="1200">
                                        <a:effectLst/>
                                        <a:latin typeface="Cambria Math" panose="02040503050406030204" pitchFamily="18" charset="0"/>
                                      </a:rPr>
                                      <m:t>≈10</m:t>
                                    </m:r>
                                  </m:e>
                                  <m:sup>
                                    <m:r>
                                      <a:rPr lang="es-ES" sz="1800" kern="1200">
                                        <a:effectLst/>
                                        <a:latin typeface="Cambria Math" panose="02040503050406030204" pitchFamily="18" charset="0"/>
                                      </a:rPr>
                                      <m:t>5</m:t>
                                    </m:r>
                                  </m:sup>
                                </m:sSup>
                              </m:oMath>
                            </m:oMathPara>
                          </a14:m>
                          <a:endParaRPr lang="es-E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245020394"/>
                      </a:ext>
                    </a:extLst>
                  </a:tr>
                  <a:tr h="1022748">
                    <a:tc>
                      <a:txBody>
                        <a:bodyPr/>
                        <a:lstStyle/>
                        <a:p>
                          <a:pPr algn="ctr"/>
                          <a14:m>
                            <m:oMathPara xmlns:m="http://schemas.openxmlformats.org/officeDocument/2006/math">
                              <m:oMathParaPr>
                                <m:jc m:val="centerGroup"/>
                              </m:oMathParaPr>
                              <m:oMath xmlns:m="http://schemas.openxmlformats.org/officeDocument/2006/math">
                                <m:sSub>
                                  <m:sSubPr>
                                    <m:ctrlPr>
                                      <a:rPr lang="es-ES" sz="1800" i="1" kern="1200" smtClean="0">
                                        <a:effectLst/>
                                        <a:latin typeface="Cambria Math" panose="02040503050406030204" pitchFamily="18" charset="0"/>
                                      </a:rPr>
                                    </m:ctrlPr>
                                  </m:sSubPr>
                                  <m:e>
                                    <m:r>
                                      <a:rPr lang="es-ES" sz="1800" kern="1200" smtClean="0">
                                        <a:effectLst/>
                                        <a:latin typeface="Cambria Math" panose="02040503050406030204" pitchFamily="18" charset="0"/>
                                      </a:rPr>
                                      <m:t>𝛼</m:t>
                                    </m:r>
                                    <m:r>
                                      <a:rPr lang="es-ES" sz="1800" kern="1200" smtClean="0">
                                        <a:effectLst/>
                                        <a:latin typeface="Cambria Math" panose="02040503050406030204" pitchFamily="18" charset="0"/>
                                      </a:rPr>
                                      <m:t>−</m:t>
                                    </m:r>
                                    <m:r>
                                      <a:rPr lang="es-ES" sz="1800" kern="1200">
                                        <a:effectLst/>
                                        <a:latin typeface="Cambria Math" panose="02040503050406030204" pitchFamily="18" charset="0"/>
                                      </a:rPr>
                                      <m:t>𝐹𝑒</m:t>
                                    </m:r>
                                  </m:e>
                                  <m:sub>
                                    <m:r>
                                      <a:rPr lang="es-ES" sz="1800" kern="1200">
                                        <a:effectLst/>
                                        <a:latin typeface="Cambria Math" panose="02040503050406030204" pitchFamily="18" charset="0"/>
                                      </a:rPr>
                                      <m:t>3</m:t>
                                    </m:r>
                                  </m:sub>
                                </m:sSub>
                                <m:sSub>
                                  <m:sSubPr>
                                    <m:ctrlPr>
                                      <a:rPr lang="es-ES" sz="1800" i="1" kern="1200">
                                        <a:effectLst/>
                                        <a:latin typeface="Cambria Math" panose="02040503050406030204" pitchFamily="18" charset="0"/>
                                      </a:rPr>
                                    </m:ctrlPr>
                                  </m:sSubPr>
                                  <m:e>
                                    <m:r>
                                      <a:rPr lang="es-ES" sz="1800" kern="1200">
                                        <a:effectLst/>
                                        <a:latin typeface="Cambria Math" panose="02040503050406030204" pitchFamily="18" charset="0"/>
                                      </a:rPr>
                                      <m:t>𝑂</m:t>
                                    </m:r>
                                  </m:e>
                                  <m:sub>
                                    <m:r>
                                      <a:rPr lang="es-ES" sz="1800" kern="1200">
                                        <a:effectLst/>
                                        <a:latin typeface="Cambria Math" panose="02040503050406030204" pitchFamily="18" charset="0"/>
                                      </a:rPr>
                                      <m:t>4</m:t>
                                    </m:r>
                                  </m:sub>
                                </m:sSub>
                              </m:oMath>
                            </m:oMathPara>
                          </a14:m>
                          <a:endParaRPr lang="es-ES" dirty="0">
                            <a:latin typeface="Arial" panose="020B0604020202020204" pitchFamily="34" charset="0"/>
                            <a:cs typeface="Arial" panose="020B0604020202020204" pitchFamily="34"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s-ES" sz="1800" i="1" kern="1200" smtClean="0">
                                        <a:effectLst/>
                                        <a:latin typeface="Cambria Math" panose="02040503050406030204" pitchFamily="18" charset="0"/>
                                      </a:rPr>
                                    </m:ctrlPr>
                                  </m:sSupPr>
                                  <m:e>
                                    <m:r>
                                      <a:rPr lang="es-ES" sz="1800" kern="1200">
                                        <a:effectLst/>
                                        <a:latin typeface="Cambria Math" panose="02040503050406030204" pitchFamily="18" charset="0"/>
                                      </a:rPr>
                                      <m:t>𝐹𝑒</m:t>
                                    </m:r>
                                  </m:e>
                                  <m:sup>
                                    <m:r>
                                      <a:rPr lang="es-ES" sz="1800" kern="1200">
                                        <a:effectLst/>
                                        <a:latin typeface="Cambria Math" panose="02040503050406030204" pitchFamily="18" charset="0"/>
                                      </a:rPr>
                                      <m:t>3+</m:t>
                                    </m:r>
                                  </m:sup>
                                </m:sSup>
                              </m:oMath>
                            </m:oMathPara>
                          </a14:m>
                          <a:endParaRPr lang="es-ES"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a:t>Hexagonal</a:t>
                          </a:r>
                          <a:endParaRPr lang="es-ES"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a:t>a=b=5.034 c=13.752</a:t>
                          </a:r>
                          <a:endParaRPr lang="es-ES"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a:t>Antiferromagnética</a:t>
                          </a:r>
                          <a:endParaRPr lang="es-ES" dirty="0">
                            <a:latin typeface="Arial" panose="020B0604020202020204" pitchFamily="34" charset="0"/>
                            <a:cs typeface="Arial" panose="020B0604020202020204" pitchFamily="34" charset="0"/>
                          </a:endParaRPr>
                        </a:p>
                      </a:txBody>
                      <a:tcPr anchor="ctr"/>
                    </a:tc>
                    <a:tc>
                      <a:txBody>
                        <a:bodyPr/>
                        <a:lstStyle/>
                        <a:p>
                          <a:pPr algn="ctr"/>
                          <a:r>
                            <a:rPr lang="es-ES" dirty="0"/>
                            <a:t>0,4</a:t>
                          </a:r>
                          <a:endParaRPr lang="es-ES" dirty="0">
                            <a:latin typeface="Arial" panose="020B0604020202020204" pitchFamily="34" charset="0"/>
                            <a:cs typeface="Arial" panose="020B0604020202020204" pitchFamily="34"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s-ES" sz="1800" i="1" kern="1200" smtClean="0">
                                        <a:effectLst/>
                                        <a:latin typeface="Cambria Math" panose="02040503050406030204" pitchFamily="18" charset="0"/>
                                      </a:rPr>
                                    </m:ctrlPr>
                                  </m:sSupPr>
                                  <m:e>
                                    <m:r>
                                      <a:rPr lang="es-ES" sz="1800" kern="1200">
                                        <a:effectLst/>
                                        <a:latin typeface="Cambria Math" panose="02040503050406030204" pitchFamily="18" charset="0"/>
                                      </a:rPr>
                                      <m:t>≈</m:t>
                                    </m:r>
                                    <m:r>
                                      <a:rPr lang="es-ES" sz="1800" kern="1200" smtClean="0">
                                        <a:effectLst/>
                                        <a:latin typeface="Cambria Math" panose="02040503050406030204" pitchFamily="18" charset="0"/>
                                      </a:rPr>
                                      <m:t>3.</m:t>
                                    </m:r>
                                    <m:r>
                                      <a:rPr lang="es-ES" sz="1800" kern="1200">
                                        <a:effectLst/>
                                        <a:latin typeface="Cambria Math" panose="02040503050406030204" pitchFamily="18" charset="0"/>
                                      </a:rPr>
                                      <m:t>10</m:t>
                                    </m:r>
                                  </m:e>
                                  <m:sup>
                                    <m:r>
                                      <a:rPr lang="es-ES" sz="1800" kern="1200" smtClean="0">
                                        <a:effectLst/>
                                        <a:latin typeface="Cambria Math" panose="02040503050406030204" pitchFamily="18" charset="0"/>
                                      </a:rPr>
                                      <m:t>4</m:t>
                                    </m:r>
                                  </m:sup>
                                </m:sSup>
                              </m:oMath>
                            </m:oMathPara>
                          </a14:m>
                          <a:endParaRPr lang="es-E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92272125"/>
                      </a:ext>
                    </a:extLst>
                  </a:tr>
                  <a:tr h="1022748">
                    <a:tc>
                      <a:txBody>
                        <a:bodyPr/>
                        <a:lstStyle/>
                        <a:p>
                          <a:pPr algn="ctr"/>
                          <a14:m>
                            <m:oMathPara xmlns:m="http://schemas.openxmlformats.org/officeDocument/2006/math">
                              <m:oMathParaPr>
                                <m:jc m:val="centerGroup"/>
                              </m:oMathParaPr>
                              <m:oMath xmlns:m="http://schemas.openxmlformats.org/officeDocument/2006/math">
                                <m:sSub>
                                  <m:sSubPr>
                                    <m:ctrlPr>
                                      <a:rPr lang="es-ES" sz="1800" i="1" kern="1200" smtClean="0">
                                        <a:effectLst/>
                                        <a:latin typeface="Cambria Math" panose="02040503050406030204" pitchFamily="18" charset="0"/>
                                      </a:rPr>
                                    </m:ctrlPr>
                                  </m:sSubPr>
                                  <m:e>
                                    <m:r>
                                      <a:rPr lang="es-ES" sz="1800" kern="1200" smtClean="0">
                                        <a:effectLst/>
                                        <a:latin typeface="Cambria Math" panose="02040503050406030204" pitchFamily="18" charset="0"/>
                                      </a:rPr>
                                      <m:t>𝜀</m:t>
                                    </m:r>
                                    <m:r>
                                      <a:rPr lang="es-ES" sz="1800" kern="1200" smtClean="0">
                                        <a:effectLst/>
                                        <a:latin typeface="Cambria Math" panose="02040503050406030204" pitchFamily="18" charset="0"/>
                                      </a:rPr>
                                      <m:t>−</m:t>
                                    </m:r>
                                    <m:r>
                                      <a:rPr lang="es-ES" sz="1800" kern="1200">
                                        <a:effectLst/>
                                        <a:latin typeface="Cambria Math" panose="02040503050406030204" pitchFamily="18" charset="0"/>
                                      </a:rPr>
                                      <m:t>𝐹𝑒</m:t>
                                    </m:r>
                                  </m:e>
                                  <m:sub>
                                    <m:r>
                                      <a:rPr lang="es-ES" sz="1800" kern="1200">
                                        <a:effectLst/>
                                        <a:latin typeface="Cambria Math" panose="02040503050406030204" pitchFamily="18" charset="0"/>
                                      </a:rPr>
                                      <m:t>3</m:t>
                                    </m:r>
                                  </m:sub>
                                </m:sSub>
                                <m:sSub>
                                  <m:sSubPr>
                                    <m:ctrlPr>
                                      <a:rPr lang="es-ES" sz="1800" i="1" kern="1200">
                                        <a:effectLst/>
                                        <a:latin typeface="Cambria Math" panose="02040503050406030204" pitchFamily="18" charset="0"/>
                                      </a:rPr>
                                    </m:ctrlPr>
                                  </m:sSubPr>
                                  <m:e>
                                    <m:r>
                                      <a:rPr lang="es-ES" sz="1800" kern="1200">
                                        <a:effectLst/>
                                        <a:latin typeface="Cambria Math" panose="02040503050406030204" pitchFamily="18" charset="0"/>
                                      </a:rPr>
                                      <m:t>𝑂</m:t>
                                    </m:r>
                                  </m:e>
                                  <m:sub>
                                    <m:r>
                                      <a:rPr lang="es-ES" sz="1800" kern="1200">
                                        <a:effectLst/>
                                        <a:latin typeface="Cambria Math" panose="02040503050406030204" pitchFamily="18" charset="0"/>
                                      </a:rPr>
                                      <m:t>4</m:t>
                                    </m:r>
                                  </m:sub>
                                </m:sSub>
                              </m:oMath>
                            </m:oMathPara>
                          </a14:m>
                          <a:endParaRPr lang="es-ES" dirty="0">
                            <a:latin typeface="Arial" panose="020B0604020202020204" pitchFamily="34" charset="0"/>
                            <a:cs typeface="Arial" panose="020B0604020202020204" pitchFamily="34"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s-ES" sz="1800" i="1" kern="1200" smtClean="0">
                                        <a:effectLst/>
                                        <a:latin typeface="Cambria Math" panose="02040503050406030204" pitchFamily="18" charset="0"/>
                                      </a:rPr>
                                    </m:ctrlPr>
                                  </m:sSupPr>
                                  <m:e>
                                    <m:r>
                                      <a:rPr lang="es-ES" sz="1800" kern="1200">
                                        <a:effectLst/>
                                        <a:latin typeface="Cambria Math" panose="02040503050406030204" pitchFamily="18" charset="0"/>
                                      </a:rPr>
                                      <m:t>𝐹𝑒</m:t>
                                    </m:r>
                                  </m:e>
                                  <m:sup>
                                    <m:r>
                                      <a:rPr lang="es-ES" sz="1800" kern="1200">
                                        <a:effectLst/>
                                        <a:latin typeface="Cambria Math" panose="02040503050406030204" pitchFamily="18" charset="0"/>
                                      </a:rPr>
                                      <m:t>3+</m:t>
                                    </m:r>
                                  </m:sup>
                                </m:sSup>
                              </m:oMath>
                            </m:oMathPara>
                          </a14:m>
                          <a:endParaRPr lang="es-ES"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a:t>Rómbica</a:t>
                          </a:r>
                          <a:endParaRPr lang="es-ES"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dirty="0"/>
                            <a:t>a=5.087 b=8.784 c=9.469</a:t>
                          </a:r>
                          <a:endParaRPr lang="es-ES"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kern="1200" dirty="0">
                              <a:effectLst/>
                            </a:rPr>
                            <a:t>Ferrimagnético</a:t>
                          </a:r>
                          <a:endParaRPr lang="es-ES" dirty="0">
                            <a:effectLst/>
                            <a:latin typeface="Arial" panose="020B0604020202020204" pitchFamily="34" charset="0"/>
                            <a:cs typeface="Arial" panose="020B0604020202020204" pitchFamily="34" charset="0"/>
                          </a:endParaRPr>
                        </a:p>
                      </a:txBody>
                      <a:tcPr anchor="ctr"/>
                    </a:tc>
                    <a:tc>
                      <a:txBody>
                        <a:bodyPr/>
                        <a:lstStyle/>
                        <a:p>
                          <a:pPr algn="ctr"/>
                          <a:r>
                            <a:rPr lang="es-ES" dirty="0"/>
                            <a:t>15</a:t>
                          </a:r>
                          <a:endParaRPr lang="es-ES" dirty="0">
                            <a:latin typeface="Arial" panose="020B0604020202020204" pitchFamily="34" charset="0"/>
                            <a:cs typeface="Arial" panose="020B0604020202020204" pitchFamily="34"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s-ES" sz="1800" i="1" kern="1200" smtClean="0">
                                        <a:effectLst/>
                                        <a:latin typeface="Cambria Math" panose="02040503050406030204" pitchFamily="18" charset="0"/>
                                      </a:rPr>
                                    </m:ctrlPr>
                                  </m:sSupPr>
                                  <m:e>
                                    <m:r>
                                      <a:rPr lang="es-ES" sz="1800" kern="1200">
                                        <a:effectLst/>
                                        <a:latin typeface="Cambria Math" panose="02040503050406030204" pitchFamily="18" charset="0"/>
                                      </a:rPr>
                                      <m:t>≈</m:t>
                                    </m:r>
                                    <m:r>
                                      <a:rPr lang="es-ES" sz="1800" kern="1200" smtClean="0">
                                        <a:effectLst/>
                                        <a:latin typeface="Cambria Math" panose="02040503050406030204" pitchFamily="18" charset="0"/>
                                      </a:rPr>
                                      <m:t>5.</m:t>
                                    </m:r>
                                    <m:r>
                                      <a:rPr lang="es-ES" sz="1800" kern="1200">
                                        <a:effectLst/>
                                        <a:latin typeface="Cambria Math" panose="02040503050406030204" pitchFamily="18" charset="0"/>
                                      </a:rPr>
                                      <m:t>10</m:t>
                                    </m:r>
                                  </m:e>
                                  <m:sup>
                                    <m:r>
                                      <a:rPr lang="es-ES" sz="1800" kern="1200" smtClean="0">
                                        <a:effectLst/>
                                        <a:latin typeface="Cambria Math" panose="02040503050406030204" pitchFamily="18" charset="0"/>
                                      </a:rPr>
                                      <m:t>5</m:t>
                                    </m:r>
                                  </m:sup>
                                </m:sSup>
                              </m:oMath>
                            </m:oMathPara>
                          </a14:m>
                          <a:endParaRPr lang="es-E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14955630"/>
                      </a:ext>
                    </a:extLst>
                  </a:tr>
                </a:tbl>
              </a:graphicData>
            </a:graphic>
          </p:graphicFrame>
        </mc:Choice>
        <mc:Fallback>
          <p:graphicFrame>
            <p:nvGraphicFramePr>
              <p:cNvPr id="4" name="Tabla 3">
                <a:extLst>
                  <a:ext uri="{FF2B5EF4-FFF2-40B4-BE49-F238E27FC236}">
                    <a16:creationId xmlns:a16="http://schemas.microsoft.com/office/drawing/2014/main" xmlns="" xmlns:a14="http://schemas.microsoft.com/office/drawing/2010/main" id="{B7EB148B-9279-45DF-BF64-E1C19ED644AB}"/>
                  </a:ext>
                </a:extLst>
              </p:cNvPr>
              <p:cNvGraphicFramePr>
                <a:graphicFrameLocks noGrp="1"/>
              </p:cNvGraphicFramePr>
              <p:nvPr>
                <p:extLst>
                  <p:ext uri="{D42A27DB-BD31-4B8C-83A1-F6EECF244321}">
                    <p14:modId xmlns:p14="http://schemas.microsoft.com/office/powerpoint/2010/main" xmlns="" xmlns:a14="http://schemas.microsoft.com/office/drawing/2010/main" val="2433791902"/>
                  </p:ext>
                </p:extLst>
              </p:nvPr>
            </p:nvGraphicFramePr>
            <p:xfrm>
              <a:off x="1239981" y="1366071"/>
              <a:ext cx="9712037" cy="5187129"/>
            </p:xfrm>
            <a:graphic>
              <a:graphicData uri="http://schemas.openxmlformats.org/drawingml/2006/table">
                <a:tbl>
                  <a:tblPr firstRow="1" bandRow="1">
                    <a:tableStyleId>{BC89EF96-8CEA-46FF-86C4-4CE0E7609802}</a:tableStyleId>
                  </a:tblPr>
                  <a:tblGrid>
                    <a:gridCol w="1258421">
                      <a:extLst>
                        <a:ext uri="{9D8B030D-6E8A-4147-A177-3AD203B41FA5}">
                          <a16:colId xmlns:a16="http://schemas.microsoft.com/office/drawing/2014/main" xmlns="" xmlns:a14="http://schemas.microsoft.com/office/drawing/2010/main" val="3909642799"/>
                        </a:ext>
                      </a:extLst>
                    </a:gridCol>
                    <a:gridCol w="1527397">
                      <a:extLst>
                        <a:ext uri="{9D8B030D-6E8A-4147-A177-3AD203B41FA5}">
                          <a16:colId xmlns:a16="http://schemas.microsoft.com/office/drawing/2014/main" xmlns="" xmlns:a14="http://schemas.microsoft.com/office/drawing/2010/main" val="3345080980"/>
                        </a:ext>
                      </a:extLst>
                    </a:gridCol>
                    <a:gridCol w="1451783">
                      <a:extLst>
                        <a:ext uri="{9D8B030D-6E8A-4147-A177-3AD203B41FA5}">
                          <a16:colId xmlns:a16="http://schemas.microsoft.com/office/drawing/2014/main" xmlns="" xmlns:a14="http://schemas.microsoft.com/office/drawing/2010/main" val="2278494466"/>
                        </a:ext>
                      </a:extLst>
                    </a:gridCol>
                    <a:gridCol w="1391293">
                      <a:extLst>
                        <a:ext uri="{9D8B030D-6E8A-4147-A177-3AD203B41FA5}">
                          <a16:colId xmlns:a16="http://schemas.microsoft.com/office/drawing/2014/main" xmlns="" xmlns:a14="http://schemas.microsoft.com/office/drawing/2010/main" val="2667060800"/>
                        </a:ext>
                      </a:extLst>
                    </a:gridCol>
                    <a:gridCol w="2121799">
                      <a:extLst>
                        <a:ext uri="{9D8B030D-6E8A-4147-A177-3AD203B41FA5}">
                          <a16:colId xmlns:a16="http://schemas.microsoft.com/office/drawing/2014/main" xmlns="" xmlns:a14="http://schemas.microsoft.com/office/drawing/2010/main" val="3456780314"/>
                        </a:ext>
                      </a:extLst>
                    </a:gridCol>
                    <a:gridCol w="932997">
                      <a:extLst>
                        <a:ext uri="{9D8B030D-6E8A-4147-A177-3AD203B41FA5}">
                          <a16:colId xmlns:a16="http://schemas.microsoft.com/office/drawing/2014/main" xmlns="" xmlns:a14="http://schemas.microsoft.com/office/drawing/2010/main" val="1722169665"/>
                        </a:ext>
                      </a:extLst>
                    </a:gridCol>
                    <a:gridCol w="1028347">
                      <a:extLst>
                        <a:ext uri="{9D8B030D-6E8A-4147-A177-3AD203B41FA5}">
                          <a16:colId xmlns:a16="http://schemas.microsoft.com/office/drawing/2014/main" xmlns="" xmlns:a14="http://schemas.microsoft.com/office/drawing/2010/main" val="2507515010"/>
                        </a:ext>
                      </a:extLst>
                    </a:gridCol>
                  </a:tblGrid>
                  <a:tr h="1096137">
                    <a:tc>
                      <a:txBody>
                        <a:bodyPr/>
                        <a:lstStyle/>
                        <a:p>
                          <a:pPr algn="ctr"/>
                          <a:r>
                            <a:rPr lang="es-ES" dirty="0"/>
                            <a:t>oxido</a:t>
                          </a:r>
                          <a:endParaRPr lang="es-ES" b="1" dirty="0">
                            <a:latin typeface="Arial" panose="020B0604020202020204" pitchFamily="34" charset="0"/>
                            <a:cs typeface="Arial" panose="020B0604020202020204" pitchFamily="34" charset="0"/>
                          </a:endParaRPr>
                        </a:p>
                      </a:txBody>
                      <a:tcPr anchor="ctr"/>
                    </a:tc>
                    <a:tc>
                      <a:txBody>
                        <a:bodyPr/>
                        <a:lstStyle/>
                        <a:p>
                          <a:pPr algn="ctr"/>
                          <a:r>
                            <a:rPr lang="es-ES" dirty="0"/>
                            <a:t>estado de oxidación</a:t>
                          </a:r>
                          <a:endParaRPr lang="es-ES" b="1" dirty="0">
                            <a:latin typeface="Arial" panose="020B0604020202020204" pitchFamily="34" charset="0"/>
                            <a:cs typeface="Arial" panose="020B0604020202020204" pitchFamily="34" charset="0"/>
                          </a:endParaRPr>
                        </a:p>
                      </a:txBody>
                      <a:tcPr anchor="ctr"/>
                    </a:tc>
                    <a:tc>
                      <a:txBody>
                        <a:bodyPr/>
                        <a:lstStyle/>
                        <a:p>
                          <a:pPr algn="ctr"/>
                          <a:r>
                            <a:rPr lang="es-ES" dirty="0"/>
                            <a:t>estructura cristalina</a:t>
                          </a:r>
                          <a:endParaRPr lang="es-ES" b="1" dirty="0">
                            <a:latin typeface="Arial" panose="020B0604020202020204" pitchFamily="34" charset="0"/>
                            <a:cs typeface="Arial" panose="020B0604020202020204" pitchFamily="34" charset="0"/>
                          </a:endParaRPr>
                        </a:p>
                      </a:txBody>
                      <a:tcPr anchor="ctr"/>
                    </a:tc>
                    <a:tc>
                      <a:txBody>
                        <a:bodyPr/>
                        <a:lstStyle/>
                        <a:p>
                          <a:endParaRPr lang="es-ES"/>
                        </a:p>
                      </a:txBody>
                      <a:tcPr anchor="ctr">
                        <a:blipFill>
                          <a:blip r:embed="rId2"/>
                          <a:stretch>
                            <a:fillRect l="-305702" t="-20000" r="-295175" b="-376667"/>
                          </a:stretch>
                        </a:blipFill>
                      </a:tcPr>
                    </a:tc>
                    <a:tc>
                      <a:txBody>
                        <a:bodyPr/>
                        <a:lstStyle/>
                        <a:p>
                          <a:pPr algn="ctr"/>
                          <a:r>
                            <a:rPr lang="es-ES" dirty="0"/>
                            <a:t>orden magnético</a:t>
                          </a:r>
                          <a:endParaRPr lang="es-ES" b="1" dirty="0">
                            <a:latin typeface="Arial" panose="020B0604020202020204" pitchFamily="34" charset="0"/>
                            <a:cs typeface="Arial" panose="020B0604020202020204" pitchFamily="34" charset="0"/>
                          </a:endParaRPr>
                        </a:p>
                      </a:txBody>
                      <a:tcPr anchor="ctr"/>
                    </a:tc>
                    <a:tc>
                      <a:txBody>
                        <a:bodyPr/>
                        <a:lstStyle/>
                        <a:p>
                          <a:endParaRPr lang="es-ES"/>
                        </a:p>
                      </a:txBody>
                      <a:tcPr anchor="ctr">
                        <a:blipFill>
                          <a:blip r:embed="rId2"/>
                          <a:stretch>
                            <a:fillRect l="-832026" t="-20000" r="-112418" b="-376667"/>
                          </a:stretch>
                        </a:blipFill>
                      </a:tcPr>
                    </a:tc>
                    <a:tc>
                      <a:txBody>
                        <a:bodyPr/>
                        <a:lstStyle/>
                        <a:p>
                          <a:endParaRPr lang="es-ES"/>
                        </a:p>
                      </a:txBody>
                      <a:tcPr anchor="ctr">
                        <a:blipFill>
                          <a:blip r:embed="rId2"/>
                          <a:stretch>
                            <a:fillRect l="-843787" t="-20000" r="-1775" b="-376667"/>
                          </a:stretch>
                        </a:blipFill>
                      </a:tcPr>
                    </a:tc>
                    <a:extLst>
                      <a:ext uri="{0D108BD9-81ED-4DB2-BD59-A6C34878D82A}">
                        <a16:rowId xmlns:a16="http://schemas.microsoft.com/office/drawing/2014/main" xmlns="" xmlns:a14="http://schemas.microsoft.com/office/drawing/2010/main" val="3765673759"/>
                      </a:ext>
                    </a:extLst>
                  </a:tr>
                  <a:tr h="1022748">
                    <a:tc>
                      <a:txBody>
                        <a:bodyPr/>
                        <a:lstStyle/>
                        <a:p>
                          <a:endParaRPr lang="es-ES" dirty="0"/>
                        </a:p>
                      </a:txBody>
                      <a:tcPr anchor="ctr">
                        <a:blipFill>
                          <a:blip r:embed="rId2"/>
                          <a:stretch>
                            <a:fillRect l="-483" t="-128571" r="-671498" b="-303571"/>
                          </a:stretch>
                        </a:blipFill>
                      </a:tcPr>
                    </a:tc>
                    <a:tc>
                      <a:txBody>
                        <a:bodyPr/>
                        <a:lstStyle/>
                        <a:p>
                          <a:endParaRPr lang="es-ES"/>
                        </a:p>
                      </a:txBody>
                      <a:tcPr anchor="ctr">
                        <a:blipFill>
                          <a:blip r:embed="rId2"/>
                          <a:stretch>
                            <a:fillRect l="-83200" t="-128571" r="-456000" b="-303571"/>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a:t>Espinela cúbica invertida</a:t>
                          </a:r>
                          <a:endParaRPr lang="es-ES"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a:t>a= 8,394</a:t>
                          </a:r>
                        </a:p>
                        <a:p>
                          <a:pPr algn="ctr"/>
                          <a:endParaRPr lang="es-ES"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a:t>Ferrimagnético</a:t>
                          </a:r>
                        </a:p>
                        <a:p>
                          <a:pPr algn="ctr"/>
                          <a:endParaRPr lang="es-ES" dirty="0">
                            <a:latin typeface="Arial" panose="020B0604020202020204" pitchFamily="34" charset="0"/>
                            <a:cs typeface="Arial" panose="020B0604020202020204" pitchFamily="34" charset="0"/>
                          </a:endParaRPr>
                        </a:p>
                      </a:txBody>
                      <a:tcPr anchor="ctr"/>
                    </a:tc>
                    <a:tc>
                      <a:txBody>
                        <a:bodyPr/>
                        <a:lstStyle/>
                        <a:p>
                          <a:pPr algn="ctr"/>
                          <a:r>
                            <a:rPr lang="es-ES" dirty="0"/>
                            <a:t>90</a:t>
                          </a:r>
                          <a:endParaRPr lang="es-ES" dirty="0">
                            <a:latin typeface="Arial" panose="020B0604020202020204" pitchFamily="34" charset="0"/>
                            <a:cs typeface="Arial" panose="020B0604020202020204" pitchFamily="34" charset="0"/>
                          </a:endParaRPr>
                        </a:p>
                      </a:txBody>
                      <a:tcPr anchor="ctr"/>
                    </a:tc>
                    <a:tc>
                      <a:txBody>
                        <a:bodyPr/>
                        <a:lstStyle/>
                        <a:p>
                          <a:endParaRPr lang="es-ES"/>
                        </a:p>
                      </a:txBody>
                      <a:tcPr anchor="ctr">
                        <a:blipFill>
                          <a:blip r:embed="rId2"/>
                          <a:stretch>
                            <a:fillRect l="-843787" t="-128571" r="-1775" b="-303571"/>
                          </a:stretch>
                        </a:blipFill>
                      </a:tcPr>
                    </a:tc>
                    <a:extLst>
                      <a:ext uri="{0D108BD9-81ED-4DB2-BD59-A6C34878D82A}">
                        <a16:rowId xmlns:a16="http://schemas.microsoft.com/office/drawing/2014/main" xmlns="" xmlns:a14="http://schemas.microsoft.com/office/drawing/2010/main" val="557678905"/>
                      </a:ext>
                    </a:extLst>
                  </a:tr>
                  <a:tr h="1022748">
                    <a:tc>
                      <a:txBody>
                        <a:bodyPr/>
                        <a:lstStyle/>
                        <a:p>
                          <a:endParaRPr lang="es-ES" dirty="0"/>
                        </a:p>
                      </a:txBody>
                      <a:tcPr anchor="ctr">
                        <a:blipFill>
                          <a:blip r:embed="rId2"/>
                          <a:stretch>
                            <a:fillRect l="-483" t="-229940" r="-671498" b="-205389"/>
                          </a:stretch>
                        </a:blipFill>
                      </a:tcPr>
                    </a:tc>
                    <a:tc>
                      <a:txBody>
                        <a:bodyPr/>
                        <a:lstStyle/>
                        <a:p>
                          <a:endParaRPr lang="es-ES"/>
                        </a:p>
                      </a:txBody>
                      <a:tcPr anchor="ctr">
                        <a:blipFill>
                          <a:blip r:embed="rId2"/>
                          <a:stretch>
                            <a:fillRect l="-83200" t="-229940" r="-456000" b="-205389"/>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a:t>Espinela cúbica invertida</a:t>
                          </a:r>
                          <a:endParaRPr lang="es-ES" dirty="0">
                            <a:latin typeface="Arial" panose="020B0604020202020204" pitchFamily="34" charset="0"/>
                            <a:cs typeface="Arial" panose="020B0604020202020204" pitchFamily="34" charset="0"/>
                          </a:endParaRPr>
                        </a:p>
                      </a:txBody>
                      <a:tcPr anchor="ctr"/>
                    </a:tc>
                    <a:tc>
                      <a:txBody>
                        <a:bodyPr/>
                        <a:lstStyle/>
                        <a:p>
                          <a:pPr algn="ctr"/>
                          <a:r>
                            <a:rPr lang="es-ES" dirty="0"/>
                            <a:t>a=8,346</a:t>
                          </a:r>
                          <a:endParaRPr lang="es-ES"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kern="1200" dirty="0">
                              <a:effectLst/>
                            </a:rPr>
                            <a:t>Ferrimagnético</a:t>
                          </a:r>
                          <a:endParaRPr lang="es-ES" dirty="0">
                            <a:effectLst/>
                            <a:latin typeface="Arial" panose="020B0604020202020204" pitchFamily="34" charset="0"/>
                            <a:cs typeface="Arial" panose="020B0604020202020204" pitchFamily="34" charset="0"/>
                          </a:endParaRPr>
                        </a:p>
                      </a:txBody>
                      <a:tcPr anchor="ctr"/>
                    </a:tc>
                    <a:tc>
                      <a:txBody>
                        <a:bodyPr/>
                        <a:lstStyle/>
                        <a:p>
                          <a:pPr algn="ctr"/>
                          <a:r>
                            <a:rPr lang="es-ES" dirty="0"/>
                            <a:t>60</a:t>
                          </a:r>
                          <a:endParaRPr lang="es-ES" dirty="0">
                            <a:latin typeface="Arial" panose="020B0604020202020204" pitchFamily="34" charset="0"/>
                            <a:cs typeface="Arial" panose="020B0604020202020204" pitchFamily="34" charset="0"/>
                          </a:endParaRPr>
                        </a:p>
                      </a:txBody>
                      <a:tcPr anchor="ctr"/>
                    </a:tc>
                    <a:tc>
                      <a:txBody>
                        <a:bodyPr/>
                        <a:lstStyle/>
                        <a:p>
                          <a:endParaRPr lang="es-ES"/>
                        </a:p>
                      </a:txBody>
                      <a:tcPr anchor="ctr">
                        <a:blipFill>
                          <a:blip r:embed="rId2"/>
                          <a:stretch>
                            <a:fillRect l="-843787" t="-229940" r="-1775" b="-205389"/>
                          </a:stretch>
                        </a:blipFill>
                      </a:tcPr>
                    </a:tc>
                    <a:extLst>
                      <a:ext uri="{0D108BD9-81ED-4DB2-BD59-A6C34878D82A}">
                        <a16:rowId xmlns:a16="http://schemas.microsoft.com/office/drawing/2014/main" xmlns="" xmlns:a14="http://schemas.microsoft.com/office/drawing/2010/main" val="1245020394"/>
                      </a:ext>
                    </a:extLst>
                  </a:tr>
                  <a:tr h="1022748">
                    <a:tc>
                      <a:txBody>
                        <a:bodyPr/>
                        <a:lstStyle/>
                        <a:p>
                          <a:endParaRPr lang="es-ES"/>
                        </a:p>
                      </a:txBody>
                      <a:tcPr anchor="ctr">
                        <a:blipFill>
                          <a:blip r:embed="rId2"/>
                          <a:stretch>
                            <a:fillRect l="-483" t="-327976" r="-671498" b="-104167"/>
                          </a:stretch>
                        </a:blipFill>
                      </a:tcPr>
                    </a:tc>
                    <a:tc>
                      <a:txBody>
                        <a:bodyPr/>
                        <a:lstStyle/>
                        <a:p>
                          <a:endParaRPr lang="es-ES"/>
                        </a:p>
                      </a:txBody>
                      <a:tcPr anchor="ctr">
                        <a:blipFill>
                          <a:blip r:embed="rId2"/>
                          <a:stretch>
                            <a:fillRect l="-83200" t="-327976" r="-456000" b="-10416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a:t>Hexagonal</a:t>
                          </a:r>
                          <a:endParaRPr lang="es-ES"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a:t>a=b=5.034 c=13.752</a:t>
                          </a:r>
                          <a:endParaRPr lang="es-ES"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a:t>Antiferromagnética</a:t>
                          </a:r>
                          <a:endParaRPr lang="es-ES" dirty="0">
                            <a:latin typeface="Arial" panose="020B0604020202020204" pitchFamily="34" charset="0"/>
                            <a:cs typeface="Arial" panose="020B0604020202020204" pitchFamily="34" charset="0"/>
                          </a:endParaRPr>
                        </a:p>
                      </a:txBody>
                      <a:tcPr anchor="ctr"/>
                    </a:tc>
                    <a:tc>
                      <a:txBody>
                        <a:bodyPr/>
                        <a:lstStyle/>
                        <a:p>
                          <a:pPr algn="ctr"/>
                          <a:r>
                            <a:rPr lang="es-ES" dirty="0"/>
                            <a:t>0,4</a:t>
                          </a:r>
                          <a:endParaRPr lang="es-ES" dirty="0">
                            <a:latin typeface="Arial" panose="020B0604020202020204" pitchFamily="34" charset="0"/>
                            <a:cs typeface="Arial" panose="020B0604020202020204" pitchFamily="34" charset="0"/>
                          </a:endParaRPr>
                        </a:p>
                      </a:txBody>
                      <a:tcPr anchor="ctr"/>
                    </a:tc>
                    <a:tc>
                      <a:txBody>
                        <a:bodyPr/>
                        <a:lstStyle/>
                        <a:p>
                          <a:endParaRPr lang="es-ES"/>
                        </a:p>
                      </a:txBody>
                      <a:tcPr anchor="ctr">
                        <a:blipFill>
                          <a:blip r:embed="rId2"/>
                          <a:stretch>
                            <a:fillRect l="-843787" t="-327976" r="-1775" b="-104167"/>
                          </a:stretch>
                        </a:blipFill>
                      </a:tcPr>
                    </a:tc>
                    <a:extLst>
                      <a:ext uri="{0D108BD9-81ED-4DB2-BD59-A6C34878D82A}">
                        <a16:rowId xmlns:a16="http://schemas.microsoft.com/office/drawing/2014/main" xmlns="" xmlns:a14="http://schemas.microsoft.com/office/drawing/2010/main" val="2992272125"/>
                      </a:ext>
                    </a:extLst>
                  </a:tr>
                  <a:tr h="1022748">
                    <a:tc>
                      <a:txBody>
                        <a:bodyPr/>
                        <a:lstStyle/>
                        <a:p>
                          <a:endParaRPr lang="es-ES"/>
                        </a:p>
                      </a:txBody>
                      <a:tcPr anchor="ctr">
                        <a:blipFill>
                          <a:blip r:embed="rId2"/>
                          <a:stretch>
                            <a:fillRect l="-483" t="-427976" r="-671498" b="-4167"/>
                          </a:stretch>
                        </a:blipFill>
                      </a:tcPr>
                    </a:tc>
                    <a:tc>
                      <a:txBody>
                        <a:bodyPr/>
                        <a:lstStyle/>
                        <a:p>
                          <a:endParaRPr lang="es-ES"/>
                        </a:p>
                      </a:txBody>
                      <a:tcPr anchor="ctr">
                        <a:blipFill>
                          <a:blip r:embed="rId2"/>
                          <a:stretch>
                            <a:fillRect l="-83200" t="-427976" r="-456000" b="-416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a:t>Rómbica</a:t>
                          </a:r>
                          <a:endParaRPr lang="es-ES"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dirty="0"/>
                            <a:t>a=5.087 b=8.784 c=9.469</a:t>
                          </a:r>
                          <a:endParaRPr lang="es-ES"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kern="1200" dirty="0">
                              <a:effectLst/>
                            </a:rPr>
                            <a:t>Ferrimagnético</a:t>
                          </a:r>
                          <a:endParaRPr lang="es-ES" dirty="0">
                            <a:effectLst/>
                            <a:latin typeface="Arial" panose="020B0604020202020204" pitchFamily="34" charset="0"/>
                            <a:cs typeface="Arial" panose="020B0604020202020204" pitchFamily="34" charset="0"/>
                          </a:endParaRPr>
                        </a:p>
                      </a:txBody>
                      <a:tcPr anchor="ctr"/>
                    </a:tc>
                    <a:tc>
                      <a:txBody>
                        <a:bodyPr/>
                        <a:lstStyle/>
                        <a:p>
                          <a:pPr algn="ctr"/>
                          <a:r>
                            <a:rPr lang="es-ES" dirty="0"/>
                            <a:t>15</a:t>
                          </a:r>
                          <a:endParaRPr lang="es-ES" dirty="0">
                            <a:latin typeface="Arial" panose="020B0604020202020204" pitchFamily="34" charset="0"/>
                            <a:cs typeface="Arial" panose="020B0604020202020204" pitchFamily="34" charset="0"/>
                          </a:endParaRPr>
                        </a:p>
                      </a:txBody>
                      <a:tcPr anchor="ctr"/>
                    </a:tc>
                    <a:tc>
                      <a:txBody>
                        <a:bodyPr/>
                        <a:lstStyle/>
                        <a:p>
                          <a:endParaRPr lang="es-ES" dirty="0"/>
                        </a:p>
                      </a:txBody>
                      <a:tcPr anchor="ctr">
                        <a:blipFill>
                          <a:blip r:embed="rId2"/>
                          <a:stretch>
                            <a:fillRect l="-843787" t="-427976" r="-1775" b="-4167"/>
                          </a:stretch>
                        </a:blipFill>
                      </a:tcPr>
                    </a:tc>
                    <a:extLst>
                      <a:ext uri="{0D108BD9-81ED-4DB2-BD59-A6C34878D82A}">
                        <a16:rowId xmlns:a16="http://schemas.microsoft.com/office/drawing/2014/main" xmlns="" xmlns:a14="http://schemas.microsoft.com/office/drawing/2010/main" val="3714955630"/>
                      </a:ext>
                    </a:extLst>
                  </a:tr>
                </a:tbl>
              </a:graphicData>
            </a:graphic>
          </p:graphicFrame>
        </mc:Fallback>
      </mc:AlternateContent>
      <mc:AlternateContent xmlns:mc="http://schemas.openxmlformats.org/markup-compatibility/2006">
        <mc:Choice xmlns:a14="http://schemas.microsoft.com/office/drawing/2010/main" xmlns="" Requires="a14">
          <p:sp>
            <p:nvSpPr>
              <p:cNvPr id="5" name="CuadroTexto 4">
                <a:extLst>
                  <a:ext uri="{FF2B5EF4-FFF2-40B4-BE49-F238E27FC236}">
                    <a16:creationId xmlns:a16="http://schemas.microsoft.com/office/drawing/2014/main" id="{4C9A5313-11C9-4AD1-A08D-2405C05B44FD}"/>
                  </a:ext>
                </a:extLst>
              </p:cNvPr>
              <p:cNvSpPr txBox="1"/>
              <p:nvPr/>
            </p:nvSpPr>
            <p:spPr>
              <a:xfrm>
                <a:off x="1457549" y="433387"/>
                <a:ext cx="9584675" cy="646331"/>
              </a:xfrm>
              <a:prstGeom prst="rect">
                <a:avLst/>
              </a:prstGeom>
              <a:noFill/>
            </p:spPr>
            <p:txBody>
              <a:bodyPr wrap="none" rtlCol="0">
                <a:spAutoFit/>
              </a:bodyPr>
              <a:lstStyle/>
              <a:p>
                <a:r>
                  <a:rPr lang="es-ES" dirty="0">
                    <a:latin typeface="Arial" panose="020B0604020202020204" pitchFamily="34" charset="0"/>
                    <a:cs typeface="Arial" panose="020B0604020202020204" pitchFamily="34" charset="0"/>
                  </a:rPr>
                  <a:t>Seguidamente se muestran las propiedades magnéticas y estructurales de los oxido de Fe. </a:t>
                </a:r>
              </a:p>
              <a:p>
                <a:r>
                  <a:rPr lang="es-ES" dirty="0">
                    <a:latin typeface="Arial" panose="020B0604020202020204" pitchFamily="34" charset="0"/>
                    <a:cs typeface="Arial" panose="020B0604020202020204" pitchFamily="34" charset="0"/>
                  </a:rPr>
                  <a:t>Con </a:t>
                </a:r>
                <a14:m>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𝑀</m:t>
                        </m:r>
                      </m:e>
                      <m:sub>
                        <m:r>
                          <a:rPr lang="es-ES" b="0" i="1" smtClean="0">
                            <a:latin typeface="Cambria Math" panose="02040503050406030204" pitchFamily="18" charset="0"/>
                          </a:rPr>
                          <m:t>𝑠</m:t>
                        </m:r>
                      </m:sub>
                    </m:sSub>
                  </m:oMath>
                </a14:m>
                <a:r>
                  <a:rPr lang="es-ES" dirty="0">
                    <a:latin typeface="Arial" panose="020B0604020202020204" pitchFamily="34" charset="0"/>
                    <a:cs typeface="Arial" panose="020B0604020202020204" pitchFamily="34" charset="0"/>
                  </a:rPr>
                  <a:t>:magnetización de saturación</a:t>
                </a:r>
                <a:r>
                  <a:rPr lang="es-ES" i="1" dirty="0">
                    <a:latin typeface="Arial" panose="020B0604020202020204" pitchFamily="34" charset="0"/>
                    <a:cs typeface="Arial" panose="020B0604020202020204" pitchFamily="34" charset="0"/>
                  </a:rPr>
                  <a:t>, K: </a:t>
                </a:r>
                <a:r>
                  <a:rPr lang="es-ES" dirty="0">
                    <a:latin typeface="Arial" panose="020B0604020202020204" pitchFamily="34" charset="0"/>
                    <a:cs typeface="Arial" panose="020B0604020202020204" pitchFamily="34" charset="0"/>
                  </a:rPr>
                  <a:t>constante de anisotropía magnética</a:t>
                </a:r>
              </a:p>
            </p:txBody>
          </p:sp>
        </mc:Choice>
        <mc:Fallback>
          <p:sp>
            <p:nvSpPr>
              <p:cNvPr id="5" name="CuadroTexto 4">
                <a:extLst>
                  <a:ext uri="{FF2B5EF4-FFF2-40B4-BE49-F238E27FC236}">
                    <a16:creationId xmlns:a16="http://schemas.microsoft.com/office/drawing/2014/main" xmlns="" xmlns:a14="http://schemas.microsoft.com/office/drawing/2010/main" id="{4C9A5313-11C9-4AD1-A08D-2405C05B44FD}"/>
                  </a:ext>
                </a:extLst>
              </p:cNvPr>
              <p:cNvSpPr txBox="1">
                <a:spLocks noRot="1" noChangeAspect="1" noMove="1" noResize="1" noEditPoints="1" noAdjustHandles="1" noChangeArrowheads="1" noChangeShapeType="1" noTextEdit="1"/>
              </p:cNvSpPr>
              <p:nvPr/>
            </p:nvSpPr>
            <p:spPr>
              <a:xfrm>
                <a:off x="1457549" y="433387"/>
                <a:ext cx="9584675" cy="646331"/>
              </a:xfrm>
              <a:prstGeom prst="rect">
                <a:avLst/>
              </a:prstGeom>
              <a:blipFill>
                <a:blip r:embed="rId3" cstate="print"/>
                <a:stretch>
                  <a:fillRect l="-509" t="-4717" b="-14151"/>
                </a:stretch>
              </a:blipFill>
            </p:spPr>
            <p:txBody>
              <a:bodyPr/>
              <a:lstStyle/>
              <a:p>
                <a:r>
                  <a:rPr lang="es-ES">
                    <a:noFill/>
                  </a:rPr>
                  <a:t> </a:t>
                </a:r>
              </a:p>
            </p:txBody>
          </p:sp>
        </mc:Fallback>
      </mc:AlternateContent>
    </p:spTree>
    <p:extLst>
      <p:ext uri="{BB962C8B-B14F-4D97-AF65-F5344CB8AC3E}">
        <p14:creationId xmlns:p14="http://schemas.microsoft.com/office/powerpoint/2010/main" xmlns="" val="8104846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xmlns="" id="{F5832563-6D8C-4243-A23C-FC70480D2861}"/>
              </a:ext>
            </a:extLst>
          </p:cNvPr>
          <p:cNvSpPr txBox="1"/>
          <p:nvPr/>
        </p:nvSpPr>
        <p:spPr>
          <a:xfrm>
            <a:off x="6644853" y="120462"/>
            <a:ext cx="5389254" cy="5109091"/>
          </a:xfrm>
          <a:prstGeom prst="rect">
            <a:avLst/>
          </a:prstGeom>
          <a:noFill/>
        </p:spPr>
        <p:txBody>
          <a:bodyPr wrap="square" rtlCol="0">
            <a:spAutoFit/>
          </a:bodyPr>
          <a:lstStyle/>
          <a:p>
            <a:pPr marL="263525" lvl="8" indent="-263525" algn="just">
              <a:buFont typeface="Arial" panose="020B0604020202020204" pitchFamily="34" charset="0"/>
              <a:buChar char="•"/>
            </a:pPr>
            <a:r>
              <a:rPr lang="es-ES_tradnl" altLang="es-ES" sz="1600" dirty="0">
                <a:solidFill>
                  <a:srgbClr val="000000"/>
                </a:solidFill>
                <a:latin typeface="Arial" panose="020B0604020202020204" pitchFamily="34" charset="0"/>
                <a:cs typeface="Arial" panose="020B0604020202020204" pitchFamily="34" charset="0"/>
              </a:rPr>
              <a:t>Las ferritas con estructura de espinela, tienen la       configuración de “espinela normal” o “espinela inversa”.</a:t>
            </a:r>
          </a:p>
          <a:p>
            <a:pPr marL="285750" lvl="0" indent="-285750" algn="just" eaLnBrk="0" fontAlgn="base" hangingPunct="0">
              <a:spcBef>
                <a:spcPct val="0"/>
              </a:spcBef>
              <a:spcAft>
                <a:spcPct val="0"/>
              </a:spcAft>
              <a:buFont typeface="Arial" panose="020B0604020202020204" pitchFamily="34" charset="0"/>
              <a:buChar char="•"/>
            </a:pPr>
            <a:r>
              <a:rPr lang="es-ES_tradnl" altLang="es-ES" sz="1600" dirty="0">
                <a:solidFill>
                  <a:srgbClr val="000000"/>
                </a:solidFill>
                <a:latin typeface="Arial" panose="020B0604020202020204" pitchFamily="34" charset="0"/>
                <a:cs typeface="Arial" panose="020B0604020202020204" pitchFamily="34" charset="0"/>
              </a:rPr>
              <a:t>Aquellas con estructura de espinela normal son </a:t>
            </a:r>
          </a:p>
          <a:p>
            <a:pPr marL="271463" lvl="0" algn="just" eaLnBrk="0" fontAlgn="base" hangingPunct="0">
              <a:spcBef>
                <a:spcPct val="0"/>
              </a:spcBef>
              <a:spcAft>
                <a:spcPct val="0"/>
              </a:spcAft>
            </a:pPr>
            <a:r>
              <a:rPr lang="es-ES_tradnl" altLang="es-ES" sz="1600" b="1" dirty="0">
                <a:solidFill>
                  <a:srgbClr val="000000"/>
                </a:solidFill>
                <a:latin typeface="Arial" panose="020B0604020202020204" pitchFamily="34" charset="0"/>
                <a:cs typeface="Arial" panose="020B0604020202020204" pitchFamily="34" charset="0"/>
              </a:rPr>
              <a:t>antiferromagnéticas,</a:t>
            </a:r>
            <a:r>
              <a:rPr lang="es-ES_tradnl" altLang="es-ES" sz="1600" dirty="0">
                <a:solidFill>
                  <a:srgbClr val="000000"/>
                </a:solidFill>
                <a:latin typeface="Arial" panose="020B0604020202020204" pitchFamily="34" charset="0"/>
                <a:cs typeface="Arial" panose="020B0604020202020204" pitchFamily="34" charset="0"/>
              </a:rPr>
              <a:t> donde el momento magnético de los átomos que están en huecos octaédricos se anulan; entre ellas se encuentran la ferrita de cinc y cadmio </a:t>
            </a:r>
          </a:p>
          <a:p>
            <a:pPr marL="271463" lvl="0" algn="just" eaLnBrk="0" fontAlgn="base" hangingPunct="0">
              <a:spcBef>
                <a:spcPct val="0"/>
              </a:spcBef>
              <a:spcAft>
                <a:spcPct val="0"/>
              </a:spcAft>
            </a:pPr>
            <a:r>
              <a:rPr lang="es-ES_tradnl" altLang="es-ES" sz="1600" dirty="0">
                <a:solidFill>
                  <a:srgbClr val="000000"/>
                </a:solidFill>
                <a:latin typeface="Arial" panose="020B0604020202020204" pitchFamily="34" charset="0"/>
                <a:cs typeface="Arial" panose="020B0604020202020204" pitchFamily="34" charset="0"/>
              </a:rPr>
              <a:t> (A</a:t>
            </a:r>
            <a:r>
              <a:rPr lang="es-ES_tradnl" altLang="es-ES" sz="1600" baseline="30000" dirty="0">
                <a:solidFill>
                  <a:srgbClr val="000000"/>
                </a:solidFill>
                <a:latin typeface="Arial" panose="020B0604020202020204" pitchFamily="34" charset="0"/>
                <a:cs typeface="Arial" panose="020B0604020202020204" pitchFamily="34" charset="0"/>
              </a:rPr>
              <a:t>2+</a:t>
            </a:r>
            <a:r>
              <a:rPr lang="es-ES_tradnl" altLang="es-ES" sz="1600" dirty="0">
                <a:solidFill>
                  <a:srgbClr val="000000"/>
                </a:solidFill>
                <a:latin typeface="Arial" panose="020B0604020202020204" pitchFamily="34" charset="0"/>
                <a:cs typeface="Arial" panose="020B0604020202020204" pitchFamily="34" charset="0"/>
              </a:rPr>
              <a:t>−)[Fe</a:t>
            </a:r>
            <a:r>
              <a:rPr lang="es-ES_tradnl" altLang="es-ES" sz="1600" baseline="-30000" dirty="0">
                <a:solidFill>
                  <a:srgbClr val="000000"/>
                </a:solidFill>
                <a:latin typeface="Arial" panose="020B0604020202020204" pitchFamily="34" charset="0"/>
                <a:cs typeface="Arial" panose="020B0604020202020204" pitchFamily="34" charset="0"/>
              </a:rPr>
              <a:t>2</a:t>
            </a:r>
            <a:r>
              <a:rPr lang="es-ES_tradnl" altLang="es-ES" sz="1600" baseline="30000" dirty="0">
                <a:solidFill>
                  <a:srgbClr val="000000"/>
                </a:solidFill>
                <a:latin typeface="Arial" panose="020B0604020202020204" pitchFamily="34" charset="0"/>
                <a:cs typeface="Arial" panose="020B0604020202020204" pitchFamily="34" charset="0"/>
              </a:rPr>
              <a:t>3+</a:t>
            </a:r>
            <a:r>
              <a:rPr lang="es-ES_tradnl" altLang="es-ES" sz="1600" dirty="0">
                <a:solidFill>
                  <a:srgbClr val="000000"/>
                </a:solidFill>
                <a:latin typeface="Arial" panose="020B0604020202020204" pitchFamily="34" charset="0"/>
                <a:cs typeface="Arial" panose="020B0604020202020204" pitchFamily="34" charset="0"/>
              </a:rPr>
              <a:t>↑↓]O</a:t>
            </a:r>
            <a:r>
              <a:rPr lang="es-ES_tradnl" altLang="es-ES" sz="1600" baseline="-30000" dirty="0">
                <a:solidFill>
                  <a:srgbClr val="000000"/>
                </a:solidFill>
                <a:latin typeface="Arial" panose="020B0604020202020204" pitchFamily="34" charset="0"/>
                <a:cs typeface="Arial" panose="020B0604020202020204" pitchFamily="34" charset="0"/>
              </a:rPr>
              <a:t>4.</a:t>
            </a:r>
          </a:p>
          <a:p>
            <a:pPr marL="285750" lvl="0" indent="-285750" algn="just" eaLnBrk="0" fontAlgn="base" hangingPunct="0">
              <a:spcBef>
                <a:spcPct val="0"/>
              </a:spcBef>
              <a:spcAft>
                <a:spcPct val="0"/>
              </a:spcAft>
              <a:buFont typeface="Arial" panose="020B0604020202020204" pitchFamily="34" charset="0"/>
              <a:buChar char="•"/>
            </a:pPr>
            <a:r>
              <a:rPr lang="es-ES_tradnl" altLang="es-ES" sz="1600" dirty="0">
                <a:solidFill>
                  <a:srgbClr val="000000"/>
                </a:solidFill>
                <a:latin typeface="Arial" panose="020B0604020202020204" pitchFamily="34" charset="0"/>
                <a:cs typeface="Arial" panose="020B0604020202020204" pitchFamily="34" charset="0"/>
              </a:rPr>
              <a:t>Las que poseen estructura de espinela inversa son  </a:t>
            </a:r>
            <a:r>
              <a:rPr lang="es-ES_tradnl" altLang="es-ES" sz="1600" b="1" dirty="0">
                <a:solidFill>
                  <a:srgbClr val="000000"/>
                </a:solidFill>
                <a:latin typeface="Arial" panose="020B0604020202020204" pitchFamily="34" charset="0"/>
                <a:cs typeface="Arial" panose="020B0604020202020204" pitchFamily="34" charset="0"/>
              </a:rPr>
              <a:t>ferrimagnéticas,</a:t>
            </a:r>
            <a:r>
              <a:rPr lang="es-ES_tradnl" altLang="es-ES" sz="1600" dirty="0">
                <a:solidFill>
                  <a:srgbClr val="000000"/>
                </a:solidFill>
                <a:latin typeface="Arial" panose="020B0604020202020204" pitchFamily="34" charset="0"/>
                <a:cs typeface="Arial" panose="020B0604020202020204" pitchFamily="34" charset="0"/>
              </a:rPr>
              <a:t> el momento magnético  de un átomo  situado en posición tetraédrico esta alineado de forma antiparalela al momento  magnético del sitio  octaédrico. Aquí se encuentran  ferritas de magnesio, manganeso, cobre, níquel, hierro, entre otros;  (Fe</a:t>
            </a:r>
            <a:r>
              <a:rPr lang="es-ES_tradnl" altLang="es-ES" sz="1600" baseline="30000" dirty="0">
                <a:solidFill>
                  <a:srgbClr val="000000"/>
                </a:solidFill>
                <a:latin typeface="Arial" panose="020B0604020202020204" pitchFamily="34" charset="0"/>
                <a:cs typeface="Arial" panose="020B0604020202020204" pitchFamily="34" charset="0"/>
              </a:rPr>
              <a:t>3+</a:t>
            </a:r>
            <a:r>
              <a:rPr lang="es-ES_tradnl" altLang="es-ES" sz="1600" dirty="0">
                <a:solidFill>
                  <a:srgbClr val="000000"/>
                </a:solidFill>
                <a:latin typeface="Arial" panose="020B0604020202020204" pitchFamily="34" charset="0"/>
                <a:cs typeface="Arial" panose="020B0604020202020204" pitchFamily="34" charset="0"/>
              </a:rPr>
              <a:t>↓)[A</a:t>
            </a:r>
            <a:r>
              <a:rPr lang="es-ES_tradnl" altLang="es-ES" sz="1600" baseline="30000" dirty="0">
                <a:solidFill>
                  <a:srgbClr val="000000"/>
                </a:solidFill>
                <a:latin typeface="Arial" panose="020B0604020202020204" pitchFamily="34" charset="0"/>
                <a:cs typeface="Arial" panose="020B0604020202020204" pitchFamily="34" charset="0"/>
              </a:rPr>
              <a:t>2+</a:t>
            </a:r>
            <a:r>
              <a:rPr lang="es-ES_tradnl" altLang="es-ES" sz="1600" dirty="0">
                <a:solidFill>
                  <a:srgbClr val="000000"/>
                </a:solidFill>
                <a:latin typeface="Arial" panose="020B0604020202020204" pitchFamily="34" charset="0"/>
                <a:cs typeface="Arial" panose="020B0604020202020204" pitchFamily="34" charset="0"/>
              </a:rPr>
              <a:t>↑Fe</a:t>
            </a:r>
            <a:r>
              <a:rPr lang="es-ES_tradnl" altLang="es-ES" sz="1600" baseline="30000" dirty="0">
                <a:solidFill>
                  <a:srgbClr val="000000"/>
                </a:solidFill>
                <a:latin typeface="Arial" panose="020B0604020202020204" pitchFamily="34" charset="0"/>
                <a:cs typeface="Arial" panose="020B0604020202020204" pitchFamily="34" charset="0"/>
              </a:rPr>
              <a:t>3+</a:t>
            </a:r>
            <a:r>
              <a:rPr lang="es-ES_tradnl" altLang="es-ES" sz="1600" dirty="0">
                <a:solidFill>
                  <a:srgbClr val="000000"/>
                </a:solidFill>
                <a:latin typeface="Arial" panose="020B0604020202020204" pitchFamily="34" charset="0"/>
                <a:cs typeface="Arial" panose="020B0604020202020204" pitchFamily="34" charset="0"/>
              </a:rPr>
              <a:t>↑]O</a:t>
            </a:r>
            <a:r>
              <a:rPr lang="es-ES_tradnl" altLang="es-ES" sz="1600" baseline="-30000" dirty="0">
                <a:solidFill>
                  <a:srgbClr val="000000"/>
                </a:solidFill>
                <a:latin typeface="Arial" panose="020B0604020202020204" pitchFamily="34" charset="0"/>
                <a:cs typeface="Arial" panose="020B0604020202020204" pitchFamily="34" charset="0"/>
              </a:rPr>
              <a:t>4</a:t>
            </a:r>
            <a:r>
              <a:rPr lang="es-ES_tradnl" altLang="es-ES" sz="1600" dirty="0">
                <a:solidFill>
                  <a:srgbClr val="000000"/>
                </a:solidFill>
                <a:latin typeface="Arial" panose="020B0604020202020204" pitchFamily="34" charset="0"/>
                <a:cs typeface="Arial" panose="020B0604020202020204" pitchFamily="34" charset="0"/>
              </a:rPr>
              <a:t>.</a:t>
            </a:r>
            <a:endParaRPr lang="es-ES_tradnl" altLang="es-ES" sz="1600" dirty="0">
              <a:latin typeface="Arial" panose="020B0604020202020204" pitchFamily="34" charset="0"/>
              <a:cs typeface="Arial" panose="020B0604020202020204" pitchFamily="34" charset="0"/>
            </a:endParaRPr>
          </a:p>
          <a:p>
            <a:pPr marL="285750" lvl="0" indent="-285750" algn="just" eaLnBrk="0" fontAlgn="base" hangingPunct="0">
              <a:spcBef>
                <a:spcPct val="0"/>
              </a:spcBef>
              <a:spcAft>
                <a:spcPct val="0"/>
              </a:spcAft>
              <a:buFont typeface="Arial" panose="020B0604020202020204" pitchFamily="34" charset="0"/>
              <a:buChar char="•"/>
            </a:pPr>
            <a:endParaRPr lang="es-ES_tradnl" altLang="es-ES" sz="1600" dirty="0">
              <a:solidFill>
                <a:srgbClr val="000000"/>
              </a:solidFill>
              <a:latin typeface="Arial" panose="020B0604020202020204" pitchFamily="34" charset="0"/>
              <a:cs typeface="Arial" panose="020B0604020202020204" pitchFamily="34" charset="0"/>
            </a:endParaRPr>
          </a:p>
          <a:p>
            <a:pPr marL="557213" lvl="0" indent="-285750" algn="just" eaLnBrk="0" fontAlgn="base" hangingPunct="0">
              <a:spcBef>
                <a:spcPct val="0"/>
              </a:spcBef>
              <a:spcAft>
                <a:spcPct val="0"/>
              </a:spcAft>
              <a:buFont typeface="Arial" panose="020B0604020202020204" pitchFamily="34" charset="0"/>
              <a:buChar char="•"/>
            </a:pPr>
            <a:endParaRPr lang="es-ES_tradnl" altLang="es-ES" dirty="0">
              <a:solidFill>
                <a:srgbClr val="000000"/>
              </a:solidFill>
              <a:latin typeface="inherit"/>
              <a:cs typeface="Arial" panose="020B0604020202020204" pitchFamily="34" charset="0"/>
            </a:endParaRPr>
          </a:p>
          <a:p>
            <a:pPr algn="just"/>
            <a:endParaRPr lang="es-ES_tradnl" altLang="es-ES" dirty="0">
              <a:solidFill>
                <a:srgbClr val="000000"/>
              </a:solidFill>
              <a:latin typeface="inherit"/>
              <a:cs typeface="Arial" panose="020B0604020202020204" pitchFamily="34" charset="0"/>
            </a:endParaRPr>
          </a:p>
          <a:p>
            <a:pPr algn="just"/>
            <a:r>
              <a:rPr lang="es-ES" dirty="0">
                <a:latin typeface="Arial" panose="020B0604020202020204" pitchFamily="34" charset="0"/>
                <a:cs typeface="Arial" panose="020B0604020202020204" pitchFamily="34" charset="0"/>
              </a:rPr>
              <a:t> </a:t>
            </a:r>
          </a:p>
        </p:txBody>
      </p:sp>
      <p:pic>
        <p:nvPicPr>
          <p:cNvPr id="6" name="Imagen 5">
            <a:extLst>
              <a:ext uri="{FF2B5EF4-FFF2-40B4-BE49-F238E27FC236}">
                <a16:creationId xmlns:a16="http://schemas.microsoft.com/office/drawing/2014/main" xmlns="" id="{359714B3-C247-44C2-A007-2FF6BABA9E19}"/>
              </a:ext>
            </a:extLst>
          </p:cNvPr>
          <p:cNvPicPr>
            <a:picLocks noChangeAspect="1"/>
          </p:cNvPicPr>
          <p:nvPr/>
        </p:nvPicPr>
        <p:blipFill>
          <a:blip r:embed="rId2" cstate="print"/>
          <a:stretch>
            <a:fillRect/>
          </a:stretch>
        </p:blipFill>
        <p:spPr>
          <a:xfrm>
            <a:off x="6556396" y="4093084"/>
            <a:ext cx="5273089" cy="2764916"/>
          </a:xfrm>
          <a:prstGeom prst="rect">
            <a:avLst/>
          </a:prstGeom>
        </p:spPr>
      </p:pic>
      <p:pic>
        <p:nvPicPr>
          <p:cNvPr id="2" name="Imagen 1">
            <a:extLst>
              <a:ext uri="{FF2B5EF4-FFF2-40B4-BE49-F238E27FC236}">
                <a16:creationId xmlns:a16="http://schemas.microsoft.com/office/drawing/2014/main" xmlns="" id="{4C52444C-C78D-472C-B9C2-1222D0693108}"/>
              </a:ext>
            </a:extLst>
          </p:cNvPr>
          <p:cNvPicPr>
            <a:picLocks noChangeAspect="1"/>
          </p:cNvPicPr>
          <p:nvPr/>
        </p:nvPicPr>
        <p:blipFill rotWithShape="1">
          <a:blip r:embed="rId3" cstate="print"/>
          <a:srcRect l="42273" t="8976" r="15682" b="11450"/>
          <a:stretch/>
        </p:blipFill>
        <p:spPr>
          <a:xfrm>
            <a:off x="141374" y="633081"/>
            <a:ext cx="6254460" cy="5983998"/>
          </a:xfrm>
          <a:prstGeom prst="rect">
            <a:avLst/>
          </a:prstGeom>
        </p:spPr>
      </p:pic>
    </p:spTree>
    <p:extLst>
      <p:ext uri="{BB962C8B-B14F-4D97-AF65-F5344CB8AC3E}">
        <p14:creationId xmlns:p14="http://schemas.microsoft.com/office/powerpoint/2010/main" xmlns="" val="6522423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631504" y="116634"/>
            <a:ext cx="4809728" cy="506822"/>
          </a:xfrm>
        </p:spPr>
        <p:txBody>
          <a:bodyPr>
            <a:normAutofit fontScale="90000"/>
          </a:bodyPr>
          <a:lstStyle/>
          <a:p>
            <a:pPr algn="l"/>
            <a:r>
              <a:rPr lang="es-AR" sz="3200" b="1" dirty="0">
                <a:solidFill>
                  <a:srgbClr val="FF0000"/>
                </a:solidFill>
                <a:latin typeface="Arial" panose="020B0604020202020204" pitchFamily="34" charset="0"/>
                <a:cs typeface="Arial" panose="020B0604020202020204" pitchFamily="34" charset="0"/>
              </a:rPr>
              <a:t>Dominios magnéticos </a:t>
            </a:r>
          </a:p>
        </p:txBody>
      </p:sp>
      <p:sp>
        <p:nvSpPr>
          <p:cNvPr id="3" name="2 Marcador de texto"/>
          <p:cNvSpPr>
            <a:spLocks noGrp="1"/>
          </p:cNvSpPr>
          <p:nvPr>
            <p:ph type="body" sz="half" idx="1"/>
          </p:nvPr>
        </p:nvSpPr>
        <p:spPr>
          <a:xfrm>
            <a:off x="1" y="623456"/>
            <a:ext cx="6701960" cy="6117910"/>
          </a:xfrm>
        </p:spPr>
        <p:txBody>
          <a:bodyPr>
            <a:normAutofit fontScale="55000" lnSpcReduction="20000"/>
          </a:bodyPr>
          <a:lstStyle/>
          <a:p>
            <a:pPr algn="just">
              <a:lnSpc>
                <a:spcPct val="120000"/>
              </a:lnSpc>
            </a:pPr>
            <a:r>
              <a:rPr lang="es-AR" sz="2900" dirty="0">
                <a:latin typeface="Arial" panose="020B0604020202020204" pitchFamily="34" charset="0"/>
                <a:cs typeface="Arial" panose="020B0604020202020204" pitchFamily="34" charset="0"/>
              </a:rPr>
              <a:t>La importante interacción entre átomos vecinos genera una orientación espacial, estableciendo un ordenamiento llamados dominios magnéticos. </a:t>
            </a:r>
          </a:p>
          <a:p>
            <a:pPr algn="just">
              <a:lnSpc>
                <a:spcPct val="120000"/>
              </a:lnSpc>
            </a:pPr>
            <a:r>
              <a:rPr lang="es-AR" sz="2900" dirty="0">
                <a:latin typeface="Arial" panose="020B0604020202020204" pitchFamily="34" charset="0"/>
                <a:cs typeface="Arial" panose="020B0604020202020204" pitchFamily="34" charset="0"/>
              </a:rPr>
              <a:t>Un dominio magnético  es una región dentro de un material magnético que tiene magnetización uniforme. Esto significa que los momentos magnéticos de los átomos individuales están alineados  uno con el otro y que apuntan en la misma dirección. </a:t>
            </a:r>
            <a:r>
              <a:rPr lang="es-AR" sz="2900" b="1" dirty="0">
                <a:latin typeface="Arial" panose="020B0604020202020204" pitchFamily="34" charset="0"/>
                <a:cs typeface="Arial" panose="020B0604020202020204" pitchFamily="34" charset="0"/>
              </a:rPr>
              <a:t>Esto minimiza la energía de intercambio, pero, se a creado un imán poderoso, con una energía </a:t>
            </a:r>
            <a:r>
              <a:rPr lang="es-AR" sz="2900" b="1" dirty="0" err="1">
                <a:latin typeface="Arial" panose="020B0604020202020204" pitchFamily="34" charset="0"/>
                <a:cs typeface="Arial" panose="020B0604020202020204" pitchFamily="34" charset="0"/>
              </a:rPr>
              <a:t>magnetáestatica</a:t>
            </a:r>
            <a:r>
              <a:rPr lang="es-AR" sz="2900" b="1" dirty="0">
                <a:latin typeface="Arial" panose="020B0604020202020204" pitchFamily="34" charset="0"/>
                <a:cs typeface="Arial" panose="020B0604020202020204" pitchFamily="34" charset="0"/>
              </a:rPr>
              <a:t> muy alta. Se debe llegar a una configuración que haga mínimo ambas, por esta razón se crean los dominios. </a:t>
            </a:r>
          </a:p>
          <a:p>
            <a:pPr algn="just">
              <a:lnSpc>
                <a:spcPct val="120000"/>
              </a:lnSpc>
            </a:pPr>
            <a:r>
              <a:rPr lang="es-AR" sz="2900" dirty="0">
                <a:latin typeface="Arial" panose="020B0604020202020204" pitchFamily="34" charset="0"/>
                <a:cs typeface="Arial" panose="020B0604020202020204" pitchFamily="34" charset="0"/>
              </a:rPr>
              <a:t> La dirección de alineación varía de dominio a dominio de una manera más o menos aleatoria.</a:t>
            </a:r>
          </a:p>
          <a:p>
            <a:pPr algn="just">
              <a:lnSpc>
                <a:spcPct val="120000"/>
              </a:lnSpc>
            </a:pPr>
            <a:r>
              <a:rPr lang="es-AR" sz="2900" dirty="0">
                <a:latin typeface="Arial" panose="020B0604020202020204" pitchFamily="34" charset="0"/>
                <a:cs typeface="Arial" panose="020B0604020202020204" pitchFamily="34" charset="0"/>
              </a:rPr>
              <a:t>En 1906 Pierre Weiss sugirió la  existencia de dominios magnéticos en materiales ferromagnéticos.  </a:t>
            </a:r>
          </a:p>
          <a:p>
            <a:pPr algn="just">
              <a:lnSpc>
                <a:spcPct val="120000"/>
              </a:lnSpc>
            </a:pPr>
            <a:r>
              <a:rPr lang="es-ES" sz="2900" dirty="0">
                <a:latin typeface="Arial" panose="020B0604020202020204" pitchFamily="34" charset="0"/>
                <a:cs typeface="Arial" panose="020B0604020202020204" pitchFamily="34" charset="0"/>
              </a:rPr>
              <a:t>Dentro de un monocristal las direcciones de  magnetización son pocas y dependen de las propiedades de simetría de la estructura cristalina. Estas propiedades definen una anisotropía, es decir, direcciones fáciles para la magnetización para las cuales la energía es mínima. Pequeñas partículas de tamaño entre 10</a:t>
            </a:r>
            <a:r>
              <a:rPr lang="es-ES" sz="2900" baseline="30000" dirty="0">
                <a:latin typeface="Arial" panose="020B0604020202020204" pitchFamily="34" charset="0"/>
                <a:cs typeface="Arial" panose="020B0604020202020204" pitchFamily="34" charset="0"/>
              </a:rPr>
              <a:t>-9</a:t>
            </a:r>
            <a:r>
              <a:rPr lang="es-ES" sz="2900" dirty="0">
                <a:latin typeface="Arial" panose="020B0604020202020204" pitchFamily="34" charset="0"/>
                <a:cs typeface="Arial" panose="020B0604020202020204" pitchFamily="34" charset="0"/>
              </a:rPr>
              <a:t> y 10</a:t>
            </a:r>
            <a:r>
              <a:rPr lang="es-ES" sz="2900" baseline="30000" dirty="0">
                <a:latin typeface="Arial" panose="020B0604020202020204" pitchFamily="34" charset="0"/>
                <a:cs typeface="Arial" panose="020B0604020202020204" pitchFamily="34" charset="0"/>
              </a:rPr>
              <a:t>-7</a:t>
            </a:r>
            <a:r>
              <a:rPr lang="es-ES" sz="2900" dirty="0">
                <a:latin typeface="Arial" panose="020B0604020202020204" pitchFamily="34" charset="0"/>
                <a:cs typeface="Arial" panose="020B0604020202020204" pitchFamily="34" charset="0"/>
              </a:rPr>
              <a:t> m presentan dominios únicos.</a:t>
            </a:r>
            <a:endParaRPr lang="es-AR" sz="2900" dirty="0">
              <a:latin typeface="Arial" panose="020B0604020202020204" pitchFamily="34" charset="0"/>
              <a:cs typeface="Arial" panose="020B0604020202020204" pitchFamily="34" charset="0"/>
            </a:endParaRPr>
          </a:p>
          <a:p>
            <a:pPr algn="just">
              <a:lnSpc>
                <a:spcPct val="120000"/>
              </a:lnSpc>
            </a:pPr>
            <a:endParaRPr lang="es-AR" sz="2900" dirty="0">
              <a:latin typeface="Arial" panose="020B0604020202020204" pitchFamily="34" charset="0"/>
              <a:cs typeface="Arial" panose="020B0604020202020204" pitchFamily="34" charset="0"/>
            </a:endParaRPr>
          </a:p>
          <a:p>
            <a:endParaRPr lang="es-AR" dirty="0"/>
          </a:p>
        </p:txBody>
      </p:sp>
      <p:pic>
        <p:nvPicPr>
          <p:cNvPr id="5" name="Imagen 4">
            <a:extLst>
              <a:ext uri="{FF2B5EF4-FFF2-40B4-BE49-F238E27FC236}">
                <a16:creationId xmlns:a16="http://schemas.microsoft.com/office/drawing/2014/main" xmlns="" id="{323115A9-5ED1-42A0-A737-71B78FC08F18}"/>
              </a:ext>
            </a:extLst>
          </p:cNvPr>
          <p:cNvPicPr>
            <a:picLocks noChangeAspect="1"/>
          </p:cNvPicPr>
          <p:nvPr/>
        </p:nvPicPr>
        <p:blipFill rotWithShape="1">
          <a:blip r:embed="rId2" cstate="print"/>
          <a:srcRect l="44432" t="38541" r="36932" b="30810"/>
          <a:stretch/>
        </p:blipFill>
        <p:spPr>
          <a:xfrm>
            <a:off x="9239780" y="0"/>
            <a:ext cx="2272147" cy="1817688"/>
          </a:xfrm>
          <a:prstGeom prst="rect">
            <a:avLst/>
          </a:prstGeom>
        </p:spPr>
      </p:pic>
      <p:pic>
        <p:nvPicPr>
          <p:cNvPr id="6" name="Imagen 5">
            <a:extLst>
              <a:ext uri="{FF2B5EF4-FFF2-40B4-BE49-F238E27FC236}">
                <a16:creationId xmlns:a16="http://schemas.microsoft.com/office/drawing/2014/main" xmlns="" id="{8915D9AE-772E-4A87-8D94-9DA6791CB0B0}"/>
              </a:ext>
            </a:extLst>
          </p:cNvPr>
          <p:cNvPicPr>
            <a:picLocks noChangeAspect="1"/>
          </p:cNvPicPr>
          <p:nvPr/>
        </p:nvPicPr>
        <p:blipFill rotWithShape="1">
          <a:blip r:embed="rId3" cstate="print"/>
          <a:srcRect l="44811" t="36801" r="37689" b="30727"/>
          <a:stretch/>
        </p:blipFill>
        <p:spPr>
          <a:xfrm>
            <a:off x="10058398" y="2143762"/>
            <a:ext cx="2133601" cy="1925782"/>
          </a:xfrm>
          <a:prstGeom prst="rect">
            <a:avLst/>
          </a:prstGeom>
        </p:spPr>
      </p:pic>
      <p:pic>
        <p:nvPicPr>
          <p:cNvPr id="7" name="Imagen 6">
            <a:extLst>
              <a:ext uri="{FF2B5EF4-FFF2-40B4-BE49-F238E27FC236}">
                <a16:creationId xmlns:a16="http://schemas.microsoft.com/office/drawing/2014/main" xmlns="" id="{ED6285EF-B39F-4426-94B1-5B771D5A52C1}"/>
              </a:ext>
            </a:extLst>
          </p:cNvPr>
          <p:cNvPicPr>
            <a:picLocks noChangeAspect="1"/>
          </p:cNvPicPr>
          <p:nvPr/>
        </p:nvPicPr>
        <p:blipFill rotWithShape="1">
          <a:blip r:embed="rId4" cstate="print"/>
          <a:srcRect l="47386" t="33764" r="29205" b="26288"/>
          <a:stretch/>
        </p:blipFill>
        <p:spPr>
          <a:xfrm>
            <a:off x="6953161" y="1700417"/>
            <a:ext cx="2854037" cy="2369127"/>
          </a:xfrm>
          <a:prstGeom prst="rect">
            <a:avLst/>
          </a:prstGeom>
        </p:spPr>
      </p:pic>
      <p:pic>
        <p:nvPicPr>
          <p:cNvPr id="9" name="Imagen 8">
            <a:extLst>
              <a:ext uri="{FF2B5EF4-FFF2-40B4-BE49-F238E27FC236}">
                <a16:creationId xmlns:a16="http://schemas.microsoft.com/office/drawing/2014/main" xmlns="" id="{12DFA1D2-BA2F-46EC-909C-93EA9A91791C}"/>
              </a:ext>
            </a:extLst>
          </p:cNvPr>
          <p:cNvPicPr>
            <a:picLocks noChangeAspect="1"/>
          </p:cNvPicPr>
          <p:nvPr/>
        </p:nvPicPr>
        <p:blipFill rotWithShape="1">
          <a:blip r:embed="rId5" cstate="print"/>
          <a:srcRect l="47387" t="33433" r="27065" b="19514"/>
          <a:stretch/>
        </p:blipFill>
        <p:spPr>
          <a:xfrm>
            <a:off x="7772399" y="4159599"/>
            <a:ext cx="2603454" cy="2332387"/>
          </a:xfrm>
          <a:prstGeom prst="rect">
            <a:avLst/>
          </a:prstGeom>
        </p:spPr>
      </p:pic>
    </p:spTree>
    <p:extLst>
      <p:ext uri="{BB962C8B-B14F-4D97-AF65-F5344CB8AC3E}">
        <p14:creationId xmlns:p14="http://schemas.microsoft.com/office/powerpoint/2010/main" xmlns="" val="7610632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438400" y="277814"/>
            <a:ext cx="7772400" cy="486891"/>
          </a:xfrm>
        </p:spPr>
        <p:txBody>
          <a:bodyPr>
            <a:normAutofit fontScale="90000"/>
          </a:bodyPr>
          <a:lstStyle/>
          <a:p>
            <a:pPr algn="ctr"/>
            <a:r>
              <a:rPr lang="es-AR" b="1" dirty="0">
                <a:solidFill>
                  <a:srgbClr val="FF0000"/>
                </a:solidFill>
              </a:rPr>
              <a:t>Dominios magnéticos </a:t>
            </a:r>
          </a:p>
        </p:txBody>
      </p:sp>
      <mc:AlternateContent xmlns:mc="http://schemas.openxmlformats.org/markup-compatibility/2006">
        <mc:Choice xmlns:a14="http://schemas.microsoft.com/office/drawing/2010/main" xmlns="" Requires="a14">
          <p:sp>
            <p:nvSpPr>
              <p:cNvPr id="3" name="2 Marcador de texto"/>
              <p:cNvSpPr>
                <a:spLocks noGrp="1"/>
              </p:cNvSpPr>
              <p:nvPr>
                <p:ph type="body" sz="half" idx="1"/>
              </p:nvPr>
            </p:nvSpPr>
            <p:spPr>
              <a:xfrm>
                <a:off x="512617" y="764705"/>
                <a:ext cx="11194473" cy="5832647"/>
              </a:xfrm>
            </p:spPr>
            <p:txBody>
              <a:bodyPr>
                <a:normAutofit fontScale="77500" lnSpcReduction="20000"/>
              </a:bodyPr>
              <a:lstStyle/>
              <a:p>
                <a:pPr marL="0" indent="0" algn="just" fontAlgn="base">
                  <a:lnSpc>
                    <a:spcPct val="120000"/>
                  </a:lnSpc>
                  <a:buNone/>
                </a:pPr>
                <a:r>
                  <a:rPr lang="es-AR" dirty="0">
                    <a:latin typeface="Arial" panose="020B0604020202020204" pitchFamily="34" charset="0"/>
                    <a:cs typeface="Arial" panose="020B0604020202020204" pitchFamily="34" charset="0"/>
                  </a:rPr>
                  <a:t>Una gran región de material ferromagnético con una magnetización constante  creará un gran campo magnético que se extiende en el espacio fuera de sí mismo. Esto requiere una importante cantidad de energía magnetostática almacenada en el campo. Para reducir esta energía, la muestra se puede dividir en dos dominios, con la magnetización en direcciones opuestas en cada dominio, reduciendo el campo fuera del material. Para reducir la energía del campo aún más, cada uno de estos dominios puede dividir también, lo que resulta dominios más pequeños con magnetización en direcciones alternas.  L</a:t>
                </a:r>
                <a:r>
                  <a:rPr lang="es-ES" dirty="0">
                    <a:latin typeface="Arial" panose="020B0604020202020204" pitchFamily="34" charset="0"/>
                    <a:cs typeface="Arial" panose="020B0604020202020204" pitchFamily="34" charset="0"/>
                  </a:rPr>
                  <a:t>os ferrimagnéticos también están compuestos por dominios, cada uno de estos posee una magnetización en una cierta dirección. El cambio de la dirección de </a:t>
                </a:r>
                <a14:m>
                  <m:oMath xmlns:m="http://schemas.openxmlformats.org/officeDocument/2006/math">
                    <m:r>
                      <a:rPr lang="es-ES" b="0" i="1" smtClean="0">
                        <a:latin typeface="Cambria Math" panose="02040503050406030204" pitchFamily="18" charset="0"/>
                        <a:cs typeface="Arial" panose="020B0604020202020204" pitchFamily="34" charset="0"/>
                      </a:rPr>
                      <m:t>𝑀</m:t>
                    </m:r>
                  </m:oMath>
                </a14:m>
                <a:r>
                  <a:rPr lang="es-ES" dirty="0">
                    <a:latin typeface="Arial" panose="020B0604020202020204" pitchFamily="34" charset="0"/>
                    <a:cs typeface="Arial" panose="020B0604020202020204" pitchFamily="34" charset="0"/>
                  </a:rPr>
                  <a:t> en una partícula macroscópica necesita del desplazamiento de las paredes de los dominios. Este movimiento puede lograrse con campos magnéticos externo, como veremos más adelante. A medida que disminuye el tamaño de la partícula disminuye el dimensión y número de dominios magnéticos hasta llegar a un valor crítico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𝑟</m:t>
                        </m:r>
                      </m:e>
                      <m:sub>
                        <m:r>
                          <a:rPr lang="es-ES" i="1">
                            <a:latin typeface="Cambria Math" panose="02040503050406030204" pitchFamily="18" charset="0"/>
                            <a:cs typeface="Arial" panose="020B0604020202020204" pitchFamily="34" charset="0"/>
                          </a:rPr>
                          <m:t>𝑐</m:t>
                        </m:r>
                      </m:sub>
                    </m:sSub>
                  </m:oMath>
                </a14:m>
                <a:r>
                  <a:rPr lang="es-ES" dirty="0">
                    <a:latin typeface="Arial" panose="020B0604020202020204" pitchFamily="34" charset="0"/>
                    <a:cs typeface="Arial" panose="020B0604020202020204" pitchFamily="34" charset="0"/>
                  </a:rPr>
                  <a:t> por debajo del cual es energéticamente imposible crear dominios y la partícula queda con un solo dominio en el cual todos los momentos están alineados en la dirección de fácil magnetización, es decir estado de saturación magnética ( se completara la idea más adelante).</a:t>
                </a:r>
                <a:endParaRPr lang="es-AR" dirty="0">
                  <a:latin typeface="Arial" panose="020B0604020202020204" pitchFamily="34" charset="0"/>
                  <a:cs typeface="Arial" panose="020B0604020202020204" pitchFamily="34" charset="0"/>
                </a:endParaRPr>
              </a:p>
              <a:p>
                <a:endParaRPr lang="es-AR" dirty="0"/>
              </a:p>
            </p:txBody>
          </p:sp>
        </mc:Choice>
        <mc:Fallback>
          <p:sp>
            <p:nvSpPr>
              <p:cNvPr id="3" name="2 Marcador de texto"/>
              <p:cNvSpPr>
                <a:spLocks noGrp="1" noRot="1" noChangeAspect="1" noMove="1" noResize="1" noEditPoints="1" noAdjustHandles="1" noChangeArrowheads="1" noChangeShapeType="1" noTextEdit="1"/>
              </p:cNvSpPr>
              <p:nvPr>
                <p:ph type="body" sz="half" idx="1"/>
              </p:nvPr>
            </p:nvSpPr>
            <p:spPr>
              <a:xfrm>
                <a:off x="512617" y="764705"/>
                <a:ext cx="11194473" cy="5832647"/>
              </a:xfrm>
              <a:blipFill>
                <a:blip r:embed="rId2" cstate="print"/>
                <a:stretch>
                  <a:fillRect l="-708" t="-522" r="-708" b="-1567"/>
                </a:stretch>
              </a:blipFill>
            </p:spPr>
            <p:txBody>
              <a:bodyPr/>
              <a:lstStyle/>
              <a:p>
                <a:r>
                  <a:rPr lang="es-ES">
                    <a:noFill/>
                  </a:rPr>
                  <a:t> </a:t>
                </a:r>
              </a:p>
            </p:txBody>
          </p:sp>
        </mc:Fallback>
      </mc:AlternateContent>
    </p:spTree>
    <p:extLst>
      <p:ext uri="{BB962C8B-B14F-4D97-AF65-F5344CB8AC3E}">
        <p14:creationId xmlns:p14="http://schemas.microsoft.com/office/powerpoint/2010/main" xmlns="" val="33512200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133328" y="20060"/>
            <a:ext cx="5925344" cy="616714"/>
          </a:xfrm>
        </p:spPr>
        <p:txBody>
          <a:bodyPr>
            <a:normAutofit/>
          </a:bodyPr>
          <a:lstStyle/>
          <a:p>
            <a:r>
              <a:rPr lang="es-AR" sz="3600" b="1" dirty="0">
                <a:solidFill>
                  <a:srgbClr val="FF0000"/>
                </a:solidFill>
                <a:latin typeface="Arial" panose="020B0604020202020204" pitchFamily="34" charset="0"/>
                <a:cs typeface="Arial" panose="020B0604020202020204" pitchFamily="34" charset="0"/>
              </a:rPr>
              <a:t>Dominios magnéticos </a:t>
            </a:r>
          </a:p>
        </p:txBody>
      </p:sp>
      <p:sp>
        <p:nvSpPr>
          <p:cNvPr id="3" name="2 Marcador de contenido"/>
          <p:cNvSpPr>
            <a:spLocks noGrp="1"/>
          </p:cNvSpPr>
          <p:nvPr>
            <p:ph idx="1"/>
          </p:nvPr>
        </p:nvSpPr>
        <p:spPr>
          <a:xfrm>
            <a:off x="803563" y="916839"/>
            <a:ext cx="6061689" cy="6176449"/>
          </a:xfrm>
        </p:spPr>
        <p:txBody>
          <a:bodyPr>
            <a:normAutofit fontScale="55000" lnSpcReduction="20000"/>
          </a:bodyPr>
          <a:lstStyle/>
          <a:p>
            <a:endParaRPr lang="es-AR" dirty="0">
              <a:solidFill>
                <a:srgbClr val="FF0000"/>
              </a:solidFill>
              <a:latin typeface="Arial" panose="020B0604020202020204" pitchFamily="34" charset="0"/>
              <a:cs typeface="Arial" panose="020B0604020202020204" pitchFamily="34" charset="0"/>
            </a:endParaRPr>
          </a:p>
          <a:p>
            <a:r>
              <a:rPr lang="es-AR" sz="3300" b="1" dirty="0">
                <a:solidFill>
                  <a:srgbClr val="FF0000"/>
                </a:solidFill>
                <a:latin typeface="Arial" panose="020B0604020202020204" pitchFamily="34" charset="0"/>
                <a:cs typeface="Arial" panose="020B0604020202020204" pitchFamily="34" charset="0"/>
              </a:rPr>
              <a:t>TAMAÑO DE DOMINIOS</a:t>
            </a:r>
            <a:r>
              <a:rPr lang="es-AR" dirty="0">
                <a:solidFill>
                  <a:srgbClr val="FF0000"/>
                </a:solidFill>
                <a:latin typeface="Arial" panose="020B0604020202020204" pitchFamily="34" charset="0"/>
                <a:cs typeface="Arial" panose="020B0604020202020204" pitchFamily="34" charset="0"/>
              </a:rPr>
              <a:t>.</a:t>
            </a:r>
          </a:p>
          <a:p>
            <a:pPr marL="0" indent="0" algn="just">
              <a:lnSpc>
                <a:spcPct val="120000"/>
              </a:lnSpc>
              <a:buNone/>
            </a:pPr>
            <a:r>
              <a:rPr lang="es-AR" dirty="0">
                <a:latin typeface="Arial" panose="020B0604020202020204" pitchFamily="34" charset="0"/>
                <a:cs typeface="Arial" panose="020B0604020202020204" pitchFamily="34" charset="0"/>
              </a:rPr>
              <a:t/>
            </a:r>
            <a:br>
              <a:rPr lang="es-AR" dirty="0">
                <a:latin typeface="Arial" panose="020B0604020202020204" pitchFamily="34" charset="0"/>
                <a:cs typeface="Arial" panose="020B0604020202020204" pitchFamily="34" charset="0"/>
              </a:rPr>
            </a:br>
            <a:r>
              <a:rPr lang="es-AR" dirty="0">
                <a:latin typeface="Arial" panose="020B0604020202020204" pitchFamily="34" charset="0"/>
                <a:cs typeface="Arial" panose="020B0604020202020204" pitchFamily="34" charset="0"/>
              </a:rPr>
              <a:t>Un dominio que es demasiado grande es inestable, y se dividirá en dominios más pequeños. Este tamaño depende del equilibrio de varias energías ( energía de intercambio y de anisotropía) . Cada vez que una región del solido se divide en dos dominios, crea una “pared de dominio”.</a:t>
            </a:r>
          </a:p>
          <a:p>
            <a:pPr marL="0" indent="0" algn="just">
              <a:lnSpc>
                <a:spcPct val="120000"/>
              </a:lnSpc>
              <a:buNone/>
            </a:pPr>
            <a:r>
              <a:rPr lang="es-AR" dirty="0">
                <a:latin typeface="Arial" panose="020B0604020202020204" pitchFamily="34" charset="0"/>
                <a:cs typeface="Arial" panose="020B0604020202020204" pitchFamily="34" charset="0"/>
              </a:rPr>
              <a:t>Los primeros resultados  para ver los dominios fuero en 1931 realizados por </a:t>
            </a:r>
            <a:r>
              <a:rPr lang="es-AR" dirty="0" err="1">
                <a:latin typeface="Arial" panose="020B0604020202020204" pitchFamily="34" charset="0"/>
                <a:cs typeface="Arial" panose="020B0604020202020204" pitchFamily="34" charset="0"/>
              </a:rPr>
              <a:t>P.A.Thiessen</a:t>
            </a:r>
            <a:r>
              <a:rPr lang="es-AR" dirty="0">
                <a:latin typeface="Arial" panose="020B0604020202020204" pitchFamily="34" charset="0"/>
                <a:cs typeface="Arial" panose="020B0604020202020204" pitchFamily="34" charset="0"/>
              </a:rPr>
              <a:t> en Alemania y F. </a:t>
            </a:r>
            <a:r>
              <a:rPr lang="es-AR" dirty="0" err="1">
                <a:latin typeface="Arial" panose="020B0604020202020204" pitchFamily="34" charset="0"/>
                <a:cs typeface="Arial" panose="020B0604020202020204" pitchFamily="34" charset="0"/>
              </a:rPr>
              <a:t>Bitter</a:t>
            </a:r>
            <a:r>
              <a:rPr lang="es-AR" dirty="0">
                <a:latin typeface="Arial" panose="020B0604020202020204" pitchFamily="34" charset="0"/>
                <a:cs typeface="Arial" panose="020B0604020202020204" pitchFamily="34" charset="0"/>
              </a:rPr>
              <a:t> en USA.</a:t>
            </a:r>
          </a:p>
          <a:p>
            <a:pPr algn="just"/>
            <a:endParaRPr lang="es-AR" dirty="0">
              <a:latin typeface="Arial" panose="020B0604020202020204" pitchFamily="34" charset="0"/>
              <a:cs typeface="Arial" panose="020B0604020202020204" pitchFamily="34" charset="0"/>
            </a:endParaRPr>
          </a:p>
          <a:p>
            <a:r>
              <a:rPr lang="es-AR" sz="3300" b="1" dirty="0">
                <a:latin typeface="Arial" panose="020B0604020202020204" pitchFamily="34" charset="0"/>
                <a:cs typeface="Arial" panose="020B0604020202020204" pitchFamily="34" charset="0"/>
              </a:rPr>
              <a:t> </a:t>
            </a:r>
            <a:r>
              <a:rPr lang="es-AR" sz="3300" b="1" dirty="0">
                <a:solidFill>
                  <a:srgbClr val="FF0000"/>
                </a:solidFill>
                <a:latin typeface="Arial" panose="020B0604020202020204" pitchFamily="34" charset="0"/>
                <a:cs typeface="Arial" panose="020B0604020202020204" pitchFamily="34" charset="0"/>
              </a:rPr>
              <a:t>ESTRUCTURA DE GRANO</a:t>
            </a:r>
          </a:p>
          <a:p>
            <a:pPr marL="0" indent="0" algn="just">
              <a:lnSpc>
                <a:spcPct val="120000"/>
              </a:lnSpc>
              <a:buNone/>
            </a:pPr>
            <a:r>
              <a:rPr lang="es-AR" dirty="0">
                <a:latin typeface="Arial" panose="020B0604020202020204" pitchFamily="34" charset="0"/>
                <a:cs typeface="Arial" panose="020B0604020202020204" pitchFamily="34" charset="0"/>
              </a:rPr>
              <a:t/>
            </a:r>
            <a:br>
              <a:rPr lang="es-AR" dirty="0">
                <a:latin typeface="Arial" panose="020B0604020202020204" pitchFamily="34" charset="0"/>
                <a:cs typeface="Arial" panose="020B0604020202020204" pitchFamily="34" charset="0"/>
              </a:rPr>
            </a:br>
            <a:r>
              <a:rPr lang="es-AR" dirty="0">
                <a:latin typeface="Arial" panose="020B0604020202020204" pitchFamily="34" charset="0"/>
                <a:cs typeface="Arial" panose="020B0604020202020204" pitchFamily="34" charset="0"/>
              </a:rPr>
              <a:t>Lo anterior describe la estructura del dominio magnético en una red cristalina perfecta, tal como se encontraría en un único cristal de hierro. Sin embargo los materiales magnéticos son policristalino,(granos) Estos granos no son los mismos que los dominios. En la mayoría de los materiales, cada grano es lo suficientemente grande como para contener varios dominios. </a:t>
            </a:r>
          </a:p>
        </p:txBody>
      </p:sp>
      <p:pic>
        <p:nvPicPr>
          <p:cNvPr id="32770" name="Picture 2" descr="http://4.bp.blogspot.com/-QG9QZOIkPx4/VVosbOwie2I/AAAAAAAAAEs/figyc64q8Go/s1600/9.jpg"/>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7334341" y="681552"/>
            <a:ext cx="4334975" cy="2970378"/>
          </a:xfrm>
          <a:prstGeom prst="rect">
            <a:avLst/>
          </a:prstGeom>
          <a:noFill/>
          <a:ln>
            <a:solidFill>
              <a:schemeClr val="tx1"/>
            </a:solidFill>
          </a:ln>
          <a:extLst>
            <a:ext uri="{909E8E84-426E-40DD-AFC4-6F175D3DCCD1}">
              <a14:hiddenFill xmlns:a14="http://schemas.microsoft.com/office/drawing/2010/main" xmlns="">
                <a:solidFill>
                  <a:srgbClr val="FFFFFF"/>
                </a:solidFill>
              </a14:hiddenFill>
            </a:ext>
          </a:extLst>
        </p:spPr>
      </p:pic>
      <p:pic>
        <p:nvPicPr>
          <p:cNvPr id="32772" name="Picture 4" descr="http://www.textoscientificos.com/imagenes/quimica/Austenita-acero-inoxidable.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513177" y="3989580"/>
            <a:ext cx="3875260" cy="2769160"/>
          </a:xfrm>
          <a:prstGeom prst="rect">
            <a:avLst/>
          </a:prstGeom>
          <a:noFill/>
          <a:ln>
            <a:solidFill>
              <a:schemeClr val="tx1"/>
            </a:solidFill>
          </a:ln>
          <a:extLst>
            <a:ext uri="{909E8E84-426E-40DD-AFC4-6F175D3DCCD1}">
              <a14:hiddenFill xmlns:a14="http://schemas.microsoft.com/office/drawing/2010/main" xmlns="">
                <a:solidFill>
                  <a:srgbClr val="FFFFFF"/>
                </a:solidFill>
              </a14:hiddenFill>
            </a:ext>
          </a:extLst>
        </p:spPr>
      </p:pic>
      <p:sp>
        <p:nvSpPr>
          <p:cNvPr id="4" name="3 CuadroTexto"/>
          <p:cNvSpPr txBox="1"/>
          <p:nvPr/>
        </p:nvSpPr>
        <p:spPr>
          <a:xfrm>
            <a:off x="8885987" y="328417"/>
            <a:ext cx="1107996" cy="369332"/>
          </a:xfrm>
          <a:prstGeom prst="rect">
            <a:avLst/>
          </a:prstGeom>
          <a:noFill/>
        </p:spPr>
        <p:txBody>
          <a:bodyPr wrap="none" rtlCol="0">
            <a:spAutoFit/>
          </a:bodyPr>
          <a:lstStyle/>
          <a:p>
            <a:r>
              <a:rPr lang="es-AR" b="1" dirty="0">
                <a:solidFill>
                  <a:srgbClr val="008000"/>
                </a:solidFill>
                <a:latin typeface="Arial" panose="020B0604020202020204" pitchFamily="34" charset="0"/>
                <a:cs typeface="Arial" panose="020B0604020202020204" pitchFamily="34" charset="0"/>
              </a:rPr>
              <a:t>Dominio</a:t>
            </a:r>
          </a:p>
        </p:txBody>
      </p:sp>
      <p:sp>
        <p:nvSpPr>
          <p:cNvPr id="5" name="4 CuadroTexto"/>
          <p:cNvSpPr txBox="1"/>
          <p:nvPr/>
        </p:nvSpPr>
        <p:spPr>
          <a:xfrm>
            <a:off x="9117076" y="3635732"/>
            <a:ext cx="864339" cy="369332"/>
          </a:xfrm>
          <a:prstGeom prst="rect">
            <a:avLst/>
          </a:prstGeom>
          <a:noFill/>
        </p:spPr>
        <p:txBody>
          <a:bodyPr wrap="none" rtlCol="0">
            <a:spAutoFit/>
          </a:bodyPr>
          <a:lstStyle/>
          <a:p>
            <a:r>
              <a:rPr lang="es-AR" b="1" dirty="0">
                <a:solidFill>
                  <a:srgbClr val="008000"/>
                </a:solidFill>
                <a:latin typeface="Arial" panose="020B0604020202020204" pitchFamily="34" charset="0"/>
                <a:cs typeface="Arial" panose="020B0604020202020204" pitchFamily="34" charset="0"/>
              </a:rPr>
              <a:t>Grano</a:t>
            </a:r>
          </a:p>
        </p:txBody>
      </p:sp>
    </p:spTree>
    <p:extLst>
      <p:ext uri="{BB962C8B-B14F-4D97-AF65-F5344CB8AC3E}">
        <p14:creationId xmlns:p14="http://schemas.microsoft.com/office/powerpoint/2010/main" xmlns="" val="11958501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1A5726E-3C87-48FE-B0DC-5B90D58A3B5F}"/>
              </a:ext>
            </a:extLst>
          </p:cNvPr>
          <p:cNvSpPr>
            <a:spLocks noGrp="1"/>
          </p:cNvSpPr>
          <p:nvPr>
            <p:ph type="title"/>
          </p:nvPr>
        </p:nvSpPr>
        <p:spPr>
          <a:xfrm>
            <a:off x="304800" y="0"/>
            <a:ext cx="5956593" cy="1169626"/>
          </a:xfrm>
        </p:spPr>
        <p:txBody>
          <a:bodyPr>
            <a:normAutofit/>
          </a:bodyPr>
          <a:lstStyle/>
          <a:p>
            <a:pPr algn="ctr"/>
            <a:r>
              <a:rPr lang="es-ES" b="1" dirty="0">
                <a:solidFill>
                  <a:srgbClr val="FF0000"/>
                </a:solidFill>
                <a:latin typeface="Arial" panose="020B0604020202020204" pitchFamily="34" charset="0"/>
                <a:cs typeface="Arial" panose="020B0604020202020204" pitchFamily="34" charset="0"/>
              </a:rPr>
              <a:t>Paredes de Bloch </a:t>
            </a:r>
          </a:p>
        </p:txBody>
      </p:sp>
      <mc:AlternateContent xmlns:mc="http://schemas.openxmlformats.org/markup-compatibility/2006">
        <mc:Choice xmlns:a14="http://schemas.microsoft.com/office/drawing/2010/main" xmlns="" Requires="a14">
          <p:sp>
            <p:nvSpPr>
              <p:cNvPr id="3" name="Marcador de contenido 2">
                <a:extLst>
                  <a:ext uri="{FF2B5EF4-FFF2-40B4-BE49-F238E27FC236}">
                    <a16:creationId xmlns:a16="http://schemas.microsoft.com/office/drawing/2014/main" id="{F58EC80B-3370-48C5-ACD6-EFBBF50AFF07}"/>
                  </a:ext>
                </a:extLst>
              </p:cNvPr>
              <p:cNvSpPr>
                <a:spLocks noGrp="1"/>
              </p:cNvSpPr>
              <p:nvPr>
                <p:ph idx="1"/>
              </p:nvPr>
            </p:nvSpPr>
            <p:spPr>
              <a:xfrm>
                <a:off x="7071019" y="214313"/>
                <a:ext cx="4973343" cy="6449723"/>
              </a:xfrm>
            </p:spPr>
            <p:txBody>
              <a:bodyPr>
                <a:normAutofit fontScale="77500" lnSpcReduction="20000"/>
              </a:bodyPr>
              <a:lstStyle/>
              <a:p>
                <a:pPr algn="just">
                  <a:lnSpc>
                    <a:spcPct val="120000"/>
                  </a:lnSpc>
                </a:pPr>
                <a:r>
                  <a:rPr lang="es-ES" sz="2400" dirty="0">
                    <a:latin typeface="Arial" panose="020B0604020202020204" pitchFamily="34" charset="0"/>
                    <a:cs typeface="Arial" panose="020B0604020202020204" pitchFamily="34" charset="0"/>
                  </a:rPr>
                  <a:t>En el esquema se observa una representación de  como cambian los momentos magnéticos de los átomos (M), al pasar de un dominio (A) a otro (B). </a:t>
                </a:r>
              </a:p>
              <a:p>
                <a:pPr algn="just">
                  <a:lnSpc>
                    <a:spcPct val="120000"/>
                  </a:lnSpc>
                </a:pPr>
                <a:r>
                  <a:rPr lang="es-ES" sz="2400" dirty="0">
                    <a:latin typeface="Arial" panose="020B0604020202020204" pitchFamily="34" charset="0"/>
                    <a:cs typeface="Arial" panose="020B0604020202020204" pitchFamily="34" charset="0"/>
                  </a:rPr>
                  <a:t>Los dominios están separados por paredes, llamadas de Bloch, en las cuales la orientación de los momentos magnéticos atómicos cambia gradualmente de uno a otro dipolo. En el esquema el cambio de orientación es de 180°, hay también cambios de 90°en los momentos magnéticos.</a:t>
                </a:r>
              </a:p>
              <a:p>
                <a:pPr algn="just">
                  <a:lnSpc>
                    <a:spcPct val="120000"/>
                  </a:lnSpc>
                </a:pPr>
                <a:r>
                  <a:rPr lang="es-AR" sz="2400" dirty="0">
                    <a:latin typeface="Arial" panose="020B0604020202020204" pitchFamily="34" charset="0"/>
                    <a:cs typeface="Arial" panose="020B0604020202020204" pitchFamily="34" charset="0"/>
                  </a:rPr>
                  <a:t>Las dimensiones de los dominios es de aproximadamente 10 – 100 </a:t>
                </a:r>
                <a14:m>
                  <m:oMath xmlns:m="http://schemas.openxmlformats.org/officeDocument/2006/math">
                    <m:r>
                      <a:rPr lang="es-AR" sz="2400" i="1">
                        <a:latin typeface="Cambria Math"/>
                        <a:ea typeface="Cambria Math"/>
                        <a:cs typeface="Arial" panose="020B0604020202020204" pitchFamily="34" charset="0"/>
                      </a:rPr>
                      <m:t>𝜇</m:t>
                    </m:r>
                  </m:oMath>
                </a14:m>
                <a:r>
                  <a:rPr lang="es-AR" sz="2400" dirty="0">
                    <a:latin typeface="Arial" panose="020B0604020202020204" pitchFamily="34" charset="0"/>
                    <a:cs typeface="Arial" panose="020B0604020202020204" pitchFamily="34" charset="0"/>
                  </a:rPr>
                  <a:t>m.</a:t>
                </a:r>
              </a:p>
              <a:p>
                <a:pPr algn="just">
                  <a:lnSpc>
                    <a:spcPct val="120000"/>
                  </a:lnSpc>
                </a:pPr>
                <a:r>
                  <a:rPr lang="es-ES" sz="2400" dirty="0">
                    <a:latin typeface="Arial" panose="020B0604020202020204" pitchFamily="34" charset="0"/>
                    <a:cs typeface="Arial" panose="020B0604020202020204" pitchFamily="34" charset="0"/>
                  </a:rPr>
                  <a:t> La </a:t>
                </a:r>
                <a:r>
                  <a:rPr lang="es-AR" sz="2400" dirty="0">
                    <a:latin typeface="Arial" panose="020B0604020202020204" pitchFamily="34" charset="0"/>
                    <a:cs typeface="Arial" panose="020B0604020202020204" pitchFamily="34" charset="0"/>
                  </a:rPr>
                  <a:t>dimensiones de las paredes es de aproximadamente 100 nm, 300 diámetros atómicos.</a:t>
                </a:r>
              </a:p>
              <a:p>
                <a:pPr algn="just">
                  <a:lnSpc>
                    <a:spcPct val="120000"/>
                  </a:lnSpc>
                </a:pPr>
                <a:r>
                  <a:rPr lang="es-AR" sz="2400" dirty="0">
                    <a:latin typeface="Arial" panose="020B0604020202020204" pitchFamily="34" charset="0"/>
                    <a:cs typeface="Arial" panose="020B0604020202020204" pitchFamily="34" charset="0"/>
                  </a:rPr>
                  <a:t>La magnetización dentro de los dominios magnéticos esta en la dirección de los ejes cristalográficos.</a:t>
                </a:r>
              </a:p>
              <a:p>
                <a:endParaRPr lang="es-ES" dirty="0"/>
              </a:p>
            </p:txBody>
          </p:sp>
        </mc:Choice>
        <mc:Fallback>
          <p:sp>
            <p:nvSpPr>
              <p:cNvPr id="3" name="Marcador de contenido 2">
                <a:extLst>
                  <a:ext uri="{FF2B5EF4-FFF2-40B4-BE49-F238E27FC236}">
                    <a16:creationId xmlns:a16="http://schemas.microsoft.com/office/drawing/2014/main" xmlns="" xmlns:a14="http://schemas.microsoft.com/office/drawing/2010/main" id="{F58EC80B-3370-48C5-ACD6-EFBBF50AFF07}"/>
                  </a:ext>
                </a:extLst>
              </p:cNvPr>
              <p:cNvSpPr>
                <a:spLocks noGrp="1" noRot="1" noChangeAspect="1" noMove="1" noResize="1" noEditPoints="1" noAdjustHandles="1" noChangeArrowheads="1" noChangeShapeType="1" noTextEdit="1"/>
              </p:cNvSpPr>
              <p:nvPr>
                <p:ph idx="1"/>
              </p:nvPr>
            </p:nvSpPr>
            <p:spPr>
              <a:xfrm>
                <a:off x="7071019" y="214313"/>
                <a:ext cx="4973343" cy="6449723"/>
              </a:xfrm>
              <a:blipFill>
                <a:blip r:embed="rId2" cstate="print"/>
                <a:stretch>
                  <a:fillRect l="-980" t="-567" r="-1103" b="-662"/>
                </a:stretch>
              </a:blipFill>
            </p:spPr>
            <p:txBody>
              <a:bodyPr/>
              <a:lstStyle/>
              <a:p>
                <a:r>
                  <a:rPr lang="es-ES">
                    <a:noFill/>
                  </a:rPr>
                  <a:t> </a:t>
                </a:r>
              </a:p>
            </p:txBody>
          </p:sp>
        </mc:Fallback>
      </mc:AlternateContent>
      <p:pic>
        <p:nvPicPr>
          <p:cNvPr id="4" name="Imagen 3">
            <a:extLst>
              <a:ext uri="{FF2B5EF4-FFF2-40B4-BE49-F238E27FC236}">
                <a16:creationId xmlns:a16="http://schemas.microsoft.com/office/drawing/2014/main" xmlns="" id="{41A620F0-3AC5-4EA7-BE89-0927100981FF}"/>
              </a:ext>
            </a:extLst>
          </p:cNvPr>
          <p:cNvPicPr>
            <a:picLocks noChangeAspect="1"/>
          </p:cNvPicPr>
          <p:nvPr/>
        </p:nvPicPr>
        <p:blipFill rotWithShape="1">
          <a:blip r:embed="rId3" cstate="print"/>
          <a:srcRect l="32273" t="24936" r="23295" b="16395"/>
          <a:stretch/>
        </p:blipFill>
        <p:spPr>
          <a:xfrm>
            <a:off x="304801" y="1363590"/>
            <a:ext cx="6766219" cy="4516582"/>
          </a:xfrm>
          <a:prstGeom prst="rect">
            <a:avLst/>
          </a:prstGeom>
          <a:ln>
            <a:solidFill>
              <a:schemeClr val="tx1"/>
            </a:solidFill>
          </a:ln>
        </p:spPr>
      </p:pic>
    </p:spTree>
    <p:extLst>
      <p:ext uri="{BB962C8B-B14F-4D97-AF65-F5344CB8AC3E}">
        <p14:creationId xmlns:p14="http://schemas.microsoft.com/office/powerpoint/2010/main" xmlns="" val="8310108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1496023" y="119369"/>
            <a:ext cx="9313768" cy="584775"/>
          </a:xfrm>
          <a:prstGeom prst="rect">
            <a:avLst/>
          </a:prstGeom>
          <a:noFill/>
        </p:spPr>
        <p:txBody>
          <a:bodyPr wrap="none" rtlCol="0">
            <a:spAutoFit/>
          </a:bodyPr>
          <a:lstStyle/>
          <a:p>
            <a:r>
              <a:rPr lang="es-AR" sz="3200" b="1" dirty="0">
                <a:solidFill>
                  <a:srgbClr val="FF0000"/>
                </a:solidFill>
                <a:latin typeface="Arial" panose="020B0604020202020204" pitchFamily="34" charset="0"/>
                <a:cs typeface="Arial" panose="020B0604020202020204" pitchFamily="34" charset="0"/>
              </a:rPr>
              <a:t>Histéresis Magnética, movimiento de dominios</a:t>
            </a:r>
            <a:endParaRPr lang="es-AR" sz="3200"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xmlns="" Requires="a14">
          <p:sp>
            <p:nvSpPr>
              <p:cNvPr id="3" name="CuadroTexto 2">
                <a:extLst>
                  <a:ext uri="{FF2B5EF4-FFF2-40B4-BE49-F238E27FC236}">
                    <a16:creationId xmlns:a16="http://schemas.microsoft.com/office/drawing/2014/main" id="{B995AC35-A15F-4E89-93A3-EA8496FA5DEE}"/>
                  </a:ext>
                </a:extLst>
              </p:cNvPr>
              <p:cNvSpPr txBox="1"/>
              <p:nvPr/>
            </p:nvSpPr>
            <p:spPr>
              <a:xfrm>
                <a:off x="5012747" y="1058446"/>
                <a:ext cx="6943725" cy="5632311"/>
              </a:xfrm>
              <a:prstGeom prst="rect">
                <a:avLst/>
              </a:prstGeom>
              <a:noFill/>
            </p:spPr>
            <p:txBody>
              <a:bodyPr wrap="square" rtlCol="0">
                <a:spAutoFit/>
              </a:bodyPr>
              <a:lstStyle/>
              <a:p>
                <a:pPr algn="just"/>
                <a:r>
                  <a:rPr lang="es-ES" dirty="0">
                    <a:latin typeface="Arial" panose="020B0604020202020204" pitchFamily="34" charset="0"/>
                    <a:cs typeface="Arial" panose="020B0604020202020204" pitchFamily="34" charset="0"/>
                  </a:rPr>
                  <a:t>Como vimos los materiales ferromagnéticos y  los ferrimagnéticos están constituidos por dominios y  cada uno posee una magnetización espontánea en una dada dirección, pero </a:t>
                </a:r>
              </a:p>
              <a:p>
                <a:pPr algn="just"/>
                <a:r>
                  <a:rPr lang="es-ES" dirty="0">
                    <a:latin typeface="Arial" panose="020B0604020202020204" pitchFamily="34" charset="0"/>
                    <a:cs typeface="Arial" panose="020B0604020202020204" pitchFamily="34" charset="0"/>
                  </a:rPr>
                  <a:t>la magnetización total sigue nulo. Para cambiar las dirección de </a:t>
                </a:r>
                <a14:m>
                  <m:oMath xmlns:m="http://schemas.openxmlformats.org/officeDocument/2006/math">
                    <m:r>
                      <a:rPr lang="es-ES" i="1">
                        <a:latin typeface="Cambria Math" panose="02040503050406030204" pitchFamily="18" charset="0"/>
                      </a:rPr>
                      <m:t>𝑀</m:t>
                    </m:r>
                  </m:oMath>
                </a14:m>
                <a:r>
                  <a:rPr lang="es-ES" dirty="0">
                    <a:latin typeface="Arial" panose="020B0604020202020204" pitchFamily="34" charset="0"/>
                    <a:cs typeface="Arial" panose="020B0604020202020204" pitchFamily="34" charset="0"/>
                  </a:rPr>
                  <a:t> en un solido con varios dominios se deben desplazar las pared de los dominio.</a:t>
                </a:r>
              </a:p>
              <a:p>
                <a:pPr algn="just"/>
                <a:r>
                  <a:rPr lang="es-ES" dirty="0">
                    <a:latin typeface="Arial" panose="020B0604020202020204" pitchFamily="34" charset="0"/>
                    <a:cs typeface="Arial" panose="020B0604020202020204" pitchFamily="34" charset="0"/>
                  </a:rPr>
                  <a:t> Este movimiento de los dominios se logra aplicando un campo exterior </a:t>
                </a:r>
                <a14:m>
                  <m:oMath xmlns:m="http://schemas.openxmlformats.org/officeDocument/2006/math">
                    <m:r>
                      <a:rPr lang="es-ES" i="1">
                        <a:latin typeface="Cambria Math" panose="02040503050406030204" pitchFamily="18" charset="0"/>
                      </a:rPr>
                      <m:t>𝐻</m:t>
                    </m:r>
                  </m:oMath>
                </a14:m>
                <a:r>
                  <a:rPr lang="es-ES" dirty="0">
                    <a:latin typeface="Arial" panose="020B0604020202020204" pitchFamily="34" charset="0"/>
                    <a:cs typeface="Arial" panose="020B0604020202020204" pitchFamily="34" charset="0"/>
                  </a:rPr>
                  <a:t>. </a:t>
                </a:r>
              </a:p>
              <a:p>
                <a:pPr algn="just"/>
                <a:r>
                  <a:rPr lang="es-ES" dirty="0">
                    <a:latin typeface="Arial" panose="020B0604020202020204" pitchFamily="34" charset="0"/>
                    <a:cs typeface="Arial" panose="020B0604020202020204" pitchFamily="34" charset="0"/>
                  </a:rPr>
                  <a:t>Supongamos que queremos magnetizar una barra toroidal como la del esquema, a una dada temperatura, de un  material ferromagnético. Para tal fin medimos </a:t>
                </a:r>
                <a14:m>
                  <m:oMath xmlns:m="http://schemas.openxmlformats.org/officeDocument/2006/math">
                    <m:r>
                      <a:rPr lang="es-ES" i="1">
                        <a:latin typeface="Cambria Math" panose="02040503050406030204" pitchFamily="18" charset="0"/>
                      </a:rPr>
                      <m:t>𝑀</m:t>
                    </m:r>
                  </m:oMath>
                </a14:m>
                <a:r>
                  <a:rPr lang="es-ES" dirty="0">
                    <a:latin typeface="Arial" panose="020B0604020202020204" pitchFamily="34" charset="0"/>
                    <a:cs typeface="Arial" panose="020B0604020202020204" pitchFamily="34" charset="0"/>
                  </a:rPr>
                  <a:t> en función del campo magnético aplicado </a:t>
                </a:r>
                <a14:m>
                  <m:oMath xmlns:m="http://schemas.openxmlformats.org/officeDocument/2006/math">
                    <m:r>
                      <a:rPr lang="es-ES" b="0" i="1" smtClean="0">
                        <a:latin typeface="Cambria Math" panose="02040503050406030204" pitchFamily="18" charset="0"/>
                      </a:rPr>
                      <m:t>𝐻</m:t>
                    </m:r>
                    <m:r>
                      <a:rPr lang="es-ES" b="0" i="1" smtClean="0">
                        <a:latin typeface="Cambria Math" panose="02040503050406030204" pitchFamily="18" charset="0"/>
                      </a:rPr>
                      <m:t>, </m:t>
                    </m:r>
                  </m:oMath>
                </a14:m>
                <a:r>
                  <a:rPr lang="es-ES" dirty="0">
                    <a:latin typeface="Arial" panose="020B0604020202020204" pitchFamily="34" charset="0"/>
                    <a:cs typeface="Arial" panose="020B0604020202020204" pitchFamily="34" charset="0"/>
                  </a:rPr>
                  <a:t>siendo el campo magnético función de la corriente eléctrica </a:t>
                </a:r>
                <a14:m>
                  <m:oMath xmlns:m="http://schemas.openxmlformats.org/officeDocument/2006/math">
                    <m:r>
                      <a:rPr lang="es-ES" b="0" i="1" smtClean="0">
                        <a:latin typeface="Cambria Math" panose="02040503050406030204" pitchFamily="18" charset="0"/>
                      </a:rPr>
                      <m:t>𝐼</m:t>
                    </m:r>
                    <m:r>
                      <a:rPr lang="es-ES" b="0" i="1" smtClean="0">
                        <a:latin typeface="Cambria Math" panose="02040503050406030204" pitchFamily="18" charset="0"/>
                      </a:rPr>
                      <m:t>.</m:t>
                    </m:r>
                  </m:oMath>
                </a14:m>
                <a:endParaRPr lang="es-ES" dirty="0">
                  <a:latin typeface="Arial" panose="020B0604020202020204" pitchFamily="34" charset="0"/>
                  <a:cs typeface="Arial" panose="020B0604020202020204" pitchFamily="34" charset="0"/>
                </a:endParaRPr>
              </a:p>
              <a:p>
                <a:pPr algn="just"/>
                <a:r>
                  <a:rPr lang="es-ES" dirty="0">
                    <a:latin typeface="Arial" panose="020B0604020202020204" pitchFamily="34" charset="0"/>
                    <a:cs typeface="Arial" panose="020B0604020202020204" pitchFamily="34" charset="0"/>
                  </a:rPr>
                  <a:t> Estos experimentos permiten obtener información sobre el movimiento de los dominios  magnéticos. Al graficar </a:t>
                </a:r>
                <a14:m>
                  <m:oMath xmlns:m="http://schemas.openxmlformats.org/officeDocument/2006/math">
                    <m:r>
                      <a:rPr lang="es-ES" i="1">
                        <a:latin typeface="Cambria Math" panose="02040503050406030204" pitchFamily="18" charset="0"/>
                      </a:rPr>
                      <m:t>𝑀</m:t>
                    </m:r>
                  </m:oMath>
                </a14:m>
                <a:r>
                  <a:rPr lang="es-ES" dirty="0">
                    <a:latin typeface="Arial" panose="020B0604020202020204" pitchFamily="34" charset="0"/>
                    <a:cs typeface="Arial" panose="020B0604020202020204" pitchFamily="34" charset="0"/>
                  </a:rPr>
                  <a:t> o la inducción magnética </a:t>
                </a:r>
                <a14:m>
                  <m:oMath xmlns:m="http://schemas.openxmlformats.org/officeDocument/2006/math">
                    <m:r>
                      <a:rPr lang="es-ES" b="0" i="1" smtClean="0">
                        <a:latin typeface="Cambria Math" panose="02040503050406030204" pitchFamily="18" charset="0"/>
                      </a:rPr>
                      <m:t>𝐵</m:t>
                    </m:r>
                    <m:r>
                      <a:rPr lang="es-ES" b="0" i="1" smtClean="0">
                        <a:latin typeface="Cambria Math" panose="02040503050406030204" pitchFamily="18" charset="0"/>
                      </a:rPr>
                      <m:t> </m:t>
                    </m:r>
                  </m:oMath>
                </a14:m>
                <a:r>
                  <a:rPr lang="es-ES" dirty="0">
                    <a:latin typeface="Arial" panose="020B0604020202020204" pitchFamily="34" charset="0"/>
                    <a:cs typeface="Arial" panose="020B0604020202020204" pitchFamily="34" charset="0"/>
                  </a:rPr>
                  <a:t>se obtiene una función no lineal, como es observada en el gráfico superior.</a:t>
                </a:r>
              </a:p>
              <a:p>
                <a:pPr algn="just"/>
                <a:r>
                  <a:rPr lang="es-ES" dirty="0">
                    <a:latin typeface="Arial" panose="020B0604020202020204" pitchFamily="34" charset="0"/>
                    <a:cs typeface="Arial" panose="020B0604020202020204" pitchFamily="34" charset="0"/>
                  </a:rPr>
                  <a:t>Si se disminuye el campo </a:t>
                </a:r>
                <a14:m>
                  <m:oMath xmlns:m="http://schemas.openxmlformats.org/officeDocument/2006/math">
                    <m:r>
                      <a:rPr lang="es-ES" b="0" i="1" smtClean="0">
                        <a:latin typeface="Cambria Math" panose="02040503050406030204" pitchFamily="18" charset="0"/>
                        <a:cs typeface="Arial" panose="020B0604020202020204" pitchFamily="34" charset="0"/>
                      </a:rPr>
                      <m:t>𝐻</m:t>
                    </m:r>
                  </m:oMath>
                </a14:m>
                <a:r>
                  <a:rPr lang="es-ES" dirty="0">
                    <a:latin typeface="Arial" panose="020B0604020202020204" pitchFamily="34" charset="0"/>
                    <a:cs typeface="Arial" panose="020B0604020202020204" pitchFamily="34" charset="0"/>
                  </a:rPr>
                  <a:t> la magnetización no retorna por los mismos valores.</a:t>
                </a:r>
              </a:p>
              <a:p>
                <a:pPr algn="just"/>
                <a:r>
                  <a:rPr lang="es-ES" dirty="0">
                    <a:latin typeface="Arial" panose="020B0604020202020204" pitchFamily="34" charset="0"/>
                    <a:cs typeface="Arial" panose="020B0604020202020204" pitchFamily="34" charset="0"/>
                  </a:rPr>
                  <a:t> </a:t>
                </a:r>
              </a:p>
            </p:txBody>
          </p:sp>
        </mc:Choice>
        <mc:Fallback>
          <p:sp>
            <p:nvSpPr>
              <p:cNvPr id="3" name="CuadroTexto 2">
                <a:extLst>
                  <a:ext uri="{FF2B5EF4-FFF2-40B4-BE49-F238E27FC236}">
                    <a16:creationId xmlns:a16="http://schemas.microsoft.com/office/drawing/2014/main" xmlns="" xmlns:a14="http://schemas.microsoft.com/office/drawing/2010/main" id="{B995AC35-A15F-4E89-93A3-EA8496FA5DEE}"/>
                  </a:ext>
                </a:extLst>
              </p:cNvPr>
              <p:cNvSpPr txBox="1">
                <a:spLocks noRot="1" noChangeAspect="1" noMove="1" noResize="1" noEditPoints="1" noAdjustHandles="1" noChangeArrowheads="1" noChangeShapeType="1" noTextEdit="1"/>
              </p:cNvSpPr>
              <p:nvPr/>
            </p:nvSpPr>
            <p:spPr>
              <a:xfrm>
                <a:off x="5012747" y="1058446"/>
                <a:ext cx="6943725" cy="5632311"/>
              </a:xfrm>
              <a:prstGeom prst="rect">
                <a:avLst/>
              </a:prstGeom>
              <a:blipFill>
                <a:blip r:embed="rId2" cstate="print"/>
                <a:stretch>
                  <a:fillRect l="-702" t="-649" r="-790"/>
                </a:stretch>
              </a:blipFill>
            </p:spPr>
            <p:txBody>
              <a:bodyPr/>
              <a:lstStyle/>
              <a:p>
                <a:r>
                  <a:rPr lang="es-ES">
                    <a:noFill/>
                  </a:rPr>
                  <a:t> </a:t>
                </a:r>
              </a:p>
            </p:txBody>
          </p:sp>
        </mc:Fallback>
      </mc:AlternateContent>
      <p:grpSp>
        <p:nvGrpSpPr>
          <p:cNvPr id="8" name="Grupo 7">
            <a:extLst>
              <a:ext uri="{FF2B5EF4-FFF2-40B4-BE49-F238E27FC236}">
                <a16:creationId xmlns:a16="http://schemas.microsoft.com/office/drawing/2014/main" xmlns="" id="{17C2384D-8831-40E5-B4B2-D1CBB13EEB25}"/>
              </a:ext>
            </a:extLst>
          </p:cNvPr>
          <p:cNvGrpSpPr/>
          <p:nvPr/>
        </p:nvGrpSpPr>
        <p:grpSpPr>
          <a:xfrm>
            <a:off x="235528" y="3736102"/>
            <a:ext cx="3557154" cy="3032414"/>
            <a:chOff x="285751" y="704144"/>
            <a:chExt cx="3624640" cy="2745021"/>
          </a:xfrm>
        </p:grpSpPr>
        <p:pic>
          <p:nvPicPr>
            <p:cNvPr id="6" name="Imagen 5">
              <a:extLst>
                <a:ext uri="{FF2B5EF4-FFF2-40B4-BE49-F238E27FC236}">
                  <a16:creationId xmlns:a16="http://schemas.microsoft.com/office/drawing/2014/main" xmlns="" id="{13D0C472-99F4-4E24-B7DF-8D8D1895724E}"/>
                </a:ext>
              </a:extLst>
            </p:cNvPr>
            <p:cNvPicPr>
              <a:picLocks noChangeAspect="1"/>
            </p:cNvPicPr>
            <p:nvPr/>
          </p:nvPicPr>
          <p:blipFill>
            <a:blip r:embed="rId3" cstate="print">
              <a:duotone>
                <a:prstClr val="black"/>
                <a:schemeClr val="accent4">
                  <a:tint val="45000"/>
                  <a:satMod val="400000"/>
                </a:schemeClr>
              </a:duotone>
            </a:blip>
            <a:stretch>
              <a:fillRect/>
            </a:stretch>
          </p:blipFill>
          <p:spPr>
            <a:xfrm>
              <a:off x="285751" y="704144"/>
              <a:ext cx="3624640" cy="2745021"/>
            </a:xfrm>
            <a:prstGeom prst="rect">
              <a:avLst/>
            </a:prstGeom>
            <a:solidFill>
              <a:srgbClr val="00B050"/>
            </a:solidFill>
            <a:ln>
              <a:solidFill>
                <a:srgbClr val="00B050"/>
              </a:solidFill>
            </a:ln>
          </p:spPr>
        </p:pic>
        <p:sp>
          <p:nvSpPr>
            <p:cNvPr id="7" name="CuadroTexto 6">
              <a:extLst>
                <a:ext uri="{FF2B5EF4-FFF2-40B4-BE49-F238E27FC236}">
                  <a16:creationId xmlns:a16="http://schemas.microsoft.com/office/drawing/2014/main" xmlns="" id="{4E61EA94-9755-44FE-99CC-77E2A5B0F725}"/>
                </a:ext>
              </a:extLst>
            </p:cNvPr>
            <p:cNvSpPr txBox="1"/>
            <p:nvPr/>
          </p:nvSpPr>
          <p:spPr>
            <a:xfrm>
              <a:off x="812109" y="857883"/>
              <a:ext cx="2834302" cy="334329"/>
            </a:xfrm>
            <a:prstGeom prst="rect">
              <a:avLst/>
            </a:prstGeom>
            <a:noFill/>
          </p:spPr>
          <p:txBody>
            <a:bodyPr wrap="none" rtlCol="0">
              <a:spAutoFit/>
            </a:bodyPr>
            <a:lstStyle/>
            <a:p>
              <a:r>
                <a:rPr lang="es-ES" i="1" dirty="0">
                  <a:latin typeface="Arial" panose="020B0604020202020204" pitchFamily="34" charset="0"/>
                  <a:cs typeface="Arial" panose="020B0604020202020204" pitchFamily="34" charset="0"/>
                </a:rPr>
                <a:t>sin magnetización previa</a:t>
              </a:r>
              <a:r>
                <a:rPr lang="es-ES" i="1" dirty="0"/>
                <a:t>.</a:t>
              </a:r>
            </a:p>
          </p:txBody>
        </p:sp>
      </p:grpSp>
      <p:pic>
        <p:nvPicPr>
          <p:cNvPr id="4" name="Imagen 3">
            <a:extLst>
              <a:ext uri="{FF2B5EF4-FFF2-40B4-BE49-F238E27FC236}">
                <a16:creationId xmlns:a16="http://schemas.microsoft.com/office/drawing/2014/main" xmlns="" id="{C39C6F74-DA77-4574-B311-05F66EA46823}"/>
              </a:ext>
            </a:extLst>
          </p:cNvPr>
          <p:cNvPicPr>
            <a:picLocks noChangeAspect="1"/>
          </p:cNvPicPr>
          <p:nvPr/>
        </p:nvPicPr>
        <p:blipFill>
          <a:blip r:embed="rId4" cstate="print"/>
          <a:stretch>
            <a:fillRect/>
          </a:stretch>
        </p:blipFill>
        <p:spPr>
          <a:xfrm>
            <a:off x="1496023" y="704144"/>
            <a:ext cx="3289933" cy="2926987"/>
          </a:xfrm>
          <a:prstGeom prst="rect">
            <a:avLst/>
          </a:prstGeom>
        </p:spPr>
      </p:pic>
    </p:spTree>
    <p:extLst>
      <p:ext uri="{BB962C8B-B14F-4D97-AF65-F5344CB8AC3E}">
        <p14:creationId xmlns:p14="http://schemas.microsoft.com/office/powerpoint/2010/main" xmlns="" val="2641349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7C17B56-3BE0-4507-81DD-827FB102C15F}"/>
              </a:ext>
            </a:extLst>
          </p:cNvPr>
          <p:cNvSpPr>
            <a:spLocks noGrp="1"/>
          </p:cNvSpPr>
          <p:nvPr>
            <p:ph type="title"/>
          </p:nvPr>
        </p:nvSpPr>
        <p:spPr>
          <a:xfrm>
            <a:off x="935182" y="115744"/>
            <a:ext cx="10515600" cy="687820"/>
          </a:xfrm>
        </p:spPr>
        <p:txBody>
          <a:bodyPr>
            <a:normAutofit fontScale="90000"/>
          </a:bodyPr>
          <a:lstStyle/>
          <a:p>
            <a:pPr algn="ctr"/>
            <a:r>
              <a:rPr lang="es-AR" b="1" dirty="0">
                <a:solidFill>
                  <a:srgbClr val="FF0000"/>
                </a:solidFill>
                <a:latin typeface="Arial" panose="020B0604020202020204" pitchFamily="34" charset="0"/>
                <a:cs typeface="Arial" panose="020B0604020202020204" pitchFamily="34" charset="0"/>
              </a:rPr>
              <a:t>ferromagnetismo</a:t>
            </a:r>
            <a:endParaRPr lang="es-ES" dirty="0"/>
          </a:p>
        </p:txBody>
      </p:sp>
      <mc:AlternateContent xmlns:mc="http://schemas.openxmlformats.org/markup-compatibility/2006">
        <mc:Choice xmlns:a14="http://schemas.microsoft.com/office/drawing/2010/main" xmlns="" Requires="a14">
          <p:sp>
            <p:nvSpPr>
              <p:cNvPr id="3" name="Marcador de contenido 2">
                <a:extLst>
                  <a:ext uri="{FF2B5EF4-FFF2-40B4-BE49-F238E27FC236}">
                    <a16:creationId xmlns:a16="http://schemas.microsoft.com/office/drawing/2014/main" id="{679B7DFB-5F5F-4B1F-8F18-899E0BC60EEA}"/>
                  </a:ext>
                </a:extLst>
              </p:cNvPr>
              <p:cNvSpPr>
                <a:spLocks noGrp="1"/>
              </p:cNvSpPr>
              <p:nvPr>
                <p:ph idx="1"/>
              </p:nvPr>
            </p:nvSpPr>
            <p:spPr>
              <a:xfrm>
                <a:off x="838200" y="1451552"/>
                <a:ext cx="10515600" cy="4351338"/>
              </a:xfrm>
            </p:spPr>
            <p:txBody>
              <a:bodyPr>
                <a:normAutofit fontScale="77500" lnSpcReduction="20000"/>
              </a:bodyPr>
              <a:lstStyle/>
              <a:p>
                <a:pPr algn="just">
                  <a:lnSpc>
                    <a:spcPct val="110000"/>
                  </a:lnSpc>
                </a:pPr>
                <a:r>
                  <a:rPr lang="es-ES" dirty="0"/>
                  <a:t>El ferromagnetismo es el ordenamiento magnético de todos los momentos magnéticos atómicos en una dada dirección y sentido </a:t>
                </a:r>
                <a:r>
                  <a:rPr lang="es-ES" dirty="0" err="1"/>
                  <a:t>expontaneamenta</a:t>
                </a:r>
                <a:r>
                  <a:rPr lang="es-ES" dirty="0"/>
                  <a:t>. Hay varios materiales cristalinos que presentan esta propiedad.</a:t>
                </a:r>
              </a:p>
              <a:p>
                <a:pPr algn="just">
                  <a:lnSpc>
                    <a:spcPct val="110000"/>
                  </a:lnSpc>
                </a:pPr>
                <a:r>
                  <a:rPr lang="es-ES" dirty="0"/>
                  <a:t>El ferromagnetismo no es una propiedad inherente del hierro. Hay aleaciones que no contienen hierro y son ferromagnéticas (aleaciones  </a:t>
                </a:r>
                <a:r>
                  <a:rPr lang="es-ES" dirty="0" err="1"/>
                  <a:t>Heusler</a:t>
                </a:r>
                <a:r>
                  <a:rPr lang="es-ES" dirty="0"/>
                  <a:t>, por ejemplo </a:t>
                </a:r>
                <a14:m>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𝐶𝑢</m:t>
                        </m:r>
                      </m:e>
                      <m:sub>
                        <m:r>
                          <a:rPr lang="es-ES" b="0" i="1" smtClean="0">
                            <a:latin typeface="Cambria Math" panose="02040503050406030204" pitchFamily="18" charset="0"/>
                          </a:rPr>
                          <m:t>2</m:t>
                        </m:r>
                      </m:sub>
                    </m:sSub>
                    <m:r>
                      <a:rPr lang="es-ES" b="0" i="1" smtClean="0">
                        <a:latin typeface="Cambria Math" panose="02040503050406030204" pitchFamily="18" charset="0"/>
                      </a:rPr>
                      <m:t>𝑀𝑛𝐴𝑙</m:t>
                    </m:r>
                  </m:oMath>
                </a14:m>
                <a:r>
                  <a:rPr lang="es-ES" dirty="0"/>
                  <a:t>), por el contrario, tenemos aleaciones de hierro que no son ferromagnéticas (inoxidables austeníticos), incluso, bajo ciertas condiciones el hierro no es ferromagnético.</a:t>
                </a:r>
              </a:p>
              <a:p>
                <a:pPr algn="just">
                  <a:lnSpc>
                    <a:spcPct val="110000"/>
                  </a:lnSpc>
                </a:pPr>
                <a:r>
                  <a:rPr lang="es-ES" dirty="0"/>
                  <a:t>En los elementos de transición encontramos tres que poseen propiedades ferromagnéticas Fe (</a:t>
                </a:r>
                <a14:m>
                  <m:oMath xmlns:m="http://schemas.openxmlformats.org/officeDocument/2006/math">
                    <m:sSup>
                      <m:sSupPr>
                        <m:ctrlPr>
                          <a:rPr lang="es-ES" i="1" smtClean="0">
                            <a:latin typeface="Cambria Math" panose="02040503050406030204" pitchFamily="18" charset="0"/>
                          </a:rPr>
                        </m:ctrlPr>
                      </m:sSupPr>
                      <m:e>
                        <m:r>
                          <a:rPr lang="es-ES" b="0" i="1" smtClean="0">
                            <a:latin typeface="Cambria Math" panose="02040503050406030204" pitchFamily="18" charset="0"/>
                          </a:rPr>
                          <m:t>𝑑</m:t>
                        </m:r>
                      </m:e>
                      <m:sup>
                        <m:r>
                          <a:rPr lang="es-ES" b="0" i="1" smtClean="0">
                            <a:latin typeface="Cambria Math" panose="02040503050406030204" pitchFamily="18" charset="0"/>
                          </a:rPr>
                          <m:t>6</m:t>
                        </m:r>
                      </m:sup>
                    </m:sSup>
                    <m:r>
                      <a:rPr lang="es-ES" b="0" i="1" smtClean="0">
                        <a:latin typeface="Cambria Math" panose="02040503050406030204" pitchFamily="18" charset="0"/>
                      </a:rPr>
                      <m:t>)</m:t>
                    </m:r>
                  </m:oMath>
                </a14:m>
                <a:r>
                  <a:rPr lang="es-ES" dirty="0"/>
                  <a:t>,Co (</a:t>
                </a:r>
                <a14:m>
                  <m:oMath xmlns:m="http://schemas.openxmlformats.org/officeDocument/2006/math">
                    <m:sSup>
                      <m:sSupPr>
                        <m:ctrlPr>
                          <a:rPr lang="es-ES" i="1" smtClean="0">
                            <a:latin typeface="Cambria Math" panose="02040503050406030204" pitchFamily="18" charset="0"/>
                          </a:rPr>
                        </m:ctrlPr>
                      </m:sSupPr>
                      <m:e>
                        <m:r>
                          <a:rPr lang="es-ES" b="0" i="1" smtClean="0">
                            <a:latin typeface="Cambria Math" panose="02040503050406030204" pitchFamily="18" charset="0"/>
                          </a:rPr>
                          <m:t>𝑑</m:t>
                        </m:r>
                      </m:e>
                      <m:sup>
                        <m:r>
                          <a:rPr lang="es-ES" b="0" i="1" smtClean="0">
                            <a:latin typeface="Cambria Math" panose="02040503050406030204" pitchFamily="18" charset="0"/>
                          </a:rPr>
                          <m:t>7</m:t>
                        </m:r>
                      </m:sup>
                    </m:sSup>
                  </m:oMath>
                </a14:m>
                <a:r>
                  <a:rPr lang="es-ES" dirty="0"/>
                  <a:t>),Ni (</a:t>
                </a:r>
                <a14:m>
                  <m:oMath xmlns:m="http://schemas.openxmlformats.org/officeDocument/2006/math">
                    <m:sSup>
                      <m:sSupPr>
                        <m:ctrlPr>
                          <a:rPr lang="es-ES" i="1" smtClean="0">
                            <a:latin typeface="Cambria Math" panose="02040503050406030204" pitchFamily="18" charset="0"/>
                          </a:rPr>
                        </m:ctrlPr>
                      </m:sSupPr>
                      <m:e>
                        <m:r>
                          <a:rPr lang="es-ES" b="0" i="1" smtClean="0">
                            <a:latin typeface="Cambria Math" panose="02040503050406030204" pitchFamily="18" charset="0"/>
                          </a:rPr>
                          <m:t>𝑑</m:t>
                        </m:r>
                      </m:e>
                      <m:sup>
                        <m:r>
                          <a:rPr lang="es-ES" b="0" i="1" smtClean="0">
                            <a:latin typeface="Cambria Math" panose="02040503050406030204" pitchFamily="18" charset="0"/>
                          </a:rPr>
                          <m:t>8</m:t>
                        </m:r>
                      </m:sup>
                    </m:sSup>
                  </m:oMath>
                </a14:m>
                <a:r>
                  <a:rPr lang="es-ES" dirty="0"/>
                  <a:t>) y en los de transición interna el Gd (Gadolinio, </a:t>
                </a:r>
                <a14:m>
                  <m:oMath xmlns:m="http://schemas.openxmlformats.org/officeDocument/2006/math">
                    <m:sSup>
                      <m:sSupPr>
                        <m:ctrlPr>
                          <a:rPr lang="es-ES" i="1" smtClean="0">
                            <a:latin typeface="Cambria Math" panose="02040503050406030204" pitchFamily="18" charset="0"/>
                          </a:rPr>
                        </m:ctrlPr>
                      </m:sSupPr>
                      <m:e>
                        <m:r>
                          <a:rPr lang="es-ES" b="0" i="1" smtClean="0">
                            <a:latin typeface="Cambria Math" panose="02040503050406030204" pitchFamily="18" charset="0"/>
                          </a:rPr>
                          <m:t>𝑓</m:t>
                        </m:r>
                      </m:e>
                      <m:sup>
                        <m:r>
                          <a:rPr lang="es-ES" b="0" i="1" smtClean="0">
                            <a:latin typeface="Cambria Math" panose="02040503050406030204" pitchFamily="18" charset="0"/>
                          </a:rPr>
                          <m:t>8</m:t>
                        </m:r>
                      </m:sup>
                    </m:sSup>
                  </m:oMath>
                </a14:m>
                <a:r>
                  <a:rPr lang="es-ES" dirty="0"/>
                  <a:t>), Dy (Disprosio , </a:t>
                </a:r>
                <a14:m>
                  <m:oMath xmlns:m="http://schemas.openxmlformats.org/officeDocument/2006/math">
                    <m:sSup>
                      <m:sSupPr>
                        <m:ctrlPr>
                          <a:rPr lang="es-ES" i="1" smtClean="0">
                            <a:latin typeface="Cambria Math" panose="02040503050406030204" pitchFamily="18" charset="0"/>
                          </a:rPr>
                        </m:ctrlPr>
                      </m:sSupPr>
                      <m:e>
                        <m:r>
                          <a:rPr lang="es-ES" b="0" i="1" smtClean="0">
                            <a:latin typeface="Cambria Math" panose="02040503050406030204" pitchFamily="18" charset="0"/>
                          </a:rPr>
                          <m:t>𝑓</m:t>
                        </m:r>
                      </m:e>
                      <m:sup>
                        <m:r>
                          <a:rPr lang="es-ES" b="0" i="1" smtClean="0">
                            <a:latin typeface="Cambria Math" panose="02040503050406030204" pitchFamily="18" charset="0"/>
                          </a:rPr>
                          <m:t>10</m:t>
                        </m:r>
                      </m:sup>
                    </m:sSup>
                  </m:oMath>
                </a14:m>
                <a:r>
                  <a:rPr lang="es-ES" dirty="0"/>
                  <a:t>).</a:t>
                </a:r>
              </a:p>
              <a:p>
                <a:pPr algn="just">
                  <a:lnSpc>
                    <a:spcPct val="110000"/>
                  </a:lnSpc>
                </a:pPr>
                <a:r>
                  <a:rPr lang="es-ES" dirty="0"/>
                  <a:t>En los materiales compuestos hay varios casos más.</a:t>
                </a:r>
              </a:p>
            </p:txBody>
          </p:sp>
        </mc:Choice>
        <mc:Fallback>
          <p:sp>
            <p:nvSpPr>
              <p:cNvPr id="3" name="Marcador de contenido 2">
                <a:extLst>
                  <a:ext uri="{FF2B5EF4-FFF2-40B4-BE49-F238E27FC236}">
                    <a16:creationId xmlns:a16="http://schemas.microsoft.com/office/drawing/2014/main" xmlns="" xmlns:a14="http://schemas.microsoft.com/office/drawing/2010/main" id="{679B7DFB-5F5F-4B1F-8F18-899E0BC60EEA}"/>
                  </a:ext>
                </a:extLst>
              </p:cNvPr>
              <p:cNvSpPr>
                <a:spLocks noGrp="1" noRot="1" noChangeAspect="1" noMove="1" noResize="1" noEditPoints="1" noAdjustHandles="1" noChangeArrowheads="1" noChangeShapeType="1" noTextEdit="1"/>
              </p:cNvSpPr>
              <p:nvPr>
                <p:ph idx="1"/>
              </p:nvPr>
            </p:nvSpPr>
            <p:spPr>
              <a:xfrm>
                <a:off x="838200" y="1451552"/>
                <a:ext cx="10515600" cy="4351338"/>
              </a:xfrm>
              <a:blipFill>
                <a:blip r:embed="rId2" cstate="print"/>
                <a:stretch>
                  <a:fillRect l="-696" t="-1821" r="-696"/>
                </a:stretch>
              </a:blipFill>
            </p:spPr>
            <p:txBody>
              <a:bodyPr/>
              <a:lstStyle/>
              <a:p>
                <a:r>
                  <a:rPr lang="es-ES">
                    <a:noFill/>
                  </a:rPr>
                  <a:t> </a:t>
                </a:r>
              </a:p>
            </p:txBody>
          </p:sp>
        </mc:Fallback>
      </mc:AlternateContent>
    </p:spTree>
    <p:extLst>
      <p:ext uri="{BB962C8B-B14F-4D97-AF65-F5344CB8AC3E}">
        <p14:creationId xmlns:p14="http://schemas.microsoft.com/office/powerpoint/2010/main" xmlns="" val="16019175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999928" y="20016"/>
            <a:ext cx="4429447" cy="706090"/>
          </a:xfrm>
        </p:spPr>
        <p:txBody>
          <a:bodyPr>
            <a:normAutofit/>
          </a:bodyPr>
          <a:lstStyle/>
          <a:p>
            <a:pPr eaLnBrk="1" hangingPunct="1"/>
            <a:r>
              <a:rPr lang="es-ES_tradnl" altLang="es-AR" sz="3600" b="1" dirty="0">
                <a:solidFill>
                  <a:srgbClr val="FF0000"/>
                </a:solidFill>
                <a:latin typeface="Arial" panose="020B0604020202020204" pitchFamily="34" charset="0"/>
                <a:cs typeface="Arial" panose="020B0604020202020204" pitchFamily="34" charset="0"/>
              </a:rPr>
              <a:t>Ciclo de histéresis</a:t>
            </a:r>
          </a:p>
        </p:txBody>
      </p:sp>
      <p:grpSp>
        <p:nvGrpSpPr>
          <p:cNvPr id="2058" name="Grupo 2057">
            <a:extLst>
              <a:ext uri="{FF2B5EF4-FFF2-40B4-BE49-F238E27FC236}">
                <a16:creationId xmlns:a16="http://schemas.microsoft.com/office/drawing/2014/main" xmlns="" id="{DCB2A0BA-3AE0-439B-AE13-764475E406D1}"/>
              </a:ext>
            </a:extLst>
          </p:cNvPr>
          <p:cNvGrpSpPr/>
          <p:nvPr/>
        </p:nvGrpSpPr>
        <p:grpSpPr>
          <a:xfrm>
            <a:off x="56501" y="816248"/>
            <a:ext cx="6825832" cy="4627898"/>
            <a:chOff x="522707" y="1941851"/>
            <a:chExt cx="6825832" cy="4627898"/>
          </a:xfrm>
        </p:grpSpPr>
        <p:sp>
          <p:nvSpPr>
            <p:cNvPr id="2" name="Rectángulo 1">
              <a:extLst>
                <a:ext uri="{FF2B5EF4-FFF2-40B4-BE49-F238E27FC236}">
                  <a16:creationId xmlns:a16="http://schemas.microsoft.com/office/drawing/2014/main" xmlns="" id="{1349206B-DB9C-4EEA-919F-B0D191E7FDB7}"/>
                </a:ext>
              </a:extLst>
            </p:cNvPr>
            <p:cNvSpPr/>
            <p:nvPr/>
          </p:nvSpPr>
          <p:spPr>
            <a:xfrm>
              <a:off x="618780" y="2016681"/>
              <a:ext cx="2723823" cy="369332"/>
            </a:xfrm>
            <a:prstGeom prst="rect">
              <a:avLst/>
            </a:prstGeom>
          </p:spPr>
          <p:txBody>
            <a:bodyPr wrap="none">
              <a:spAutoFit/>
            </a:bodyPr>
            <a:lstStyle/>
            <a:p>
              <a:r>
                <a:rPr lang="es-ES" i="1" dirty="0">
                  <a:latin typeface="Arial" panose="020B0604020202020204" pitchFamily="34" charset="0"/>
                  <a:cs typeface="Arial" panose="020B0604020202020204" pitchFamily="34" charset="0"/>
                </a:rPr>
                <a:t>sin magnetización previa</a:t>
              </a:r>
              <a:endParaRPr lang="es-ES" i="1" dirty="0"/>
            </a:p>
          </p:txBody>
        </p:sp>
        <p:pic>
          <p:nvPicPr>
            <p:cNvPr id="2052" name="Picture 4" descr="Imagen relacionada">
              <a:extLst>
                <a:ext uri="{FF2B5EF4-FFF2-40B4-BE49-F238E27FC236}">
                  <a16:creationId xmlns:a16="http://schemas.microsoft.com/office/drawing/2014/main" xmlns="" id="{064748E7-CDD4-4BD5-BD6F-198C3261530B}"/>
                </a:ext>
              </a:extLst>
            </p:cNvPr>
            <p:cNvPicPr>
              <a:picLocks noChangeAspect="1" noChangeArrowheads="1"/>
            </p:cNvPicPr>
            <p:nvPr/>
          </p:nvPicPr>
          <p:blipFill rotWithShape="1">
            <a:blip r:embed="rId2" cstate="print">
              <a:duotone>
                <a:prstClr val="black"/>
                <a:schemeClr val="accent5">
                  <a:tint val="45000"/>
                  <a:satMod val="400000"/>
                </a:schemeClr>
              </a:duotone>
              <a:extLst>
                <a:ext uri="{28A0092B-C50C-407E-A947-70E740481C1C}">
                  <a14:useLocalDpi xmlns:a14="http://schemas.microsoft.com/office/drawing/2010/main" xmlns="" val="0"/>
                </a:ext>
              </a:extLst>
            </a:blip>
            <a:srcRect l="9051" t="10629" r="6603"/>
            <a:stretch/>
          </p:blipFill>
          <p:spPr bwMode="auto">
            <a:xfrm>
              <a:off x="1257298" y="2374227"/>
              <a:ext cx="5414963" cy="4195522"/>
            </a:xfrm>
            <a:prstGeom prst="rect">
              <a:avLst/>
            </a:prstGeom>
            <a:noFill/>
            <a:ln>
              <a:solidFill>
                <a:srgbClr val="007A37"/>
              </a:solidFill>
            </a:ln>
            <a:extLst>
              <a:ext uri="{909E8E84-426E-40DD-AFC4-6F175D3DCCD1}">
                <a14:hiddenFill xmlns:a14="http://schemas.microsoft.com/office/drawing/2010/main" xmlns="">
                  <a:solidFill>
                    <a:srgbClr val="FFFFFF"/>
                  </a:solidFill>
                </a14:hiddenFill>
              </a:ext>
            </a:extLst>
          </p:spPr>
        </p:pic>
        <p:cxnSp>
          <p:nvCxnSpPr>
            <p:cNvPr id="8" name="Conector recto de flecha 7">
              <a:extLst>
                <a:ext uri="{FF2B5EF4-FFF2-40B4-BE49-F238E27FC236}">
                  <a16:creationId xmlns:a16="http://schemas.microsoft.com/office/drawing/2014/main" xmlns="" id="{DEC21C0A-7C14-4207-A3D3-22A0C6957E0B}"/>
                </a:ext>
              </a:extLst>
            </p:cNvPr>
            <p:cNvCxnSpPr>
              <a:cxnSpLocks/>
            </p:cNvCxnSpPr>
            <p:nvPr/>
          </p:nvCxnSpPr>
          <p:spPr>
            <a:xfrm>
              <a:off x="2300288" y="2386013"/>
              <a:ext cx="2543175" cy="14287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de flecha 10">
              <a:extLst>
                <a:ext uri="{FF2B5EF4-FFF2-40B4-BE49-F238E27FC236}">
                  <a16:creationId xmlns:a16="http://schemas.microsoft.com/office/drawing/2014/main" xmlns="" id="{4644A50E-629F-4799-826B-DDA720EDBE3D}"/>
                </a:ext>
              </a:extLst>
            </p:cNvPr>
            <p:cNvCxnSpPr>
              <a:cxnSpLocks/>
            </p:cNvCxnSpPr>
            <p:nvPr/>
          </p:nvCxnSpPr>
          <p:spPr>
            <a:xfrm>
              <a:off x="3381075" y="3429000"/>
              <a:ext cx="778669" cy="10001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xmlns="" Requires="a14">
            <p:sp>
              <p:nvSpPr>
                <p:cNvPr id="15" name="CuadroTexto 14">
                  <a:extLst>
                    <a:ext uri="{FF2B5EF4-FFF2-40B4-BE49-F238E27FC236}">
                      <a16:creationId xmlns:a16="http://schemas.microsoft.com/office/drawing/2014/main" id="{D5C7E6A0-3321-4F38-92DF-B8E27B5ACADE}"/>
                    </a:ext>
                  </a:extLst>
                </p:cNvPr>
                <p:cNvSpPr txBox="1"/>
                <p:nvPr/>
              </p:nvSpPr>
              <p:spPr>
                <a:xfrm>
                  <a:off x="522707" y="3215401"/>
                  <a:ext cx="2981394" cy="369332"/>
                </a:xfrm>
                <a:prstGeom prst="rect">
                  <a:avLst/>
                </a:prstGeom>
                <a:noFill/>
              </p:spPr>
              <p:txBody>
                <a:bodyPr wrap="none" rtlCol="0">
                  <a:spAutoFit/>
                </a:bodyPr>
                <a:lstStyle/>
                <a:p>
                  <a:r>
                    <a:rPr lang="es-ES" i="1" dirty="0">
                      <a:latin typeface="Arial" panose="020B0604020202020204" pitchFamily="34" charset="0"/>
                      <a:cs typeface="Arial" panose="020B0604020202020204" pitchFamily="34" charset="0"/>
                    </a:rPr>
                    <a:t>magnetismo remanente </a:t>
                  </a:r>
                  <a14:m>
                    <m:oMath xmlns:m="http://schemas.openxmlformats.org/officeDocument/2006/math">
                      <m:sSub>
                        <m:sSubPr>
                          <m:ctrlPr>
                            <a:rPr lang="es-ES" i="1" smtClean="0">
                              <a:latin typeface="Cambria Math" panose="02040503050406030204" pitchFamily="18" charset="0"/>
                              <a:cs typeface="Arial" panose="020B0604020202020204" pitchFamily="34" charset="0"/>
                            </a:rPr>
                          </m:ctrlPr>
                        </m:sSubPr>
                        <m:e>
                          <m:r>
                            <a:rPr lang="es-ES" b="0" i="1" smtClean="0">
                              <a:latin typeface="Cambria Math" panose="02040503050406030204" pitchFamily="18" charset="0"/>
                              <a:cs typeface="Arial" panose="020B0604020202020204" pitchFamily="34" charset="0"/>
                            </a:rPr>
                            <m:t>𝑀</m:t>
                          </m:r>
                        </m:e>
                        <m:sub>
                          <m:r>
                            <a:rPr lang="es-ES" b="0" i="1" smtClean="0">
                              <a:latin typeface="Cambria Math" panose="02040503050406030204" pitchFamily="18" charset="0"/>
                              <a:cs typeface="Arial" panose="020B0604020202020204" pitchFamily="34" charset="0"/>
                            </a:rPr>
                            <m:t>𝑅</m:t>
                          </m:r>
                        </m:sub>
                      </m:sSub>
                    </m:oMath>
                  </a14:m>
                  <a:endParaRPr lang="es-ES" dirty="0">
                    <a:latin typeface="Arial" panose="020B0604020202020204" pitchFamily="34" charset="0"/>
                    <a:cs typeface="Arial" panose="020B0604020202020204" pitchFamily="34" charset="0"/>
                  </a:endParaRPr>
                </a:p>
              </p:txBody>
            </p:sp>
          </mc:Choice>
          <mc:Fallback>
            <p:sp>
              <p:nvSpPr>
                <p:cNvPr id="15" name="CuadroTexto 14">
                  <a:extLst>
                    <a:ext uri="{FF2B5EF4-FFF2-40B4-BE49-F238E27FC236}">
                      <a16:creationId xmlns:a16="http://schemas.microsoft.com/office/drawing/2014/main" xmlns="" xmlns:a14="http://schemas.microsoft.com/office/drawing/2010/main" id="{D5C7E6A0-3321-4F38-92DF-B8E27B5ACADE}"/>
                    </a:ext>
                  </a:extLst>
                </p:cNvPr>
                <p:cNvSpPr txBox="1">
                  <a:spLocks noRot="1" noChangeAspect="1" noMove="1" noResize="1" noEditPoints="1" noAdjustHandles="1" noChangeArrowheads="1" noChangeShapeType="1" noTextEdit="1"/>
                </p:cNvSpPr>
                <p:nvPr/>
              </p:nvSpPr>
              <p:spPr>
                <a:xfrm>
                  <a:off x="522707" y="3215401"/>
                  <a:ext cx="2981394" cy="369332"/>
                </a:xfrm>
                <a:prstGeom prst="rect">
                  <a:avLst/>
                </a:prstGeom>
                <a:blipFill>
                  <a:blip r:embed="rId3" cstate="print"/>
                  <a:stretch>
                    <a:fillRect l="-1636" t="-10000" b="-26667"/>
                  </a:stretch>
                </a:blipFill>
              </p:spPr>
              <p:txBody>
                <a:bodyPr/>
                <a:lstStyle/>
                <a:p>
                  <a:r>
                    <a:rPr lang="es-ES">
                      <a:noFill/>
                    </a:rPr>
                    <a:t> </a:t>
                  </a:r>
                </a:p>
              </p:txBody>
            </p:sp>
          </mc:Fallback>
        </mc:AlternateContent>
        <mc:AlternateContent xmlns:mc="http://schemas.openxmlformats.org/markup-compatibility/2006">
          <mc:Choice xmlns:a14="http://schemas.microsoft.com/office/drawing/2010/main" xmlns="" Requires="a14">
            <p:sp>
              <p:nvSpPr>
                <p:cNvPr id="16" name="CuadroTexto 15">
                  <a:extLst>
                    <a:ext uri="{FF2B5EF4-FFF2-40B4-BE49-F238E27FC236}">
                      <a16:creationId xmlns:a16="http://schemas.microsoft.com/office/drawing/2014/main" id="{90D11019-9C41-419F-9156-657094C59FD5}"/>
                    </a:ext>
                  </a:extLst>
                </p:cNvPr>
                <p:cNvSpPr txBox="1"/>
                <p:nvPr/>
              </p:nvSpPr>
              <p:spPr>
                <a:xfrm>
                  <a:off x="4159744" y="2353509"/>
                  <a:ext cx="4403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ES" i="1">
                            <a:latin typeface="Cambria Math" panose="02040503050406030204" pitchFamily="18" charset="0"/>
                          </a:rPr>
                          <m:t>𝑀</m:t>
                        </m:r>
                      </m:oMath>
                    </m:oMathPara>
                  </a14:m>
                  <a:endParaRPr lang="es-ES" dirty="0"/>
                </a:p>
              </p:txBody>
            </p:sp>
          </mc:Choice>
          <mc:Fallback>
            <p:sp>
              <p:nvSpPr>
                <p:cNvPr id="16" name="CuadroTexto 15">
                  <a:extLst>
                    <a:ext uri="{FF2B5EF4-FFF2-40B4-BE49-F238E27FC236}">
                      <a16:creationId xmlns:a16="http://schemas.microsoft.com/office/drawing/2014/main" xmlns="" xmlns:a14="http://schemas.microsoft.com/office/drawing/2010/main" id="{90D11019-9C41-419F-9156-657094C59FD5}"/>
                    </a:ext>
                  </a:extLst>
                </p:cNvPr>
                <p:cNvSpPr txBox="1">
                  <a:spLocks noRot="1" noChangeAspect="1" noMove="1" noResize="1" noEditPoints="1" noAdjustHandles="1" noChangeArrowheads="1" noChangeShapeType="1" noTextEdit="1"/>
                </p:cNvSpPr>
                <p:nvPr/>
              </p:nvSpPr>
              <p:spPr>
                <a:xfrm>
                  <a:off x="4159744" y="2353509"/>
                  <a:ext cx="440377" cy="369332"/>
                </a:xfrm>
                <a:prstGeom prst="rect">
                  <a:avLst/>
                </a:prstGeom>
                <a:blipFill>
                  <a:blip r:embed="rId4" cstate="print"/>
                  <a:stretch>
                    <a:fillRect/>
                  </a:stretch>
                </a:blipFill>
              </p:spPr>
              <p:txBody>
                <a:bodyPr/>
                <a:lstStyle/>
                <a:p>
                  <a:r>
                    <a:rPr lang="es-ES">
                      <a:noFill/>
                    </a:rPr>
                    <a:t> </a:t>
                  </a:r>
                </a:p>
              </p:txBody>
            </p:sp>
          </mc:Fallback>
        </mc:AlternateContent>
        <mc:AlternateContent xmlns:mc="http://schemas.openxmlformats.org/markup-compatibility/2006">
          <mc:Choice xmlns:a14="http://schemas.microsoft.com/office/drawing/2010/main" xmlns="" Requires="a14">
            <p:sp>
              <p:nvSpPr>
                <p:cNvPr id="17" name="CuadroTexto 16">
                  <a:extLst>
                    <a:ext uri="{FF2B5EF4-FFF2-40B4-BE49-F238E27FC236}">
                      <a16:creationId xmlns:a16="http://schemas.microsoft.com/office/drawing/2014/main" id="{134F593F-1B44-43E0-9E06-DFB1627073A2}"/>
                    </a:ext>
                  </a:extLst>
                </p:cNvPr>
                <p:cNvSpPr txBox="1"/>
                <p:nvPr/>
              </p:nvSpPr>
              <p:spPr>
                <a:xfrm>
                  <a:off x="6259650" y="4299108"/>
                  <a:ext cx="41261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𝐻</m:t>
                        </m:r>
                      </m:oMath>
                    </m:oMathPara>
                  </a14:m>
                  <a:endParaRPr lang="es-ES" dirty="0"/>
                </a:p>
              </p:txBody>
            </p:sp>
          </mc:Choice>
          <mc:Fallback>
            <p:sp>
              <p:nvSpPr>
                <p:cNvPr id="17" name="CuadroTexto 16">
                  <a:extLst>
                    <a:ext uri="{FF2B5EF4-FFF2-40B4-BE49-F238E27FC236}">
                      <a16:creationId xmlns:a16="http://schemas.microsoft.com/office/drawing/2014/main" xmlns="" xmlns:a14="http://schemas.microsoft.com/office/drawing/2010/main" id="{134F593F-1B44-43E0-9E06-DFB1627073A2}"/>
                    </a:ext>
                  </a:extLst>
                </p:cNvPr>
                <p:cNvSpPr txBox="1">
                  <a:spLocks noRot="1" noChangeAspect="1" noMove="1" noResize="1" noEditPoints="1" noAdjustHandles="1" noChangeArrowheads="1" noChangeShapeType="1" noTextEdit="1"/>
                </p:cNvSpPr>
                <p:nvPr/>
              </p:nvSpPr>
              <p:spPr>
                <a:xfrm>
                  <a:off x="6259650" y="4299108"/>
                  <a:ext cx="412612" cy="369332"/>
                </a:xfrm>
                <a:prstGeom prst="rect">
                  <a:avLst/>
                </a:prstGeom>
                <a:blipFill>
                  <a:blip r:embed="rId5" cstate="print"/>
                  <a:stretch>
                    <a:fillRect/>
                  </a:stretch>
                </a:blipFill>
              </p:spPr>
              <p:txBody>
                <a:bodyPr/>
                <a:lstStyle/>
                <a:p>
                  <a:r>
                    <a:rPr lang="es-ES">
                      <a:noFill/>
                    </a:rPr>
                    <a:t> </a:t>
                  </a:r>
                </a:p>
              </p:txBody>
            </p:sp>
          </mc:Fallback>
        </mc:AlternateContent>
        <mc:AlternateContent xmlns:mc="http://schemas.openxmlformats.org/markup-compatibility/2006">
          <mc:Choice xmlns:a14="http://schemas.microsoft.com/office/drawing/2010/main" xmlns="" Requires="a14">
            <p:sp>
              <p:nvSpPr>
                <p:cNvPr id="18" name="CuadroTexto 17">
                  <a:extLst>
                    <a:ext uri="{FF2B5EF4-FFF2-40B4-BE49-F238E27FC236}">
                      <a16:creationId xmlns:a16="http://schemas.microsoft.com/office/drawing/2014/main" id="{BCC7656D-0963-4F62-8360-45CCBD8A20CB}"/>
                    </a:ext>
                  </a:extLst>
                </p:cNvPr>
                <p:cNvSpPr txBox="1"/>
                <p:nvPr/>
              </p:nvSpPr>
              <p:spPr>
                <a:xfrm>
                  <a:off x="3915525" y="1941851"/>
                  <a:ext cx="3433014" cy="369332"/>
                </a:xfrm>
                <a:prstGeom prst="rect">
                  <a:avLst/>
                </a:prstGeom>
                <a:noFill/>
              </p:spPr>
              <p:txBody>
                <a:bodyPr wrap="square" rtlCol="0">
                  <a:spAutoFit/>
                </a:bodyPr>
                <a:lstStyle/>
                <a:p>
                  <a:r>
                    <a:rPr lang="es-ES" i="1" dirty="0">
                      <a:latin typeface="Arial" panose="020B0604020202020204" pitchFamily="34" charset="0"/>
                      <a:cs typeface="Arial" panose="020B0604020202020204" pitchFamily="34" charset="0"/>
                    </a:rPr>
                    <a:t>magnetismo de Saturación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𝑀</m:t>
                          </m:r>
                        </m:e>
                        <m:sub>
                          <m:r>
                            <a:rPr lang="es-ES" i="1">
                              <a:latin typeface="Cambria Math" panose="02040503050406030204" pitchFamily="18" charset="0"/>
                            </a:rPr>
                            <m:t>𝑠</m:t>
                          </m:r>
                        </m:sub>
                      </m:sSub>
                    </m:oMath>
                  </a14:m>
                  <a:endParaRPr lang="es-ES" i="1" dirty="0">
                    <a:latin typeface="Arial" panose="020B0604020202020204" pitchFamily="34" charset="0"/>
                    <a:cs typeface="Arial" panose="020B0604020202020204" pitchFamily="34" charset="0"/>
                  </a:endParaRPr>
                </a:p>
              </p:txBody>
            </p:sp>
          </mc:Choice>
          <mc:Fallback>
            <p:sp>
              <p:nvSpPr>
                <p:cNvPr id="18" name="CuadroTexto 17">
                  <a:extLst>
                    <a:ext uri="{FF2B5EF4-FFF2-40B4-BE49-F238E27FC236}">
                      <a16:creationId xmlns:a16="http://schemas.microsoft.com/office/drawing/2014/main" xmlns="" xmlns:a14="http://schemas.microsoft.com/office/drawing/2010/main" id="{BCC7656D-0963-4F62-8360-45CCBD8A20CB}"/>
                    </a:ext>
                  </a:extLst>
                </p:cNvPr>
                <p:cNvSpPr txBox="1">
                  <a:spLocks noRot="1" noChangeAspect="1" noMove="1" noResize="1" noEditPoints="1" noAdjustHandles="1" noChangeArrowheads="1" noChangeShapeType="1" noTextEdit="1"/>
                </p:cNvSpPr>
                <p:nvPr/>
              </p:nvSpPr>
              <p:spPr>
                <a:xfrm>
                  <a:off x="3915525" y="1941851"/>
                  <a:ext cx="3433014" cy="369332"/>
                </a:xfrm>
                <a:prstGeom prst="rect">
                  <a:avLst/>
                </a:prstGeom>
                <a:blipFill>
                  <a:blip r:embed="rId6" cstate="print"/>
                  <a:stretch>
                    <a:fillRect l="-1599" t="-10000" b="-26667"/>
                  </a:stretch>
                </a:blipFill>
              </p:spPr>
              <p:txBody>
                <a:bodyPr/>
                <a:lstStyle/>
                <a:p>
                  <a:r>
                    <a:rPr lang="es-ES">
                      <a:noFill/>
                    </a:rPr>
                    <a:t> </a:t>
                  </a:r>
                </a:p>
              </p:txBody>
            </p:sp>
          </mc:Fallback>
        </mc:AlternateContent>
        <p:cxnSp>
          <p:nvCxnSpPr>
            <p:cNvPr id="20" name="Conector recto de flecha 19">
              <a:extLst>
                <a:ext uri="{FF2B5EF4-FFF2-40B4-BE49-F238E27FC236}">
                  <a16:creationId xmlns:a16="http://schemas.microsoft.com/office/drawing/2014/main" xmlns="" id="{A7A99129-971E-46B9-ABAB-35FA95D14D58}"/>
                </a:ext>
              </a:extLst>
            </p:cNvPr>
            <p:cNvCxnSpPr>
              <a:cxnSpLocks/>
            </p:cNvCxnSpPr>
            <p:nvPr/>
          </p:nvCxnSpPr>
          <p:spPr>
            <a:xfrm>
              <a:off x="5873888" y="2286358"/>
              <a:ext cx="771523" cy="54506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xmlns="" id="{37F4228C-5712-405D-A17B-FD1432669155}"/>
                </a:ext>
              </a:extLst>
            </p:cNvPr>
            <p:cNvCxnSpPr>
              <a:cxnSpLocks/>
            </p:cNvCxnSpPr>
            <p:nvPr/>
          </p:nvCxnSpPr>
          <p:spPr>
            <a:xfrm flipH="1">
              <a:off x="4159745" y="2872502"/>
              <a:ext cx="2512516" cy="12859"/>
            </a:xfrm>
            <a:prstGeom prst="line">
              <a:avLst/>
            </a:prstGeom>
            <a:ln>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xmlns="" Requires="a14">
            <p:sp>
              <p:nvSpPr>
                <p:cNvPr id="26" name="CuadroTexto 25">
                  <a:extLst>
                    <a:ext uri="{FF2B5EF4-FFF2-40B4-BE49-F238E27FC236}">
                      <a16:creationId xmlns:a16="http://schemas.microsoft.com/office/drawing/2014/main" id="{F5078AD1-36BF-4E67-BF71-18DE5A7F2C3C}"/>
                    </a:ext>
                  </a:extLst>
                </p:cNvPr>
                <p:cNvSpPr txBox="1"/>
                <p:nvPr/>
              </p:nvSpPr>
              <p:spPr>
                <a:xfrm>
                  <a:off x="3698676" y="2681050"/>
                  <a:ext cx="5159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𝑀</m:t>
                            </m:r>
                          </m:e>
                          <m:sub>
                            <m:r>
                              <a:rPr lang="es-ES" b="0" i="1" smtClean="0">
                                <a:latin typeface="Cambria Math" panose="02040503050406030204" pitchFamily="18" charset="0"/>
                              </a:rPr>
                              <m:t>𝑠</m:t>
                            </m:r>
                          </m:sub>
                        </m:sSub>
                      </m:oMath>
                    </m:oMathPara>
                  </a14:m>
                  <a:endParaRPr lang="es-ES" dirty="0"/>
                </a:p>
              </p:txBody>
            </p:sp>
          </mc:Choice>
          <mc:Fallback>
            <p:sp>
              <p:nvSpPr>
                <p:cNvPr id="26" name="CuadroTexto 25">
                  <a:extLst>
                    <a:ext uri="{FF2B5EF4-FFF2-40B4-BE49-F238E27FC236}">
                      <a16:creationId xmlns:a16="http://schemas.microsoft.com/office/drawing/2014/main" xmlns="" xmlns:a14="http://schemas.microsoft.com/office/drawing/2010/main" id="{F5078AD1-36BF-4E67-BF71-18DE5A7F2C3C}"/>
                    </a:ext>
                  </a:extLst>
                </p:cNvPr>
                <p:cNvSpPr txBox="1">
                  <a:spLocks noRot="1" noChangeAspect="1" noMove="1" noResize="1" noEditPoints="1" noAdjustHandles="1" noChangeArrowheads="1" noChangeShapeType="1" noTextEdit="1"/>
                </p:cNvSpPr>
                <p:nvPr/>
              </p:nvSpPr>
              <p:spPr>
                <a:xfrm>
                  <a:off x="3698676" y="2681050"/>
                  <a:ext cx="515975" cy="369332"/>
                </a:xfrm>
                <a:prstGeom prst="rect">
                  <a:avLst/>
                </a:prstGeom>
                <a:blipFill>
                  <a:blip r:embed="rId7" cstate="print"/>
                  <a:stretch>
                    <a:fillRect/>
                  </a:stretch>
                </a:blipFill>
              </p:spPr>
              <p:txBody>
                <a:bodyPr/>
                <a:lstStyle/>
                <a:p>
                  <a:r>
                    <a:rPr lang="es-ES">
                      <a:noFill/>
                    </a:rPr>
                    <a:t> </a:t>
                  </a:r>
                </a:p>
              </p:txBody>
            </p:sp>
          </mc:Fallback>
        </mc:AlternateContent>
        <mc:AlternateContent xmlns:mc="http://schemas.openxmlformats.org/markup-compatibility/2006">
          <mc:Choice xmlns:a14="http://schemas.microsoft.com/office/drawing/2010/main" xmlns="" Requires="a14">
            <p:sp>
              <p:nvSpPr>
                <p:cNvPr id="28" name="Rectángulo 27">
                  <a:extLst>
                    <a:ext uri="{FF2B5EF4-FFF2-40B4-BE49-F238E27FC236}">
                      <a16:creationId xmlns:a16="http://schemas.microsoft.com/office/drawing/2014/main" id="{E3763B78-0582-4C8C-AFC5-AB8E94151443}"/>
                    </a:ext>
                  </a:extLst>
                </p:cNvPr>
                <p:cNvSpPr/>
                <p:nvPr/>
              </p:nvSpPr>
              <p:spPr>
                <a:xfrm>
                  <a:off x="4132895" y="4963120"/>
                  <a:ext cx="2512516" cy="369332"/>
                </a:xfrm>
                <a:prstGeom prst="rect">
                  <a:avLst/>
                </a:prstGeom>
              </p:spPr>
              <p:txBody>
                <a:bodyPr wrap="square">
                  <a:spAutoFit/>
                </a:bodyPr>
                <a:lstStyle/>
                <a:p>
                  <a:r>
                    <a:rPr lang="es-ES" i="1" dirty="0">
                      <a:latin typeface="Arial" panose="020B0604020202020204" pitchFamily="34" charset="0"/>
                      <a:cs typeface="Arial" panose="020B0604020202020204" pitchFamily="34" charset="0"/>
                    </a:rPr>
                    <a:t>campo coercitivo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𝐻</m:t>
                          </m:r>
                        </m:e>
                        <m:sub>
                          <m:r>
                            <a:rPr lang="es-ES" i="1">
                              <a:latin typeface="Cambria Math" panose="02040503050406030204" pitchFamily="18" charset="0"/>
                            </a:rPr>
                            <m:t>𝑐</m:t>
                          </m:r>
                        </m:sub>
                      </m:sSub>
                    </m:oMath>
                  </a14:m>
                  <a:endParaRPr lang="es-ES" i="1" dirty="0">
                    <a:latin typeface="Arial" panose="020B0604020202020204" pitchFamily="34" charset="0"/>
                    <a:cs typeface="Arial" panose="020B0604020202020204" pitchFamily="34" charset="0"/>
                  </a:endParaRPr>
                </a:p>
              </p:txBody>
            </p:sp>
          </mc:Choice>
          <mc:Fallback>
            <p:sp>
              <p:nvSpPr>
                <p:cNvPr id="28" name="Rectángulo 27">
                  <a:extLst>
                    <a:ext uri="{FF2B5EF4-FFF2-40B4-BE49-F238E27FC236}">
                      <a16:creationId xmlns:a16="http://schemas.microsoft.com/office/drawing/2014/main" xmlns="" xmlns:a14="http://schemas.microsoft.com/office/drawing/2010/main" id="{E3763B78-0582-4C8C-AFC5-AB8E94151443}"/>
                    </a:ext>
                  </a:extLst>
                </p:cNvPr>
                <p:cNvSpPr>
                  <a:spLocks noRot="1" noChangeAspect="1" noMove="1" noResize="1" noEditPoints="1" noAdjustHandles="1" noChangeArrowheads="1" noChangeShapeType="1" noTextEdit="1"/>
                </p:cNvSpPr>
                <p:nvPr/>
              </p:nvSpPr>
              <p:spPr>
                <a:xfrm>
                  <a:off x="4132895" y="4963120"/>
                  <a:ext cx="2512516" cy="369332"/>
                </a:xfrm>
                <a:prstGeom prst="rect">
                  <a:avLst/>
                </a:prstGeom>
                <a:blipFill>
                  <a:blip r:embed="rId8" cstate="print"/>
                  <a:stretch>
                    <a:fillRect l="-1937" t="-10000" b="-26667"/>
                  </a:stretch>
                </a:blipFill>
              </p:spPr>
              <p:txBody>
                <a:bodyPr/>
                <a:lstStyle/>
                <a:p>
                  <a:r>
                    <a:rPr lang="es-ES">
                      <a:noFill/>
                    </a:rPr>
                    <a:t> </a:t>
                  </a:r>
                </a:p>
              </p:txBody>
            </p:sp>
          </mc:Fallback>
        </mc:AlternateContent>
        <p:cxnSp>
          <p:nvCxnSpPr>
            <p:cNvPr id="30" name="Conector recto de flecha 29">
              <a:extLst>
                <a:ext uri="{FF2B5EF4-FFF2-40B4-BE49-F238E27FC236}">
                  <a16:creationId xmlns:a16="http://schemas.microsoft.com/office/drawing/2014/main" xmlns="" id="{C9DB55A7-F7EE-4D67-80E8-07AC71FFFC73}"/>
                </a:ext>
              </a:extLst>
            </p:cNvPr>
            <p:cNvCxnSpPr>
              <a:cxnSpLocks/>
            </p:cNvCxnSpPr>
            <p:nvPr/>
          </p:nvCxnSpPr>
          <p:spPr>
            <a:xfrm flipH="1" flipV="1">
              <a:off x="5149026" y="4650580"/>
              <a:ext cx="400047" cy="4468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xmlns="" Requires="a14">
            <p:sp>
              <p:nvSpPr>
                <p:cNvPr id="2057" name="Rectángulo 2056">
                  <a:extLst>
                    <a:ext uri="{FF2B5EF4-FFF2-40B4-BE49-F238E27FC236}">
                      <a16:creationId xmlns:a16="http://schemas.microsoft.com/office/drawing/2014/main" id="{010DFC08-EA8A-4A4D-A027-E8F15D9C96AF}"/>
                    </a:ext>
                  </a:extLst>
                </p:cNvPr>
                <p:cNvSpPr/>
                <p:nvPr/>
              </p:nvSpPr>
              <p:spPr>
                <a:xfrm>
                  <a:off x="2563782" y="4229455"/>
                  <a:ext cx="66531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m:t>
                            </m:r>
                            <m:r>
                              <a:rPr lang="es-ES" i="1">
                                <a:latin typeface="Cambria Math" panose="02040503050406030204" pitchFamily="18" charset="0"/>
                              </a:rPr>
                              <m:t>𝐻</m:t>
                            </m:r>
                          </m:e>
                          <m:sub>
                            <m:r>
                              <a:rPr lang="es-ES" i="1">
                                <a:latin typeface="Cambria Math" panose="02040503050406030204" pitchFamily="18" charset="0"/>
                              </a:rPr>
                              <m:t>𝑐</m:t>
                            </m:r>
                          </m:sub>
                        </m:sSub>
                      </m:oMath>
                    </m:oMathPara>
                  </a14:m>
                  <a:endParaRPr lang="es-ES" dirty="0"/>
                </a:p>
              </p:txBody>
            </p:sp>
          </mc:Choice>
          <mc:Fallback>
            <p:sp>
              <p:nvSpPr>
                <p:cNvPr id="2057" name="Rectángulo 2056">
                  <a:extLst>
                    <a:ext uri="{FF2B5EF4-FFF2-40B4-BE49-F238E27FC236}">
                      <a16:creationId xmlns:a16="http://schemas.microsoft.com/office/drawing/2014/main" xmlns="" xmlns:a14="http://schemas.microsoft.com/office/drawing/2010/main" id="{010DFC08-EA8A-4A4D-A027-E8F15D9C96AF}"/>
                    </a:ext>
                  </a:extLst>
                </p:cNvPr>
                <p:cNvSpPr>
                  <a:spLocks noRot="1" noChangeAspect="1" noMove="1" noResize="1" noEditPoints="1" noAdjustHandles="1" noChangeArrowheads="1" noChangeShapeType="1" noTextEdit="1"/>
                </p:cNvSpPr>
                <p:nvPr/>
              </p:nvSpPr>
              <p:spPr>
                <a:xfrm>
                  <a:off x="2563782" y="4229455"/>
                  <a:ext cx="665310" cy="369332"/>
                </a:xfrm>
                <a:prstGeom prst="rect">
                  <a:avLst/>
                </a:prstGeom>
                <a:blipFill>
                  <a:blip r:embed="rId9" cstate="print"/>
                  <a:stretch>
                    <a:fillRect/>
                  </a:stretch>
                </a:blipFill>
              </p:spPr>
              <p:txBody>
                <a:bodyPr/>
                <a:lstStyle/>
                <a:p>
                  <a:r>
                    <a:rPr lang="es-ES">
                      <a:noFill/>
                    </a:rPr>
                    <a:t> </a:t>
                  </a:r>
                </a:p>
              </p:txBody>
            </p:sp>
          </mc:Fallback>
        </mc:AlternateContent>
      </p:grpSp>
      <mc:AlternateContent xmlns:mc="http://schemas.openxmlformats.org/markup-compatibility/2006">
        <mc:Choice xmlns:a14="http://schemas.microsoft.com/office/drawing/2010/main" xmlns="" Requires="a14">
          <p:sp>
            <p:nvSpPr>
              <p:cNvPr id="2059" name="CuadroTexto 2058">
                <a:extLst>
                  <a:ext uri="{FF2B5EF4-FFF2-40B4-BE49-F238E27FC236}">
                    <a16:creationId xmlns:a16="http://schemas.microsoft.com/office/drawing/2014/main" id="{593358F8-A9B9-48DE-BE6B-00AB907418B2}"/>
                  </a:ext>
                </a:extLst>
              </p:cNvPr>
              <p:cNvSpPr txBox="1"/>
              <p:nvPr/>
            </p:nvSpPr>
            <p:spPr>
              <a:xfrm>
                <a:off x="6659255" y="380029"/>
                <a:ext cx="5698996" cy="6186309"/>
              </a:xfrm>
              <a:prstGeom prst="rect">
                <a:avLst/>
              </a:prstGeom>
              <a:noFill/>
            </p:spPr>
            <p:txBody>
              <a:bodyPr wrap="none" rtlCol="0">
                <a:spAutoFit/>
              </a:bodyPr>
              <a:lstStyle/>
              <a:p>
                <a:r>
                  <a:rPr lang="es-ES" dirty="0">
                    <a:latin typeface="Arial" panose="020B0604020202020204" pitchFamily="34" charset="0"/>
                    <a:cs typeface="Arial" panose="020B0604020202020204" pitchFamily="34" charset="0"/>
                  </a:rPr>
                  <a:t>La magnetización de saturación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𝑀</m:t>
                        </m:r>
                      </m:e>
                      <m:sub>
                        <m:r>
                          <a:rPr lang="es-ES" i="1">
                            <a:latin typeface="Cambria Math" panose="02040503050406030204" pitchFamily="18" charset="0"/>
                          </a:rPr>
                          <m:t>𝑠</m:t>
                        </m:r>
                      </m:sub>
                    </m:sSub>
                  </m:oMath>
                </a14:m>
                <a:r>
                  <a:rPr lang="es-ES" dirty="0">
                    <a:latin typeface="Arial" panose="020B0604020202020204" pitchFamily="34" charset="0"/>
                    <a:cs typeface="Arial" panose="020B0604020202020204" pitchFamily="34" charset="0"/>
                  </a:rPr>
                  <a:t> es el valor </a:t>
                </a:r>
              </a:p>
              <a:p>
                <a:r>
                  <a:rPr lang="es-ES" dirty="0">
                    <a:latin typeface="Arial" panose="020B0604020202020204" pitchFamily="34" charset="0"/>
                    <a:cs typeface="Arial" panose="020B0604020202020204" pitchFamily="34" charset="0"/>
                  </a:rPr>
                  <a:t>máximo que puede alcanzar la magnetización, </a:t>
                </a:r>
              </a:p>
              <a:p>
                <a:r>
                  <a:rPr lang="es-ES" dirty="0">
                    <a:latin typeface="Arial" panose="020B0604020202020204" pitchFamily="34" charset="0"/>
                    <a:cs typeface="Arial" panose="020B0604020202020204" pitchFamily="34" charset="0"/>
                  </a:rPr>
                  <a:t>por mas que aumentemos </a:t>
                </a:r>
                <a14:m>
                  <m:oMath xmlns:m="http://schemas.openxmlformats.org/officeDocument/2006/math">
                    <m:r>
                      <a:rPr lang="es-ES" i="1">
                        <a:latin typeface="Cambria Math" panose="02040503050406030204" pitchFamily="18" charset="0"/>
                      </a:rPr>
                      <m:t>𝑀</m:t>
                    </m:r>
                  </m:oMath>
                </a14:m>
                <a:r>
                  <a:rPr lang="es-ES" dirty="0">
                    <a:latin typeface="Arial" panose="020B0604020202020204" pitchFamily="34" charset="0"/>
                    <a:cs typeface="Arial" panose="020B0604020202020204" pitchFamily="34" charset="0"/>
                  </a:rPr>
                  <a:t>.</a:t>
                </a:r>
              </a:p>
              <a:p>
                <a:r>
                  <a:rPr lang="es-ES" dirty="0">
                    <a:latin typeface="Arial" panose="020B0604020202020204" pitchFamily="34" charset="0"/>
                    <a:cs typeface="Arial" panose="020B0604020202020204" pitchFamily="34" charset="0"/>
                  </a:rPr>
                  <a:t>Cuando disminuimos el campo </a:t>
                </a:r>
                <a14:m>
                  <m:oMath xmlns:m="http://schemas.openxmlformats.org/officeDocument/2006/math">
                    <m:r>
                      <a:rPr lang="es-ES" b="0" i="1" smtClean="0">
                        <a:latin typeface="Cambria Math" panose="02040503050406030204" pitchFamily="18" charset="0"/>
                      </a:rPr>
                      <m:t>𝐻</m:t>
                    </m:r>
                    <m:r>
                      <a:rPr lang="es-ES" b="0" i="1" smtClean="0">
                        <a:latin typeface="Cambria Math" panose="02040503050406030204" pitchFamily="18" charset="0"/>
                      </a:rPr>
                      <m:t>  </m:t>
                    </m:r>
                  </m:oMath>
                </a14:m>
                <a:r>
                  <a:rPr lang="es-ES" dirty="0">
                    <a:latin typeface="Arial" panose="020B0604020202020204" pitchFamily="34" charset="0"/>
                    <a:cs typeface="Arial" panose="020B0604020202020204" pitchFamily="34" charset="0"/>
                  </a:rPr>
                  <a:t>y llegamos a </a:t>
                </a:r>
              </a:p>
              <a:p>
                <a:r>
                  <a:rPr lang="es-ES" dirty="0">
                    <a:latin typeface="Arial" panose="020B0604020202020204" pitchFamily="34" charset="0"/>
                    <a:cs typeface="Arial" panose="020B0604020202020204" pitchFamily="34" charset="0"/>
                  </a:rPr>
                  <a:t>cero la magnetización no es cero por el contrario </a:t>
                </a:r>
              </a:p>
              <a:p>
                <a:r>
                  <a:rPr lang="es-ES" dirty="0">
                    <a:latin typeface="Arial" panose="020B0604020202020204" pitchFamily="34" charset="0"/>
                    <a:cs typeface="Arial" panose="020B0604020202020204" pitchFamily="34" charset="0"/>
                  </a:rPr>
                  <a:t>permanece una magnetización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𝑀</m:t>
                        </m:r>
                      </m:e>
                      <m:sub>
                        <m:r>
                          <a:rPr lang="es-ES" i="1">
                            <a:latin typeface="Cambria Math" panose="02040503050406030204" pitchFamily="18" charset="0"/>
                            <a:cs typeface="Arial" panose="020B0604020202020204" pitchFamily="34" charset="0"/>
                          </a:rPr>
                          <m:t>𝑅</m:t>
                        </m:r>
                      </m:sub>
                    </m:sSub>
                    <m:r>
                      <a:rPr lang="es-ES" b="0" i="0" smtClean="0">
                        <a:latin typeface="Cambria Math" panose="02040503050406030204" pitchFamily="18" charset="0"/>
                        <a:cs typeface="Arial" panose="020B0604020202020204" pitchFamily="34" charset="0"/>
                      </a:rPr>
                      <m:t>,</m:t>
                    </m:r>
                  </m:oMath>
                </a14:m>
                <a:r>
                  <a:rPr lang="es-ES" dirty="0">
                    <a:latin typeface="Arial" panose="020B0604020202020204" pitchFamily="34" charset="0"/>
                    <a:cs typeface="Arial" panose="020B0604020202020204" pitchFamily="34" charset="0"/>
                  </a:rPr>
                  <a:t> magnetismo</a:t>
                </a:r>
              </a:p>
              <a:p>
                <a:r>
                  <a:rPr lang="es-ES" dirty="0">
                    <a:latin typeface="Arial" panose="020B0604020202020204" pitchFamily="34" charset="0"/>
                    <a:cs typeface="Arial" panose="020B0604020202020204" pitchFamily="34" charset="0"/>
                  </a:rPr>
                  <a:t> remanente. </a:t>
                </a:r>
              </a:p>
              <a:p>
                <a:r>
                  <a:rPr lang="es-ES" dirty="0">
                    <a:latin typeface="Arial" panose="020B0604020202020204" pitchFamily="34" charset="0"/>
                    <a:cs typeface="Arial" panose="020B0604020202020204" pitchFamily="34" charset="0"/>
                  </a:rPr>
                  <a:t>Para poder llegar la magnetización a cero </a:t>
                </a:r>
              </a:p>
              <a:p>
                <a:r>
                  <a:rPr lang="es-ES" dirty="0">
                    <a:latin typeface="Arial" panose="020B0604020202020204" pitchFamily="34" charset="0"/>
                    <a:cs typeface="Arial" panose="020B0604020202020204" pitchFamily="34" charset="0"/>
                  </a:rPr>
                  <a:t>debemos invertir el sentido del campo a </a:t>
                </a:r>
                <a14:m>
                  <m:oMath xmlns:m="http://schemas.openxmlformats.org/officeDocument/2006/math">
                    <m:sSub>
                      <m:sSubPr>
                        <m:ctrlPr>
                          <a:rPr lang="es-ES" i="1" smtClean="0">
                            <a:latin typeface="Cambria Math" panose="02040503050406030204" pitchFamily="18" charset="0"/>
                            <a:cs typeface="Arial" panose="020B0604020202020204" pitchFamily="34" charset="0"/>
                          </a:rPr>
                        </m:ctrlPr>
                      </m:sSubPr>
                      <m:e>
                        <m:r>
                          <a:rPr lang="es-ES" b="0" i="1" smtClean="0">
                            <a:latin typeface="Cambria Math" panose="02040503050406030204" pitchFamily="18" charset="0"/>
                            <a:cs typeface="Arial" panose="020B0604020202020204" pitchFamily="34" charset="0"/>
                          </a:rPr>
                          <m:t>−</m:t>
                        </m:r>
                        <m:r>
                          <a:rPr lang="es-ES" b="0" i="1" smtClean="0">
                            <a:latin typeface="Cambria Math" panose="02040503050406030204" pitchFamily="18" charset="0"/>
                            <a:cs typeface="Arial" panose="020B0604020202020204" pitchFamily="34" charset="0"/>
                          </a:rPr>
                          <m:t>𝐻</m:t>
                        </m:r>
                      </m:e>
                      <m:sub>
                        <m:r>
                          <a:rPr lang="es-ES" b="0" i="1" smtClean="0">
                            <a:latin typeface="Cambria Math" panose="02040503050406030204" pitchFamily="18" charset="0"/>
                            <a:cs typeface="Arial" panose="020B0604020202020204" pitchFamily="34" charset="0"/>
                          </a:rPr>
                          <m:t>𝑐</m:t>
                        </m:r>
                      </m:sub>
                    </m:sSub>
                    <m:r>
                      <a:rPr lang="es-ES" b="0" i="1" smtClean="0">
                        <a:latin typeface="Cambria Math" panose="02040503050406030204" pitchFamily="18" charset="0"/>
                        <a:cs typeface="Arial" panose="020B0604020202020204" pitchFamily="34" charset="0"/>
                      </a:rPr>
                      <m:t> </m:t>
                    </m:r>
                  </m:oMath>
                </a14:m>
                <a:r>
                  <a:rPr lang="es-ES" dirty="0"/>
                  <a:t>,</a:t>
                </a:r>
              </a:p>
              <a:p>
                <a:r>
                  <a:rPr lang="es-ES" dirty="0"/>
                  <a:t>llamado </a:t>
                </a:r>
                <a:r>
                  <a:rPr lang="es-ES" dirty="0">
                    <a:latin typeface="Arial" panose="020B0604020202020204" pitchFamily="34" charset="0"/>
                    <a:cs typeface="Arial" panose="020B0604020202020204" pitchFamily="34" charset="0"/>
                  </a:rPr>
                  <a:t>Campo coercitivo.</a:t>
                </a:r>
              </a:p>
              <a:p>
                <a:r>
                  <a:rPr lang="es-ES" dirty="0">
                    <a:latin typeface="Arial" panose="020B0604020202020204" pitchFamily="34" charset="0"/>
                    <a:cs typeface="Arial" panose="020B0604020202020204" pitchFamily="34" charset="0"/>
                  </a:rPr>
                  <a:t>Durante el crecimiento del campo </a:t>
                </a:r>
                <a14:m>
                  <m:oMath xmlns:m="http://schemas.openxmlformats.org/officeDocument/2006/math">
                    <m:r>
                      <a:rPr lang="es-ES" i="1">
                        <a:latin typeface="Cambria Math" panose="02040503050406030204" pitchFamily="18" charset="0"/>
                      </a:rPr>
                      <m:t>𝐻</m:t>
                    </m:r>
                  </m:oMath>
                </a14:m>
                <a:r>
                  <a:rPr lang="es-ES" dirty="0">
                    <a:latin typeface="Arial" panose="020B0604020202020204" pitchFamily="34" charset="0"/>
                    <a:cs typeface="Arial" panose="020B0604020202020204" pitchFamily="34" charset="0"/>
                  </a:rPr>
                  <a:t> los dominios</a:t>
                </a:r>
              </a:p>
              <a:p>
                <a:r>
                  <a:rPr lang="es-ES" dirty="0">
                    <a:latin typeface="Arial" panose="020B0604020202020204" pitchFamily="34" charset="0"/>
                    <a:cs typeface="Arial" panose="020B0604020202020204" pitchFamily="34" charset="0"/>
                  </a:rPr>
                  <a:t>magnéticos favorecidos por el campo crecen a </a:t>
                </a:r>
              </a:p>
              <a:p>
                <a:r>
                  <a:rPr lang="es-ES" dirty="0">
                    <a:latin typeface="Arial" panose="020B0604020202020204" pitchFamily="34" charset="0"/>
                    <a:cs typeface="Arial" panose="020B0604020202020204" pitchFamily="34" charset="0"/>
                  </a:rPr>
                  <a:t>costa de los más desfavorables. Solo rotan en la</a:t>
                </a:r>
              </a:p>
              <a:p>
                <a:r>
                  <a:rPr lang="es-ES" dirty="0">
                    <a:latin typeface="Arial" panose="020B0604020202020204" pitchFamily="34" charset="0"/>
                    <a:cs typeface="Arial" panose="020B0604020202020204" pitchFamily="34" charset="0"/>
                  </a:rPr>
                  <a:t> ultima etapa próxima a la saturación.</a:t>
                </a:r>
              </a:p>
              <a:p>
                <a:r>
                  <a:rPr lang="es-ES" dirty="0">
                    <a:latin typeface="Arial" panose="020B0604020202020204" pitchFamily="34" charset="0"/>
                    <a:cs typeface="Arial" panose="020B0604020202020204" pitchFamily="34" charset="0"/>
                  </a:rPr>
                  <a:t>El giro completo de los momentos magnéticos </a:t>
                </a:r>
              </a:p>
              <a:p>
                <a:r>
                  <a:rPr lang="es-ES" dirty="0">
                    <a:latin typeface="Arial" panose="020B0604020202020204" pitchFamily="34" charset="0"/>
                    <a:cs typeface="Arial" panose="020B0604020202020204" pitchFamily="34" charset="0"/>
                  </a:rPr>
                  <a:t>atómicos de un dominio al vecino no es el realizado</a:t>
                </a:r>
              </a:p>
              <a:p>
                <a:r>
                  <a:rPr lang="es-ES" dirty="0">
                    <a:latin typeface="Arial" panose="020B0604020202020204" pitchFamily="34" charset="0"/>
                    <a:cs typeface="Arial" panose="020B0604020202020204" pitchFamily="34" charset="0"/>
                  </a:rPr>
                  <a:t>en un único plano debe ser realizado a través de</a:t>
                </a:r>
              </a:p>
              <a:p>
                <a:r>
                  <a:rPr lang="es-ES" dirty="0">
                    <a:latin typeface="Arial" panose="020B0604020202020204" pitchFamily="34" charset="0"/>
                    <a:cs typeface="Arial" panose="020B0604020202020204" pitchFamily="34" charset="0"/>
                  </a:rPr>
                  <a:t>varias distancias atómicas. Como fue esquematizado </a:t>
                </a:r>
              </a:p>
              <a:p>
                <a:r>
                  <a:rPr lang="es-ES" dirty="0">
                    <a:latin typeface="Arial" panose="020B0604020202020204" pitchFamily="34" charset="0"/>
                    <a:cs typeface="Arial" panose="020B0604020202020204" pitchFamily="34" charset="0"/>
                  </a:rPr>
                  <a:t>en la pared de Bloch.</a:t>
                </a:r>
              </a:p>
              <a:p>
                <a:endParaRPr lang="es-ES" dirty="0">
                  <a:latin typeface="Arial" panose="020B0604020202020204" pitchFamily="34" charset="0"/>
                  <a:cs typeface="Arial" panose="020B0604020202020204" pitchFamily="34" charset="0"/>
                </a:endParaRPr>
              </a:p>
              <a:p>
                <a:endParaRPr lang="es-ES" dirty="0">
                  <a:latin typeface="Arial" panose="020B0604020202020204" pitchFamily="34" charset="0"/>
                  <a:cs typeface="Arial" panose="020B0604020202020204" pitchFamily="34" charset="0"/>
                </a:endParaRPr>
              </a:p>
              <a:p>
                <a:endParaRPr lang="es-ES" dirty="0"/>
              </a:p>
            </p:txBody>
          </p:sp>
        </mc:Choice>
        <mc:Fallback>
          <p:sp>
            <p:nvSpPr>
              <p:cNvPr id="2059" name="CuadroTexto 2058">
                <a:extLst>
                  <a:ext uri="{FF2B5EF4-FFF2-40B4-BE49-F238E27FC236}">
                    <a16:creationId xmlns:a16="http://schemas.microsoft.com/office/drawing/2014/main" xmlns="" xmlns:a14="http://schemas.microsoft.com/office/drawing/2010/main" id="{593358F8-A9B9-48DE-BE6B-00AB907418B2}"/>
                  </a:ext>
                </a:extLst>
              </p:cNvPr>
              <p:cNvSpPr txBox="1">
                <a:spLocks noRot="1" noChangeAspect="1" noMove="1" noResize="1" noEditPoints="1" noAdjustHandles="1" noChangeArrowheads="1" noChangeShapeType="1" noTextEdit="1"/>
              </p:cNvSpPr>
              <p:nvPr/>
            </p:nvSpPr>
            <p:spPr>
              <a:xfrm>
                <a:off x="6659255" y="380029"/>
                <a:ext cx="5698996" cy="6186309"/>
              </a:xfrm>
              <a:prstGeom prst="rect">
                <a:avLst/>
              </a:prstGeom>
              <a:blipFill>
                <a:blip r:embed="rId10" cstate="print"/>
                <a:stretch>
                  <a:fillRect l="-856" t="-493"/>
                </a:stretch>
              </a:blipFill>
            </p:spPr>
            <p:txBody>
              <a:bodyPr/>
              <a:lstStyle/>
              <a:p>
                <a:r>
                  <a:rPr lang="es-ES">
                    <a:noFill/>
                  </a:rPr>
                  <a:t> </a:t>
                </a:r>
              </a:p>
            </p:txBody>
          </p:sp>
        </mc:Fallback>
      </mc:AlternateContent>
      <p:sp>
        <p:nvSpPr>
          <p:cNvPr id="2060" name="CuadroTexto 2059">
            <a:extLst>
              <a:ext uri="{FF2B5EF4-FFF2-40B4-BE49-F238E27FC236}">
                <a16:creationId xmlns:a16="http://schemas.microsoft.com/office/drawing/2014/main" xmlns="" id="{8B0CB234-1AC2-424B-A11D-5EAE6D193B22}"/>
              </a:ext>
            </a:extLst>
          </p:cNvPr>
          <p:cNvSpPr txBox="1"/>
          <p:nvPr/>
        </p:nvSpPr>
        <p:spPr>
          <a:xfrm>
            <a:off x="2536554" y="5785883"/>
            <a:ext cx="8073706" cy="923330"/>
          </a:xfrm>
          <a:prstGeom prst="rect">
            <a:avLst/>
          </a:prstGeom>
          <a:noFill/>
        </p:spPr>
        <p:txBody>
          <a:bodyPr wrap="square" rtlCol="0">
            <a:spAutoFit/>
          </a:bodyPr>
          <a:lstStyle/>
          <a:p>
            <a:pPr algn="just"/>
            <a:r>
              <a:rPr lang="es-ES" dirty="0">
                <a:latin typeface="Arial" panose="020B0604020202020204" pitchFamily="34" charset="0"/>
                <a:cs typeface="Arial" panose="020B0604020202020204" pitchFamily="34" charset="0"/>
              </a:rPr>
              <a:t>Si de alguna manera logramos que muchos dominios tengan permanentemente una componente de magnetización en una dirección común, estaremos en presencia de un imán permanente.</a:t>
            </a:r>
          </a:p>
        </p:txBody>
      </p:sp>
    </p:spTree>
    <p:extLst>
      <p:ext uri="{BB962C8B-B14F-4D97-AF65-F5344CB8AC3E}">
        <p14:creationId xmlns:p14="http://schemas.microsoft.com/office/powerpoint/2010/main" xmlns="" val="36076771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466108" y="0"/>
            <a:ext cx="8229600" cy="274042"/>
          </a:xfrm>
        </p:spPr>
        <p:txBody>
          <a:bodyPr>
            <a:normAutofit fontScale="90000"/>
          </a:bodyPr>
          <a:lstStyle/>
          <a:p>
            <a:r>
              <a:rPr lang="es-AR" dirty="0"/>
              <a:t/>
            </a:r>
            <a:br>
              <a:rPr lang="es-AR" dirty="0"/>
            </a:br>
            <a:r>
              <a:rPr lang="es-AR" b="1" dirty="0">
                <a:solidFill>
                  <a:srgbClr val="FF0000"/>
                </a:solidFill>
                <a:latin typeface="Arial" panose="020B0604020202020204" pitchFamily="34" charset="0"/>
                <a:cs typeface="Arial" panose="020B0604020202020204" pitchFamily="34" charset="0"/>
              </a:rPr>
              <a:t>Pérdidas por histéresis</a:t>
            </a:r>
            <a:endParaRPr lang="es-AR" dirty="0">
              <a:solidFill>
                <a:srgbClr val="FF0000"/>
              </a:solidFill>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xmlns="" Requires="a14">
          <p:sp>
            <p:nvSpPr>
              <p:cNvPr id="3" name="2 Rectángulo"/>
              <p:cNvSpPr/>
              <p:nvPr/>
            </p:nvSpPr>
            <p:spPr>
              <a:xfrm>
                <a:off x="152400" y="651164"/>
                <a:ext cx="11831782" cy="6085064"/>
              </a:xfrm>
              <a:prstGeom prst="rect">
                <a:avLst/>
              </a:prstGeom>
            </p:spPr>
            <p:txBody>
              <a:bodyPr wrap="square">
                <a:spAutoFit/>
              </a:bodyPr>
              <a:lstStyle/>
              <a:p>
                <a:pPr lvl="1" algn="just"/>
                <a:r>
                  <a:rPr lang="es-AR" dirty="0">
                    <a:latin typeface="Arial" panose="020B0604020202020204" pitchFamily="34" charset="0"/>
                    <a:cs typeface="Arial" panose="020B0604020202020204" pitchFamily="34" charset="0"/>
                  </a:rPr>
                  <a:t>En los materiales magnéticos sometidos a la acción de campos variables,(corrientes alternas) hay fundamentalmente dos tipos de pérdida de energía, una de ellas es por </a:t>
                </a:r>
                <a:r>
                  <a:rPr lang="es-AR" b="1" dirty="0">
                    <a:latin typeface="Arial" panose="020B0604020202020204" pitchFamily="34" charset="0"/>
                    <a:cs typeface="Arial" panose="020B0604020202020204" pitchFamily="34" charset="0"/>
                  </a:rPr>
                  <a:t>histéresis, </a:t>
                </a:r>
                <a:r>
                  <a:rPr lang="es-AR" dirty="0">
                    <a:latin typeface="Arial" panose="020B0604020202020204" pitchFamily="34" charset="0"/>
                    <a:cs typeface="Arial" panose="020B0604020202020204" pitchFamily="34" charset="0"/>
                  </a:rPr>
                  <a:t>que vemos ahora la otra por </a:t>
                </a:r>
                <a:r>
                  <a:rPr lang="es-AR" b="1" dirty="0">
                    <a:latin typeface="Arial" panose="020B0604020202020204" pitchFamily="34" charset="0"/>
                    <a:cs typeface="Arial" panose="020B0604020202020204" pitchFamily="34" charset="0"/>
                  </a:rPr>
                  <a:t>corrientes parasitas.</a:t>
                </a:r>
              </a:p>
              <a:p>
                <a:pPr marL="442913"/>
                <a:r>
                  <a:rPr lang="es-ES" dirty="0">
                    <a:latin typeface="Arial" panose="020B0604020202020204" pitchFamily="34" charset="0"/>
                    <a:cs typeface="Arial" panose="020B0604020202020204" pitchFamily="34" charset="0"/>
                  </a:rPr>
                  <a:t>Sabemos que la </a:t>
                </a:r>
                <a:r>
                  <a:rPr lang="es-ES" dirty="0" err="1">
                    <a:latin typeface="Arial" panose="020B0604020202020204" pitchFamily="34" charset="0"/>
                    <a:cs typeface="Arial" panose="020B0604020202020204" pitchFamily="34" charset="0"/>
                  </a:rPr>
                  <a:t>fem</a:t>
                </a:r>
                <a:r>
                  <a:rPr lang="es-ES" dirty="0">
                    <a:latin typeface="Arial" panose="020B0604020202020204" pitchFamily="34" charset="0"/>
                    <a:cs typeface="Arial" panose="020B0604020202020204" pitchFamily="34" charset="0"/>
                  </a:rPr>
                  <a:t> inducida en un solenoide es, donde </a:t>
                </a:r>
                <a14:m>
                  <m:oMath xmlns:m="http://schemas.openxmlformats.org/officeDocument/2006/math">
                    <m:r>
                      <a:rPr lang="es-ES" i="1">
                        <a:latin typeface="Cambria Math" panose="02040503050406030204" pitchFamily="18" charset="0"/>
                        <a:ea typeface="Cambria Math" panose="02040503050406030204" pitchFamily="18" charset="0"/>
                      </a:rPr>
                      <m:t>𝑁</m:t>
                    </m:r>
                  </m:oMath>
                </a14:m>
                <a:r>
                  <a:rPr lang="es-ES" dirty="0">
                    <a:latin typeface="Arial" panose="020B0604020202020204" pitchFamily="34" charset="0"/>
                    <a:cs typeface="Arial" panose="020B0604020202020204" pitchFamily="34" charset="0"/>
                  </a:rPr>
                  <a:t> es el número de espiras y </a:t>
                </a:r>
                <a14:m>
                  <m:oMath xmlns:m="http://schemas.openxmlformats.org/officeDocument/2006/math">
                    <m:r>
                      <a:rPr lang="es-ES" i="1">
                        <a:latin typeface="Cambria Math" panose="02040503050406030204" pitchFamily="18" charset="0"/>
                        <a:ea typeface="Cambria Math" panose="02040503050406030204" pitchFamily="18" charset="0"/>
                      </a:rPr>
                      <m:t>𝑆</m:t>
                    </m:r>
                  </m:oMath>
                </a14:m>
                <a:r>
                  <a:rPr lang="es-ES" dirty="0">
                    <a:latin typeface="Arial" panose="020B0604020202020204" pitchFamily="34" charset="0"/>
                    <a:cs typeface="Arial" panose="020B0604020202020204" pitchFamily="34" charset="0"/>
                  </a:rPr>
                  <a:t> el área </a:t>
                </a:r>
              </a:p>
              <a:p>
                <a:pPr marL="442913" algn="ctr"/>
                <a:r>
                  <a:rPr lang="es-ES" dirty="0">
                    <a:latin typeface="Arial" panose="020B0604020202020204" pitchFamily="34" charset="0"/>
                    <a:cs typeface="Arial" panose="020B0604020202020204" pitchFamily="34" charset="0"/>
                  </a:rPr>
                  <a:t> </a:t>
                </a:r>
                <a14:m>
                  <m:oMath xmlns:m="http://schemas.openxmlformats.org/officeDocument/2006/math">
                    <m:r>
                      <a:rPr lang="es-ES" i="1">
                        <a:latin typeface="Cambria Math" panose="02040503050406030204" pitchFamily="18" charset="0"/>
                        <a:ea typeface="Cambria Math" panose="02040503050406030204" pitchFamily="18" charset="0"/>
                      </a:rPr>
                      <m:t>𝜀</m:t>
                    </m:r>
                    <m:r>
                      <a:rPr lang="es-ES" i="1">
                        <a:latin typeface="Cambria Math" panose="02040503050406030204" pitchFamily="18" charset="0"/>
                        <a:ea typeface="Cambria Math" panose="02040503050406030204" pitchFamily="18" charset="0"/>
                      </a:rPr>
                      <m:t>=−</m:t>
                    </m:r>
                    <m:r>
                      <a:rPr lang="es-ES" i="1">
                        <a:latin typeface="Cambria Math" panose="02040503050406030204" pitchFamily="18" charset="0"/>
                        <a:ea typeface="Cambria Math" panose="02040503050406030204" pitchFamily="18" charset="0"/>
                      </a:rPr>
                      <m:t>𝑁𝑆</m:t>
                    </m:r>
                    <m:f>
                      <m:fPr>
                        <m:ctrlPr>
                          <a:rPr lang="es-ES" i="1">
                            <a:latin typeface="Cambria Math" panose="02040503050406030204" pitchFamily="18" charset="0"/>
                            <a:ea typeface="Cambria Math" panose="02040503050406030204" pitchFamily="18" charset="0"/>
                          </a:rPr>
                        </m:ctrlPr>
                      </m:fPr>
                      <m:num>
                        <m:r>
                          <a:rPr lang="es-ES" i="1">
                            <a:latin typeface="Cambria Math" panose="02040503050406030204" pitchFamily="18" charset="0"/>
                            <a:ea typeface="Cambria Math" panose="02040503050406030204" pitchFamily="18" charset="0"/>
                          </a:rPr>
                          <m:t>𝑑𝐵</m:t>
                        </m:r>
                      </m:num>
                      <m:den>
                        <m:r>
                          <a:rPr lang="es-ES" i="1">
                            <a:latin typeface="Cambria Math" panose="02040503050406030204" pitchFamily="18" charset="0"/>
                            <a:ea typeface="Cambria Math" panose="02040503050406030204" pitchFamily="18" charset="0"/>
                          </a:rPr>
                          <m:t>𝑑𝑡</m:t>
                        </m:r>
                      </m:den>
                    </m:f>
                  </m:oMath>
                </a14:m>
                <a:r>
                  <a:rPr lang="es-ES" dirty="0">
                    <a:latin typeface="Arial" panose="020B0604020202020204" pitchFamily="34" charset="0"/>
                    <a:cs typeface="Arial" panose="020B0604020202020204" pitchFamily="34" charset="0"/>
                  </a:rPr>
                  <a:t>  </a:t>
                </a:r>
              </a:p>
              <a:p>
                <a:pPr marL="442913" algn="just"/>
                <a:r>
                  <a:rPr lang="es-ES" dirty="0">
                    <a:latin typeface="Arial" panose="020B0604020202020204" pitchFamily="34" charset="0"/>
                    <a:cs typeface="Arial" panose="020B0604020202020204" pitchFamily="34" charset="0"/>
                  </a:rPr>
                  <a:t>luego la potencia será </a:t>
                </a:r>
                <a:endParaRPr lang="es-ES" i="1" dirty="0">
                  <a:latin typeface="Arial" panose="020B0604020202020204" pitchFamily="34" charset="0"/>
                  <a:cs typeface="Arial" panose="020B0604020202020204" pitchFamily="34" charset="0"/>
                </a:endParaRPr>
              </a:p>
              <a:p>
                <a:pPr marL="442913" algn="ctr"/>
                <a14:m>
                  <m:oMath xmlns:m="http://schemas.openxmlformats.org/officeDocument/2006/math">
                    <m:r>
                      <a:rPr lang="es-ES" i="1">
                        <a:latin typeface="Cambria Math" panose="02040503050406030204" pitchFamily="18" charset="0"/>
                      </a:rPr>
                      <m:t>𝑃</m:t>
                    </m:r>
                    <m:r>
                      <a:rPr lang="es-ES" i="1">
                        <a:latin typeface="Cambria Math" panose="02040503050406030204" pitchFamily="18" charset="0"/>
                      </a:rPr>
                      <m:t>=</m:t>
                    </m:r>
                    <m:r>
                      <a:rPr lang="es-ES" i="1">
                        <a:latin typeface="Cambria Math" panose="02040503050406030204" pitchFamily="18" charset="0"/>
                        <a:ea typeface="Cambria Math" panose="02040503050406030204" pitchFamily="18" charset="0"/>
                      </a:rPr>
                      <m:t>𝜀</m:t>
                    </m:r>
                    <m:r>
                      <m:rPr>
                        <m:sty m:val="p"/>
                      </m:rPr>
                      <a:rPr lang="es-ES">
                        <a:latin typeface="Cambria Math" panose="02040503050406030204" pitchFamily="18" charset="0"/>
                        <a:ea typeface="Cambria Math" panose="02040503050406030204" pitchFamily="18" charset="0"/>
                      </a:rPr>
                      <m:t>i</m:t>
                    </m:r>
                    <m:r>
                      <a:rPr lang="es-ES">
                        <a:latin typeface="Cambria Math" panose="02040503050406030204" pitchFamily="18" charset="0"/>
                        <a:ea typeface="Cambria Math" panose="02040503050406030204" pitchFamily="18" charset="0"/>
                      </a:rPr>
                      <m:t>=</m:t>
                    </m:r>
                    <m:r>
                      <m:rPr>
                        <m:sty m:val="p"/>
                      </m:rPr>
                      <a:rPr lang="es-ES">
                        <a:latin typeface="Cambria Math" panose="02040503050406030204" pitchFamily="18" charset="0"/>
                        <a:ea typeface="Cambria Math" panose="02040503050406030204" pitchFamily="18" charset="0"/>
                      </a:rPr>
                      <m:t>NSi</m:t>
                    </m:r>
                    <m:f>
                      <m:fPr>
                        <m:ctrlPr>
                          <a:rPr lang="es-ES" i="1">
                            <a:latin typeface="Cambria Math" panose="02040503050406030204" pitchFamily="18" charset="0"/>
                            <a:ea typeface="Cambria Math" panose="02040503050406030204" pitchFamily="18" charset="0"/>
                          </a:rPr>
                        </m:ctrlPr>
                      </m:fPr>
                      <m:num>
                        <m:r>
                          <a:rPr lang="es-ES" i="1">
                            <a:latin typeface="Cambria Math" panose="02040503050406030204" pitchFamily="18" charset="0"/>
                            <a:ea typeface="Cambria Math" panose="02040503050406030204" pitchFamily="18" charset="0"/>
                          </a:rPr>
                          <m:t>𝑑𝐵</m:t>
                        </m:r>
                      </m:num>
                      <m:den>
                        <m:r>
                          <a:rPr lang="es-ES" i="1">
                            <a:latin typeface="Cambria Math" panose="02040503050406030204" pitchFamily="18" charset="0"/>
                            <a:ea typeface="Cambria Math" panose="02040503050406030204" pitchFamily="18" charset="0"/>
                          </a:rPr>
                          <m:t>𝑑𝑡</m:t>
                        </m:r>
                      </m:den>
                    </m:f>
                  </m:oMath>
                </a14:m>
                <a:r>
                  <a:rPr lang="es-ES" dirty="0">
                    <a:latin typeface="Arial" panose="020B0604020202020204" pitchFamily="34" charset="0"/>
                    <a:cs typeface="Arial" panose="020B0604020202020204" pitchFamily="34" charset="0"/>
                  </a:rPr>
                  <a:t>  </a:t>
                </a:r>
              </a:p>
              <a:p>
                <a:pPr marL="442913"/>
                <a:r>
                  <a:rPr lang="es-ES" dirty="0">
                    <a:latin typeface="Arial" panose="020B0604020202020204" pitchFamily="34" charset="0"/>
                    <a:cs typeface="Arial" panose="020B0604020202020204" pitchFamily="34" charset="0"/>
                  </a:rPr>
                  <a:t>también sabemos que </a:t>
                </a:r>
                <a14:m>
                  <m:oMath xmlns:m="http://schemas.openxmlformats.org/officeDocument/2006/math">
                    <m:r>
                      <a:rPr lang="es-ES" i="1">
                        <a:latin typeface="Cambria Math" panose="02040503050406030204" pitchFamily="18" charset="0"/>
                      </a:rPr>
                      <m:t>𝑖</m:t>
                    </m:r>
                    <m:r>
                      <a:rPr lang="es-ES" i="1">
                        <a:latin typeface="Cambria Math" panose="02040503050406030204" pitchFamily="18" charset="0"/>
                      </a:rPr>
                      <m:t>=</m:t>
                    </m:r>
                    <m:f>
                      <m:fPr>
                        <m:ctrlPr>
                          <a:rPr lang="es-ES" i="1">
                            <a:latin typeface="Cambria Math" panose="02040503050406030204" pitchFamily="18" charset="0"/>
                          </a:rPr>
                        </m:ctrlPr>
                      </m:fPr>
                      <m:num>
                        <m:r>
                          <a:rPr lang="es-ES" i="1">
                            <a:latin typeface="Cambria Math" panose="02040503050406030204" pitchFamily="18" charset="0"/>
                          </a:rPr>
                          <m:t>𝐻𝐿</m:t>
                        </m:r>
                      </m:num>
                      <m:den>
                        <m:r>
                          <a:rPr lang="es-ES" i="1">
                            <a:latin typeface="Cambria Math" panose="02040503050406030204" pitchFamily="18" charset="0"/>
                          </a:rPr>
                          <m:t>𝑁</m:t>
                        </m:r>
                      </m:den>
                    </m:f>
                  </m:oMath>
                </a14:m>
                <a:r>
                  <a:rPr lang="es-ES" dirty="0">
                    <a:latin typeface="Arial" panose="020B0604020202020204" pitchFamily="34" charset="0"/>
                    <a:cs typeface="Arial" panose="020B0604020202020204" pitchFamily="34" charset="0"/>
                  </a:rPr>
                  <a:t> ,siendo </a:t>
                </a:r>
                <a14:m>
                  <m:oMath xmlns:m="http://schemas.openxmlformats.org/officeDocument/2006/math">
                    <m:r>
                      <a:rPr lang="es-ES" i="1">
                        <a:latin typeface="Cambria Math" panose="02040503050406030204" pitchFamily="18" charset="0"/>
                      </a:rPr>
                      <m:t>𝐿</m:t>
                    </m:r>
                  </m:oMath>
                </a14:m>
                <a:r>
                  <a:rPr lang="es-ES" dirty="0">
                    <a:latin typeface="Arial" panose="020B0604020202020204" pitchFamily="34" charset="0"/>
                    <a:cs typeface="Arial" panose="020B0604020202020204" pitchFamily="34" charset="0"/>
                  </a:rPr>
                  <a:t> la longitud del solenoide, (ver esquema anterior)</a:t>
                </a:r>
              </a:p>
              <a:p>
                <a:pPr marL="442913"/>
                <a:endParaRPr lang="es-ES" dirty="0">
                  <a:latin typeface="Arial" panose="020B0604020202020204" pitchFamily="34" charset="0"/>
                  <a:cs typeface="Arial" panose="020B0604020202020204" pitchFamily="34" charset="0"/>
                </a:endParaRPr>
              </a:p>
              <a:p>
                <a:pPr marL="442913" algn="ctr"/>
                <a14:m>
                  <m:oMath xmlns:m="http://schemas.openxmlformats.org/officeDocument/2006/math">
                    <m:r>
                      <m:rPr>
                        <m:sty m:val="p"/>
                      </m:rPr>
                      <a:rPr lang="es-ES">
                        <a:latin typeface="Cambria Math" panose="02040503050406030204" pitchFamily="18" charset="0"/>
                        <a:ea typeface="Cambria Math" panose="02040503050406030204" pitchFamily="18" charset="0"/>
                      </a:rPr>
                      <m:t>P</m:t>
                    </m:r>
                    <m:r>
                      <a:rPr lang="es-ES">
                        <a:latin typeface="Cambria Math" panose="02040503050406030204" pitchFamily="18" charset="0"/>
                        <a:ea typeface="Cambria Math" panose="02040503050406030204" pitchFamily="18" charset="0"/>
                      </a:rPr>
                      <m:t>=</m:t>
                    </m:r>
                    <m:r>
                      <m:rPr>
                        <m:sty m:val="p"/>
                      </m:rPr>
                      <a:rPr lang="es-ES">
                        <a:latin typeface="Cambria Math" panose="02040503050406030204" pitchFamily="18" charset="0"/>
                        <a:ea typeface="Cambria Math" panose="02040503050406030204" pitchFamily="18" charset="0"/>
                      </a:rPr>
                      <m:t>S</m:t>
                    </m:r>
                    <m:r>
                      <a:rPr lang="es-ES" i="1">
                        <a:latin typeface="Cambria Math" panose="02040503050406030204" pitchFamily="18" charset="0"/>
                        <a:ea typeface="Cambria Math" panose="02040503050406030204" pitchFamily="18" charset="0"/>
                      </a:rPr>
                      <m:t>𝐿𝐻</m:t>
                    </m:r>
                    <m:f>
                      <m:fPr>
                        <m:ctrlPr>
                          <a:rPr lang="es-ES" i="1">
                            <a:latin typeface="Cambria Math" panose="02040503050406030204" pitchFamily="18" charset="0"/>
                            <a:ea typeface="Cambria Math" panose="02040503050406030204" pitchFamily="18" charset="0"/>
                          </a:rPr>
                        </m:ctrlPr>
                      </m:fPr>
                      <m:num>
                        <m:r>
                          <a:rPr lang="es-ES" i="1">
                            <a:latin typeface="Cambria Math" panose="02040503050406030204" pitchFamily="18" charset="0"/>
                            <a:ea typeface="Cambria Math" panose="02040503050406030204" pitchFamily="18" charset="0"/>
                          </a:rPr>
                          <m:t>𝑑𝐵</m:t>
                        </m:r>
                      </m:num>
                      <m:den>
                        <m:r>
                          <a:rPr lang="es-ES" i="1">
                            <a:latin typeface="Cambria Math" panose="02040503050406030204" pitchFamily="18" charset="0"/>
                            <a:ea typeface="Cambria Math" panose="02040503050406030204" pitchFamily="18" charset="0"/>
                          </a:rPr>
                          <m:t>𝑑𝑡</m:t>
                        </m:r>
                      </m:den>
                    </m:f>
                    <m:r>
                      <a:rPr lang="es-ES" i="1">
                        <a:latin typeface="Cambria Math" panose="02040503050406030204" pitchFamily="18" charset="0"/>
                        <a:ea typeface="Cambria Math" panose="02040503050406030204" pitchFamily="18" charset="0"/>
                      </a:rPr>
                      <m:t>=</m:t>
                    </m:r>
                    <m:r>
                      <a:rPr lang="es-ES" i="1">
                        <a:latin typeface="Cambria Math" panose="02040503050406030204" pitchFamily="18" charset="0"/>
                        <a:ea typeface="Cambria Math" panose="02040503050406030204" pitchFamily="18" charset="0"/>
                      </a:rPr>
                      <m:t>𝑉𝐻</m:t>
                    </m:r>
                    <m:f>
                      <m:fPr>
                        <m:ctrlPr>
                          <a:rPr lang="es-ES" i="1">
                            <a:latin typeface="Cambria Math" panose="02040503050406030204" pitchFamily="18" charset="0"/>
                            <a:ea typeface="Cambria Math" panose="02040503050406030204" pitchFamily="18" charset="0"/>
                          </a:rPr>
                        </m:ctrlPr>
                      </m:fPr>
                      <m:num>
                        <m:r>
                          <a:rPr lang="es-ES" i="1">
                            <a:latin typeface="Cambria Math" panose="02040503050406030204" pitchFamily="18" charset="0"/>
                            <a:ea typeface="Cambria Math" panose="02040503050406030204" pitchFamily="18" charset="0"/>
                          </a:rPr>
                          <m:t>𝑑𝐵</m:t>
                        </m:r>
                      </m:num>
                      <m:den>
                        <m:r>
                          <a:rPr lang="es-ES" i="1">
                            <a:latin typeface="Cambria Math" panose="02040503050406030204" pitchFamily="18" charset="0"/>
                            <a:ea typeface="Cambria Math" panose="02040503050406030204" pitchFamily="18" charset="0"/>
                          </a:rPr>
                          <m:t>𝑑𝑡</m:t>
                        </m:r>
                      </m:den>
                    </m:f>
                    <m:r>
                      <a:rPr lang="es-ES" i="1">
                        <a:latin typeface="Cambria Math" panose="02040503050406030204" pitchFamily="18" charset="0"/>
                        <a:ea typeface="Cambria Math" panose="02040503050406030204" pitchFamily="18" charset="0"/>
                      </a:rPr>
                      <m:t>=</m:t>
                    </m:r>
                    <m:f>
                      <m:fPr>
                        <m:ctrlPr>
                          <a:rPr lang="es-ES" i="1">
                            <a:latin typeface="Cambria Math" panose="02040503050406030204" pitchFamily="18" charset="0"/>
                            <a:ea typeface="Cambria Math" panose="02040503050406030204" pitchFamily="18" charset="0"/>
                          </a:rPr>
                        </m:ctrlPr>
                      </m:fPr>
                      <m:num>
                        <m:r>
                          <a:rPr lang="es-ES" i="1">
                            <a:latin typeface="Cambria Math" panose="02040503050406030204" pitchFamily="18" charset="0"/>
                            <a:ea typeface="Cambria Math" panose="02040503050406030204" pitchFamily="18" charset="0"/>
                          </a:rPr>
                          <m:t>𝑑𝑊</m:t>
                        </m:r>
                      </m:num>
                      <m:den>
                        <m:r>
                          <a:rPr lang="es-ES" i="1">
                            <a:latin typeface="Cambria Math" panose="02040503050406030204" pitchFamily="18" charset="0"/>
                            <a:ea typeface="Cambria Math" panose="02040503050406030204" pitchFamily="18" charset="0"/>
                          </a:rPr>
                          <m:t>𝑑𝑡</m:t>
                        </m:r>
                      </m:den>
                    </m:f>
                  </m:oMath>
                </a14:m>
                <a:r>
                  <a:rPr lang="es-ES" dirty="0">
                    <a:latin typeface="Arial" panose="020B0604020202020204" pitchFamily="34" charset="0"/>
                    <a:cs typeface="Arial" panose="020B0604020202020204" pitchFamily="34" charset="0"/>
                  </a:rPr>
                  <a:t>  </a:t>
                </a:r>
                <a14:m>
                  <m:oMath xmlns:m="http://schemas.openxmlformats.org/officeDocument/2006/math">
                    <m:r>
                      <a:rPr lang="es-ES" i="1" dirty="0">
                        <a:latin typeface="Cambria Math" panose="02040503050406030204" pitchFamily="18" charset="0"/>
                      </a:rPr>
                      <m:t>𝑑𝑊</m:t>
                    </m:r>
                    <m:r>
                      <a:rPr lang="es-ES" i="1" dirty="0">
                        <a:latin typeface="Cambria Math" panose="02040503050406030204" pitchFamily="18" charset="0"/>
                      </a:rPr>
                      <m:t>=</m:t>
                    </m:r>
                    <m:r>
                      <a:rPr lang="es-ES" i="1" dirty="0">
                        <a:latin typeface="Cambria Math" panose="02040503050406030204" pitchFamily="18" charset="0"/>
                      </a:rPr>
                      <m:t>𝑉𝐻𝑑𝐵</m:t>
                    </m:r>
                    <m:r>
                      <a:rPr lang="es-ES" i="1" dirty="0">
                        <a:latin typeface="Cambria Math" panose="02040503050406030204" pitchFamily="18" charset="0"/>
                      </a:rPr>
                      <m:t> →</m:t>
                    </m:r>
                    <m:r>
                      <a:rPr lang="es-ES" i="1" dirty="0">
                        <a:latin typeface="Cambria Math" panose="02040503050406030204" pitchFamily="18" charset="0"/>
                        <a:ea typeface="Cambria Math" panose="02040503050406030204" pitchFamily="18" charset="0"/>
                      </a:rPr>
                      <m:t>𝑊</m:t>
                    </m:r>
                    <m:r>
                      <a:rPr lang="es-ES" i="1" dirty="0">
                        <a:latin typeface="Cambria Math" panose="02040503050406030204" pitchFamily="18" charset="0"/>
                        <a:ea typeface="Cambria Math" panose="02040503050406030204" pitchFamily="18" charset="0"/>
                      </a:rPr>
                      <m:t>=</m:t>
                    </m:r>
                    <m:r>
                      <a:rPr lang="es-ES" i="1" dirty="0">
                        <a:latin typeface="Cambria Math" panose="02040503050406030204" pitchFamily="18" charset="0"/>
                        <a:ea typeface="Cambria Math" panose="02040503050406030204" pitchFamily="18" charset="0"/>
                      </a:rPr>
                      <m:t>𝑉</m:t>
                    </m:r>
                    <m:nary>
                      <m:naryPr>
                        <m:chr m:val="∮"/>
                        <m:limLoc m:val="undOvr"/>
                        <m:subHide m:val="on"/>
                        <m:supHide m:val="on"/>
                        <m:ctrlPr>
                          <a:rPr lang="es-ES" i="1" dirty="0">
                            <a:latin typeface="Cambria Math" panose="02040503050406030204" pitchFamily="18" charset="0"/>
                            <a:ea typeface="Cambria Math" panose="02040503050406030204" pitchFamily="18" charset="0"/>
                          </a:rPr>
                        </m:ctrlPr>
                      </m:naryPr>
                      <m:sub/>
                      <m:sup/>
                      <m:e>
                        <m:r>
                          <a:rPr lang="es-ES" i="1" dirty="0">
                            <a:latin typeface="Cambria Math" panose="02040503050406030204" pitchFamily="18" charset="0"/>
                            <a:ea typeface="Cambria Math" panose="02040503050406030204" pitchFamily="18" charset="0"/>
                          </a:rPr>
                          <m:t>𝐻𝑑𝐵</m:t>
                        </m:r>
                      </m:e>
                    </m:nary>
                    <m:r>
                      <a:rPr lang="es-ES" i="1" dirty="0">
                        <a:latin typeface="Cambria Math" panose="02040503050406030204" pitchFamily="18" charset="0"/>
                        <a:ea typeface="Cambria Math" panose="02040503050406030204" pitchFamily="18" charset="0"/>
                      </a:rPr>
                      <m:t> </m:t>
                    </m:r>
                  </m:oMath>
                </a14:m>
                <a:endParaRPr lang="es-ES" i="1" dirty="0">
                  <a:latin typeface="Cambria Math" panose="02040503050406030204" pitchFamily="18" charset="0"/>
                  <a:ea typeface="Cambria Math" panose="02040503050406030204" pitchFamily="18" charset="0"/>
                </a:endParaRPr>
              </a:p>
              <a:p>
                <a:pPr marL="442913" algn="ctr"/>
                <a14:m>
                  <m:oMathPara xmlns:m="http://schemas.openxmlformats.org/officeDocument/2006/math">
                    <m:oMathParaPr>
                      <m:jc m:val="centerGroup"/>
                    </m:oMathParaPr>
                    <m:oMath xmlns:m="http://schemas.openxmlformats.org/officeDocument/2006/math">
                      <m:r>
                        <a:rPr lang="es-ES" i="1" dirty="0">
                          <a:latin typeface="Cambria Math" panose="02040503050406030204" pitchFamily="18" charset="0"/>
                          <a:ea typeface="Cambria Math" panose="02040503050406030204" pitchFamily="18" charset="0"/>
                        </a:rPr>
                        <m:t> </m:t>
                      </m:r>
                    </m:oMath>
                  </m:oMathPara>
                </a14:m>
                <a:endParaRPr lang="es-ES" dirty="0">
                  <a:latin typeface="Arial" panose="020B0604020202020204" pitchFamily="34" charset="0"/>
                  <a:cs typeface="Arial" panose="020B0604020202020204" pitchFamily="34" charset="0"/>
                </a:endParaRPr>
              </a:p>
              <a:p>
                <a:pPr marL="442913" algn="just"/>
                <a:r>
                  <a:rPr lang="es-ES" dirty="0">
                    <a:latin typeface="Arial" panose="020B0604020202020204" pitchFamily="34" charset="0"/>
                    <a:cs typeface="Arial" panose="020B0604020202020204" pitchFamily="34" charset="0"/>
                  </a:rPr>
                  <a:t>si integramos en un ciclo y por unidad de volumen las perdidas están dadas por el área del ciclo de histéresis.</a:t>
                </a:r>
                <a:endParaRPr lang="es-AR" dirty="0">
                  <a:latin typeface="Arial" panose="020B0604020202020204" pitchFamily="34" charset="0"/>
                  <a:cs typeface="Arial" panose="020B0604020202020204" pitchFamily="34" charset="0"/>
                </a:endParaRPr>
              </a:p>
              <a:p>
                <a:pPr lvl="1" algn="just"/>
                <a:r>
                  <a:rPr lang="es-AR" dirty="0">
                    <a:latin typeface="Arial" panose="020B0604020202020204" pitchFamily="34" charset="0"/>
                    <a:cs typeface="Arial" panose="020B0604020202020204" pitchFamily="34" charset="0"/>
                  </a:rPr>
                  <a:t>Esta pérdida de energía por unidad de volumen de material, puede ser expresada por una fórmula aproximada llamada de </a:t>
                </a:r>
                <a:r>
                  <a:rPr lang="es-AR" dirty="0" err="1">
                    <a:latin typeface="Arial" panose="020B0604020202020204" pitchFamily="34" charset="0"/>
                    <a:cs typeface="Arial" panose="020B0604020202020204" pitchFamily="34" charset="0"/>
                  </a:rPr>
                  <a:t>Steinmetz</a:t>
                </a:r>
                <a:r>
                  <a:rPr lang="es-AR" dirty="0">
                    <a:latin typeface="Arial" panose="020B0604020202020204" pitchFamily="34" charset="0"/>
                    <a:cs typeface="Arial" panose="020B0604020202020204" pitchFamily="34" charset="0"/>
                  </a:rPr>
                  <a:t>. </a:t>
                </a:r>
              </a:p>
              <a:p>
                <a:pPr lvl="1" algn="just"/>
                <a14:m>
                  <m:oMathPara xmlns:m="http://schemas.openxmlformats.org/officeDocument/2006/math">
                    <m:oMathParaPr>
                      <m:jc m:val="centerGroup"/>
                    </m:oMathParaPr>
                    <m:oMath xmlns:m="http://schemas.openxmlformats.org/officeDocument/2006/math">
                      <m:sSub>
                        <m:sSubPr>
                          <m:ctrlPr>
                            <a:rPr lang="es-AR" i="1" smtClean="0">
                              <a:latin typeface="Cambria Math" panose="02040503050406030204" pitchFamily="18" charset="0"/>
                            </a:rPr>
                          </m:ctrlPr>
                        </m:sSubPr>
                        <m:e>
                          <m:r>
                            <a:rPr lang="es-ES" b="0" i="1" smtClean="0">
                              <a:latin typeface="Cambria Math" panose="02040503050406030204" pitchFamily="18" charset="0"/>
                            </a:rPr>
                            <m:t>𝑃</m:t>
                          </m:r>
                        </m:e>
                        <m:sub>
                          <m:r>
                            <a:rPr lang="es-ES" b="0" i="1" smtClean="0">
                              <a:latin typeface="Cambria Math" panose="02040503050406030204" pitchFamily="18" charset="0"/>
                            </a:rPr>
                            <m:t>h</m:t>
                          </m:r>
                        </m:sub>
                      </m:sSub>
                      <m:r>
                        <a:rPr lang="es-ES" b="0" i="1" smtClean="0">
                          <a:latin typeface="Cambria Math" panose="02040503050406030204" pitchFamily="18" charset="0"/>
                        </a:rPr>
                        <m:t>=</m:t>
                      </m:r>
                      <m:r>
                        <a:rPr lang="es-ES" b="0" i="1" smtClean="0">
                          <a:latin typeface="Cambria Math" panose="02040503050406030204" pitchFamily="18" charset="0"/>
                        </a:rPr>
                        <m:t>𝐾𝑓</m:t>
                      </m:r>
                      <m:sSup>
                        <m:sSupPr>
                          <m:ctrlPr>
                            <a:rPr lang="es-ES" b="0" i="1" smtClean="0">
                              <a:latin typeface="Cambria Math" panose="02040503050406030204" pitchFamily="18" charset="0"/>
                            </a:rPr>
                          </m:ctrlPr>
                        </m:sSupPr>
                        <m:e>
                          <m:d>
                            <m:dPr>
                              <m:ctrlPr>
                                <a:rPr lang="es-ES" b="0" i="1" smtClean="0">
                                  <a:latin typeface="Cambria Math" panose="02040503050406030204" pitchFamily="18" charset="0"/>
                                </a:rPr>
                              </m:ctrlPr>
                            </m:dPr>
                            <m:e>
                              <m:sSub>
                                <m:sSubPr>
                                  <m:ctrlPr>
                                    <a:rPr lang="es-ES" b="0" i="1" smtClean="0">
                                      <a:latin typeface="Cambria Math" panose="02040503050406030204" pitchFamily="18" charset="0"/>
                                    </a:rPr>
                                  </m:ctrlPr>
                                </m:sSubPr>
                                <m:e>
                                  <m:r>
                                    <a:rPr lang="es-ES" b="0" i="1" smtClean="0">
                                      <a:latin typeface="Cambria Math" panose="02040503050406030204" pitchFamily="18" charset="0"/>
                                    </a:rPr>
                                    <m:t>𝐵</m:t>
                                  </m:r>
                                </m:e>
                                <m:sub>
                                  <m:r>
                                    <a:rPr lang="es-ES" b="0" i="1" smtClean="0">
                                      <a:latin typeface="Cambria Math" panose="02040503050406030204" pitchFamily="18" charset="0"/>
                                    </a:rPr>
                                    <m:t>𝑚𝑎𝑥</m:t>
                                  </m:r>
                                </m:sub>
                              </m:sSub>
                            </m:e>
                          </m:d>
                        </m:e>
                        <m:sup>
                          <m:r>
                            <a:rPr lang="es-ES" b="0" i="1" smtClean="0">
                              <a:latin typeface="Cambria Math" panose="02040503050406030204" pitchFamily="18" charset="0"/>
                              <a:ea typeface="Cambria Math" panose="02040503050406030204" pitchFamily="18" charset="0"/>
                            </a:rPr>
                            <m:t>𝛼</m:t>
                          </m:r>
                        </m:sup>
                      </m:sSup>
                      <m:f>
                        <m:fPr>
                          <m:ctrlPr>
                            <a:rPr lang="es-ES" b="0" i="1" smtClean="0">
                              <a:latin typeface="Cambria Math" panose="02040503050406030204" pitchFamily="18" charset="0"/>
                            </a:rPr>
                          </m:ctrlPr>
                        </m:fPr>
                        <m:num>
                          <m:r>
                            <a:rPr lang="es-ES" b="0" i="1" smtClean="0">
                              <a:latin typeface="Cambria Math" panose="02040503050406030204" pitchFamily="18" charset="0"/>
                            </a:rPr>
                            <m:t>𝑒𝑟𝑔</m:t>
                          </m:r>
                        </m:num>
                        <m:den>
                          <m:r>
                            <a:rPr lang="es-ES" b="0" i="1" smtClean="0">
                              <a:latin typeface="Cambria Math" panose="02040503050406030204" pitchFamily="18" charset="0"/>
                            </a:rPr>
                            <m:t>𝑠𝑒𝑔</m:t>
                          </m:r>
                          <m:r>
                            <a:rPr lang="es-ES" b="0" i="1" smtClean="0">
                              <a:latin typeface="Cambria Math" panose="02040503050406030204" pitchFamily="18" charset="0"/>
                            </a:rPr>
                            <m:t> </m:t>
                          </m:r>
                          <m:sSup>
                            <m:sSupPr>
                              <m:ctrlPr>
                                <a:rPr lang="es-ES" b="0" i="1" smtClean="0">
                                  <a:latin typeface="Cambria Math" panose="02040503050406030204" pitchFamily="18" charset="0"/>
                                </a:rPr>
                              </m:ctrlPr>
                            </m:sSupPr>
                            <m:e>
                              <m:r>
                                <a:rPr lang="es-ES" b="0" i="1" smtClean="0">
                                  <a:latin typeface="Cambria Math" panose="02040503050406030204" pitchFamily="18" charset="0"/>
                                </a:rPr>
                                <m:t>𝑐𝑚</m:t>
                              </m:r>
                            </m:e>
                            <m:sup>
                              <m:r>
                                <a:rPr lang="es-ES" b="0" i="1" smtClean="0">
                                  <a:latin typeface="Cambria Math" panose="02040503050406030204" pitchFamily="18" charset="0"/>
                                </a:rPr>
                                <m:t>3</m:t>
                              </m:r>
                            </m:sup>
                          </m:sSup>
                        </m:den>
                      </m:f>
                    </m:oMath>
                  </m:oMathPara>
                </a14:m>
                <a:endParaRPr lang="es-AR" dirty="0">
                  <a:latin typeface="Arial" panose="020B0604020202020204" pitchFamily="34" charset="0"/>
                  <a:cs typeface="Arial" panose="020B0604020202020204" pitchFamily="34" charset="0"/>
                </a:endParaRPr>
              </a:p>
              <a:p>
                <a:pPr lvl="1" algn="just"/>
                <a:r>
                  <a:rPr lang="es-AR" dirty="0">
                    <a:latin typeface="Arial" panose="020B0604020202020204" pitchFamily="34" charset="0"/>
                    <a:cs typeface="Arial" panose="020B0604020202020204" pitchFamily="34" charset="0"/>
                  </a:rPr>
                  <a:t>Donde </a:t>
                </a:r>
                <a14:m>
                  <m:oMath xmlns:m="http://schemas.openxmlformats.org/officeDocument/2006/math">
                    <m:r>
                      <a:rPr lang="es-ES" i="1">
                        <a:latin typeface="Cambria Math" panose="02040503050406030204" pitchFamily="18" charset="0"/>
                      </a:rPr>
                      <m:t>𝐾</m:t>
                    </m:r>
                  </m:oMath>
                </a14:m>
                <a:r>
                  <a:rPr lang="es-AR" b="1" dirty="0">
                    <a:latin typeface="Arial" panose="020B0604020202020204" pitchFamily="34" charset="0"/>
                    <a:cs typeface="Arial" panose="020B0604020202020204" pitchFamily="34" charset="0"/>
                  </a:rPr>
                  <a:t> </a:t>
                </a:r>
                <a:r>
                  <a:rPr lang="es-AR" dirty="0">
                    <a:latin typeface="Arial" panose="020B0604020202020204" pitchFamily="34" charset="0"/>
                    <a:cs typeface="Arial" panose="020B0604020202020204" pitchFamily="34" charset="0"/>
                  </a:rPr>
                  <a:t>y </a:t>
                </a:r>
                <a14:m>
                  <m:oMath xmlns:m="http://schemas.openxmlformats.org/officeDocument/2006/math">
                    <m:r>
                      <a:rPr lang="es-ES" i="1">
                        <a:latin typeface="Cambria Math" panose="02040503050406030204" pitchFamily="18" charset="0"/>
                        <a:ea typeface="Cambria Math" panose="02040503050406030204" pitchFamily="18" charset="0"/>
                      </a:rPr>
                      <m:t>𝛼</m:t>
                    </m:r>
                    <m:r>
                      <a:rPr lang="es-ES" i="1">
                        <a:latin typeface="Cambria Math" panose="02040503050406030204" pitchFamily="18" charset="0"/>
                        <a:ea typeface="Cambria Math" panose="02040503050406030204" pitchFamily="18" charset="0"/>
                      </a:rPr>
                      <m:t> </m:t>
                    </m:r>
                  </m:oMath>
                </a14:m>
                <a:r>
                  <a:rPr lang="es-ES" dirty="0">
                    <a:latin typeface="Arial" panose="020B0604020202020204" pitchFamily="34" charset="0"/>
                    <a:cs typeface="Arial" panose="020B0604020202020204" pitchFamily="34" charset="0"/>
                  </a:rPr>
                  <a:t>son</a:t>
                </a:r>
                <a:r>
                  <a:rPr lang="es-ES" b="1" dirty="0">
                    <a:latin typeface="Arial" panose="020B0604020202020204" pitchFamily="34" charset="0"/>
                    <a:cs typeface="Arial" panose="020B0604020202020204" pitchFamily="34" charset="0"/>
                  </a:rPr>
                  <a:t> </a:t>
                </a:r>
                <a:r>
                  <a:rPr lang="el-GR" b="1" dirty="0">
                    <a:latin typeface="Arial" panose="020B0604020202020204" pitchFamily="34" charset="0"/>
                    <a:cs typeface="Arial" panose="020B0604020202020204" pitchFamily="34" charset="0"/>
                  </a:rPr>
                  <a:t> </a:t>
                </a:r>
                <a:r>
                  <a:rPr lang="es-AR" dirty="0">
                    <a:latin typeface="Arial" panose="020B0604020202020204" pitchFamily="34" charset="0"/>
                    <a:cs typeface="Arial" panose="020B0604020202020204" pitchFamily="34" charset="0"/>
                  </a:rPr>
                  <a:t>parámetros característicos del material mientras que  </a:t>
                </a:r>
                <a14:m>
                  <m:oMath xmlns:m="http://schemas.openxmlformats.org/officeDocument/2006/math">
                    <m:r>
                      <a:rPr lang="es-ES" i="1">
                        <a:latin typeface="Cambria Math" panose="02040503050406030204" pitchFamily="18" charset="0"/>
                      </a:rPr>
                      <m:t>𝑓</m:t>
                    </m:r>
                  </m:oMath>
                </a14:m>
                <a:r>
                  <a:rPr lang="es-AR" dirty="0">
                    <a:latin typeface="Arial" panose="020B0604020202020204" pitchFamily="34" charset="0"/>
                    <a:cs typeface="Arial" panose="020B0604020202020204" pitchFamily="34" charset="0"/>
                  </a:rPr>
                  <a:t> es la frecuencia  y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𝐵</m:t>
                        </m:r>
                      </m:e>
                      <m:sub>
                        <m:r>
                          <a:rPr lang="es-ES" i="1">
                            <a:latin typeface="Cambria Math" panose="02040503050406030204" pitchFamily="18" charset="0"/>
                          </a:rPr>
                          <m:t>𝑚𝑎𝑥</m:t>
                        </m:r>
                      </m:sub>
                    </m:sSub>
                  </m:oMath>
                </a14:m>
                <a:r>
                  <a:rPr lang="es-AR" dirty="0">
                    <a:latin typeface="Arial" panose="020B0604020202020204" pitchFamily="34" charset="0"/>
                    <a:cs typeface="Arial" panose="020B0604020202020204" pitchFamily="34" charset="0"/>
                  </a:rPr>
                  <a:t> la inducción máxima. El valor de </a:t>
                </a:r>
                <a14:m>
                  <m:oMath xmlns:m="http://schemas.openxmlformats.org/officeDocument/2006/math">
                    <m:r>
                      <a:rPr lang="es-ES" i="1">
                        <a:latin typeface="Cambria Math" panose="02040503050406030204" pitchFamily="18" charset="0"/>
                      </a:rPr>
                      <m:t>𝐾</m:t>
                    </m:r>
                  </m:oMath>
                </a14:m>
                <a:r>
                  <a:rPr lang="es-AR" b="1" dirty="0">
                    <a:latin typeface="Arial" panose="020B0604020202020204" pitchFamily="34" charset="0"/>
                    <a:cs typeface="Arial" panose="020B0604020202020204" pitchFamily="34" charset="0"/>
                  </a:rPr>
                  <a:t> </a:t>
                </a:r>
                <a:r>
                  <a:rPr lang="es-AR" dirty="0">
                    <a:latin typeface="Arial" panose="020B0604020202020204" pitchFamily="34" charset="0"/>
                    <a:cs typeface="Arial" panose="020B0604020202020204" pitchFamily="34" charset="0"/>
                  </a:rPr>
                  <a:t>para el hierro dulce es </a:t>
                </a:r>
                <a14:m>
                  <m:oMath xmlns:m="http://schemas.openxmlformats.org/officeDocument/2006/math">
                    <m:r>
                      <a:rPr lang="es-AR" i="1" smtClean="0">
                        <a:latin typeface="Cambria Math" panose="02040503050406030204" pitchFamily="18" charset="0"/>
                        <a:ea typeface="Cambria Math" panose="02040503050406030204" pitchFamily="18" charset="0"/>
                        <a:cs typeface="Arial" panose="020B0604020202020204" pitchFamily="34" charset="0"/>
                      </a:rPr>
                      <m:t>≅</m:t>
                    </m:r>
                    <m:r>
                      <a:rPr lang="es-ES" b="0" i="1" smtClean="0">
                        <a:latin typeface="Cambria Math" panose="02040503050406030204" pitchFamily="18" charset="0"/>
                        <a:ea typeface="Cambria Math" panose="02040503050406030204" pitchFamily="18" charset="0"/>
                        <a:cs typeface="Arial" panose="020B0604020202020204" pitchFamily="34" charset="0"/>
                      </a:rPr>
                      <m:t>54.</m:t>
                    </m:r>
                    <m:sSup>
                      <m:sSupPr>
                        <m:ctrlPr>
                          <a:rPr lang="es-ES" b="0" i="1" smtClean="0">
                            <a:latin typeface="Cambria Math" panose="02040503050406030204" pitchFamily="18" charset="0"/>
                            <a:ea typeface="Cambria Math" panose="02040503050406030204" pitchFamily="18" charset="0"/>
                            <a:cs typeface="Arial" panose="020B0604020202020204" pitchFamily="34" charset="0"/>
                          </a:rPr>
                        </m:ctrlPr>
                      </m:sSupPr>
                      <m:e>
                        <m:r>
                          <a:rPr lang="es-ES" b="0" i="1" smtClean="0">
                            <a:latin typeface="Cambria Math" panose="02040503050406030204" pitchFamily="18" charset="0"/>
                            <a:ea typeface="Cambria Math" panose="02040503050406030204" pitchFamily="18" charset="0"/>
                            <a:cs typeface="Arial" panose="020B0604020202020204" pitchFamily="34" charset="0"/>
                          </a:rPr>
                          <m:t>10</m:t>
                        </m:r>
                      </m:e>
                      <m:sup>
                        <m:r>
                          <a:rPr lang="es-ES" b="0" i="1" smtClean="0">
                            <a:latin typeface="Cambria Math" panose="02040503050406030204" pitchFamily="18" charset="0"/>
                            <a:ea typeface="Cambria Math" panose="02040503050406030204" pitchFamily="18" charset="0"/>
                            <a:cs typeface="Arial" panose="020B0604020202020204" pitchFamily="34" charset="0"/>
                          </a:rPr>
                          <m:t>−5</m:t>
                        </m:r>
                      </m:sup>
                    </m:sSup>
                    <m:r>
                      <a:rPr lang="es-ES" b="0" i="1" smtClean="0">
                        <a:latin typeface="Cambria Math" panose="02040503050406030204" pitchFamily="18" charset="0"/>
                        <a:ea typeface="Cambria Math" panose="02040503050406030204" pitchFamily="18" charset="0"/>
                        <a:cs typeface="Arial" panose="020B0604020202020204" pitchFamily="34" charset="0"/>
                      </a:rPr>
                      <m:t> </m:t>
                    </m:r>
                  </m:oMath>
                </a14:m>
                <a:r>
                  <a:rPr lang="es-AR" dirty="0">
                    <a:latin typeface="Arial" panose="020B0604020202020204" pitchFamily="34" charset="0"/>
                    <a:cs typeface="Arial" panose="020B0604020202020204" pitchFamily="34" charset="0"/>
                  </a:rPr>
                  <a:t>, para el acero </a:t>
                </a:r>
                <a14:m>
                  <m:oMath xmlns:m="http://schemas.openxmlformats.org/officeDocument/2006/math">
                    <m:r>
                      <a:rPr lang="es-AR" i="1" smtClean="0">
                        <a:latin typeface="Cambria Math" panose="02040503050406030204" pitchFamily="18" charset="0"/>
                        <a:ea typeface="Cambria Math" panose="02040503050406030204" pitchFamily="18" charset="0"/>
                        <a:cs typeface="Arial" panose="020B0604020202020204" pitchFamily="34" charset="0"/>
                      </a:rPr>
                      <m:t>≅</m:t>
                    </m:r>
                    <m:r>
                      <a:rPr lang="es-ES" b="0" i="1" smtClean="0">
                        <a:latin typeface="Cambria Math" panose="02040503050406030204" pitchFamily="18" charset="0"/>
                        <a:ea typeface="Cambria Math" panose="02040503050406030204" pitchFamily="18" charset="0"/>
                        <a:cs typeface="Arial" panose="020B0604020202020204" pitchFamily="34" charset="0"/>
                      </a:rPr>
                      <m:t>337.</m:t>
                    </m:r>
                    <m:sSup>
                      <m:sSupPr>
                        <m:ctrlPr>
                          <a:rPr lang="es-ES" b="0" i="1" smtClean="0">
                            <a:latin typeface="Cambria Math" panose="02040503050406030204" pitchFamily="18" charset="0"/>
                            <a:ea typeface="Cambria Math" panose="02040503050406030204" pitchFamily="18" charset="0"/>
                            <a:cs typeface="Arial" panose="020B0604020202020204" pitchFamily="34" charset="0"/>
                          </a:rPr>
                        </m:ctrlPr>
                      </m:sSupPr>
                      <m:e>
                        <m:r>
                          <a:rPr lang="es-ES" b="0" i="1" smtClean="0">
                            <a:latin typeface="Cambria Math" panose="02040503050406030204" pitchFamily="18" charset="0"/>
                            <a:ea typeface="Cambria Math" panose="02040503050406030204" pitchFamily="18" charset="0"/>
                            <a:cs typeface="Arial" panose="020B0604020202020204" pitchFamily="34" charset="0"/>
                          </a:rPr>
                          <m:t>10</m:t>
                        </m:r>
                      </m:e>
                      <m:sup>
                        <m:r>
                          <a:rPr lang="es-ES" b="0" i="1" smtClean="0">
                            <a:latin typeface="Cambria Math" panose="02040503050406030204" pitchFamily="18" charset="0"/>
                            <a:ea typeface="Cambria Math" panose="02040503050406030204" pitchFamily="18" charset="0"/>
                            <a:cs typeface="Arial" panose="020B0604020202020204" pitchFamily="34" charset="0"/>
                          </a:rPr>
                          <m:t>−4</m:t>
                        </m:r>
                      </m:sup>
                    </m:sSup>
                  </m:oMath>
                </a14:m>
                <a:r>
                  <a:rPr lang="es-AR" baseline="30000" dirty="0">
                    <a:latin typeface="Arial" panose="020B0604020202020204" pitchFamily="34" charset="0"/>
                    <a:cs typeface="Arial" panose="020B0604020202020204" pitchFamily="34" charset="0"/>
                  </a:rPr>
                  <a:t> </a:t>
                </a:r>
                <a:r>
                  <a:rPr lang="es-AR" dirty="0">
                    <a:latin typeface="Arial" panose="020B0604020202020204" pitchFamily="34" charset="0"/>
                    <a:cs typeface="Arial" panose="020B0604020202020204" pitchFamily="34" charset="0"/>
                  </a:rPr>
                  <a:t>. Generalmente </a:t>
                </a:r>
                <a14:m>
                  <m:oMath xmlns:m="http://schemas.openxmlformats.org/officeDocument/2006/math">
                    <m:r>
                      <a:rPr lang="es-ES" i="1">
                        <a:latin typeface="Cambria Math" panose="02040503050406030204" pitchFamily="18" charset="0"/>
                        <a:ea typeface="Cambria Math" panose="02040503050406030204" pitchFamily="18" charset="0"/>
                      </a:rPr>
                      <m:t>𝛼</m:t>
                    </m:r>
                    <m:r>
                      <a:rPr lang="es-ES" b="0" i="1" smtClean="0">
                        <a:latin typeface="Cambria Math" panose="02040503050406030204" pitchFamily="18" charset="0"/>
                        <a:ea typeface="Cambria Math" panose="02040503050406030204" pitchFamily="18" charset="0"/>
                      </a:rPr>
                      <m:t>=1,6</m:t>
                    </m:r>
                  </m:oMath>
                </a14:m>
                <a:r>
                  <a:rPr lang="es-AR" dirty="0">
                    <a:latin typeface="Arial" panose="020B0604020202020204" pitchFamily="34" charset="0"/>
                    <a:cs typeface="Arial" panose="020B0604020202020204" pitchFamily="34" charset="0"/>
                  </a:rPr>
                  <a:t>. Para mediciones más precisas, especialmente a inducciones relativamente bajas </a:t>
                </a:r>
                <a14:m>
                  <m:oMath xmlns:m="http://schemas.openxmlformats.org/officeDocument/2006/math">
                    <m:r>
                      <a:rPr lang="es-ES" i="1">
                        <a:latin typeface="Cambria Math" panose="02040503050406030204" pitchFamily="18" charset="0"/>
                        <a:ea typeface="Cambria Math" panose="02040503050406030204" pitchFamily="18" charset="0"/>
                      </a:rPr>
                      <m:t>𝛼</m:t>
                    </m:r>
                    <m:r>
                      <a:rPr lang="es-ES" i="1" smtClean="0">
                        <a:latin typeface="Cambria Math" panose="02040503050406030204" pitchFamily="18" charset="0"/>
                        <a:ea typeface="Cambria Math" panose="02040503050406030204" pitchFamily="18" charset="0"/>
                      </a:rPr>
                      <m:t>→</m:t>
                    </m:r>
                    <m:r>
                      <a:rPr lang="es-ES" b="0" i="0" smtClean="0">
                        <a:latin typeface="Cambria Math" panose="02040503050406030204" pitchFamily="18" charset="0"/>
                        <a:ea typeface="Cambria Math" panose="02040503050406030204" pitchFamily="18" charset="0"/>
                      </a:rPr>
                      <m:t>2.</m:t>
                    </m:r>
                  </m:oMath>
                </a14:m>
                <a:r>
                  <a:rPr lang="es-AR" dirty="0">
                    <a:latin typeface="Arial" panose="020B0604020202020204" pitchFamily="34" charset="0"/>
                    <a:cs typeface="Arial" panose="020B0604020202020204" pitchFamily="34" charset="0"/>
                  </a:rPr>
                  <a:t> Estas perdidas generan un aumento de temperatura del sistema.</a:t>
                </a:r>
              </a:p>
            </p:txBody>
          </p:sp>
        </mc:Choice>
        <mc:Fallback>
          <p:sp>
            <p:nvSpPr>
              <p:cNvPr id="3" name="2 Rectángulo"/>
              <p:cNvSpPr>
                <a:spLocks noRot="1" noChangeAspect="1" noMove="1" noResize="1" noEditPoints="1" noAdjustHandles="1" noChangeArrowheads="1" noChangeShapeType="1" noTextEdit="1"/>
              </p:cNvSpPr>
              <p:nvPr/>
            </p:nvSpPr>
            <p:spPr>
              <a:xfrm>
                <a:off x="152400" y="651164"/>
                <a:ext cx="11831782" cy="6085064"/>
              </a:xfrm>
              <a:prstGeom prst="rect">
                <a:avLst/>
              </a:prstGeom>
              <a:blipFill>
                <a:blip r:embed="rId3" cstate="print"/>
                <a:stretch>
                  <a:fillRect t="-601" r="-412" b="-701"/>
                </a:stretch>
              </a:blipFill>
            </p:spPr>
            <p:txBody>
              <a:bodyPr/>
              <a:lstStyle/>
              <a:p>
                <a:r>
                  <a:rPr lang="es-ES">
                    <a:noFill/>
                  </a:rPr>
                  <a:t> </a:t>
                </a:r>
              </a:p>
            </p:txBody>
          </p:sp>
        </mc:Fallback>
      </mc:AlternateContent>
    </p:spTree>
    <p:extLst>
      <p:ext uri="{BB962C8B-B14F-4D97-AF65-F5344CB8AC3E}">
        <p14:creationId xmlns:p14="http://schemas.microsoft.com/office/powerpoint/2010/main" xmlns="" val="14797731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E12C506-DE22-41F3-8E7E-9FB99E5CBFF0}"/>
              </a:ext>
            </a:extLst>
          </p:cNvPr>
          <p:cNvSpPr>
            <a:spLocks noGrp="1"/>
          </p:cNvSpPr>
          <p:nvPr>
            <p:ph type="title"/>
          </p:nvPr>
        </p:nvSpPr>
        <p:spPr>
          <a:xfrm>
            <a:off x="838200" y="445510"/>
            <a:ext cx="10515600" cy="133351"/>
          </a:xfrm>
        </p:spPr>
        <p:txBody>
          <a:bodyPr>
            <a:normAutofit fontScale="90000"/>
          </a:bodyPr>
          <a:lstStyle/>
          <a:p>
            <a:pPr algn="ctr"/>
            <a:r>
              <a:rPr lang="es-ES_tradnl" altLang="es-AR" sz="3600" b="1" dirty="0">
                <a:solidFill>
                  <a:srgbClr val="FF0000"/>
                </a:solidFill>
                <a:latin typeface="Arial" panose="020B0604020202020204" pitchFamily="34" charset="0"/>
                <a:cs typeface="Arial" panose="020B0604020202020204" pitchFamily="34" charset="0"/>
              </a:rPr>
              <a:t>Pérdidas por Corrientes parásitas</a:t>
            </a:r>
            <a:r>
              <a:rPr lang="es-ES_tradnl" altLang="es-AR" b="1" dirty="0">
                <a:solidFill>
                  <a:srgbClr val="FF0000"/>
                </a:solidFill>
                <a:latin typeface="Arial" panose="020B0604020202020204" pitchFamily="34" charset="0"/>
                <a:cs typeface="Arial" panose="020B0604020202020204" pitchFamily="34" charset="0"/>
              </a:rPr>
              <a:t/>
            </a:r>
            <a:br>
              <a:rPr lang="es-ES_tradnl" altLang="es-AR" b="1" dirty="0">
                <a:solidFill>
                  <a:srgbClr val="FF0000"/>
                </a:solidFill>
                <a:latin typeface="Arial" panose="020B0604020202020204" pitchFamily="34" charset="0"/>
                <a:cs typeface="Arial" panose="020B0604020202020204" pitchFamily="34" charset="0"/>
              </a:rPr>
            </a:br>
            <a:endParaRPr lang="es-ES" dirty="0"/>
          </a:p>
        </p:txBody>
      </p:sp>
      <mc:AlternateContent xmlns:mc="http://schemas.openxmlformats.org/markup-compatibility/2006">
        <mc:Choice xmlns:a14="http://schemas.microsoft.com/office/drawing/2010/main" xmlns="" Requires="a14">
          <p:sp>
            <p:nvSpPr>
              <p:cNvPr id="3" name="Marcador de contenido 2">
                <a:extLst>
                  <a:ext uri="{FF2B5EF4-FFF2-40B4-BE49-F238E27FC236}">
                    <a16:creationId xmlns:a16="http://schemas.microsoft.com/office/drawing/2014/main" id="{D9BE68B0-E60C-49C8-86D6-708D83DA227E}"/>
                  </a:ext>
                </a:extLst>
              </p:cNvPr>
              <p:cNvSpPr>
                <a:spLocks noGrp="1"/>
              </p:cNvSpPr>
              <p:nvPr>
                <p:ph idx="1"/>
              </p:nvPr>
            </p:nvSpPr>
            <p:spPr>
              <a:xfrm>
                <a:off x="550718" y="768385"/>
                <a:ext cx="11090564" cy="2660615"/>
              </a:xfrm>
            </p:spPr>
            <p:txBody>
              <a:bodyPr>
                <a:normAutofit fontScale="25000" lnSpcReduction="20000"/>
              </a:bodyPr>
              <a:lstStyle/>
              <a:p>
                <a:pPr marL="0" indent="0" algn="just">
                  <a:lnSpc>
                    <a:spcPct val="120000"/>
                  </a:lnSpc>
                  <a:buNone/>
                </a:pPr>
                <a:r>
                  <a:rPr lang="es-ES" sz="6400" dirty="0">
                    <a:latin typeface="Arial" panose="020B0604020202020204" pitchFamily="34" charset="0"/>
                    <a:cs typeface="Arial" panose="020B0604020202020204" pitchFamily="34" charset="0"/>
                  </a:rPr>
                  <a:t>Si el campo magnético </a:t>
                </a:r>
                <a14:m>
                  <m:oMath xmlns:m="http://schemas.openxmlformats.org/officeDocument/2006/math">
                    <m:r>
                      <a:rPr lang="es-ES" sz="6400" i="1">
                        <a:latin typeface="Cambria Math" panose="02040503050406030204" pitchFamily="18" charset="0"/>
                      </a:rPr>
                      <m:t>𝐻</m:t>
                    </m:r>
                    <m:r>
                      <a:rPr lang="es-ES" sz="6400" i="1">
                        <a:latin typeface="Cambria Math" panose="02040503050406030204" pitchFamily="18" charset="0"/>
                      </a:rPr>
                      <m:t> </m:t>
                    </m:r>
                  </m:oMath>
                </a14:m>
                <a:r>
                  <a:rPr lang="es-ES" sz="6400" dirty="0">
                    <a:latin typeface="Arial" panose="020B0604020202020204" pitchFamily="34" charset="0"/>
                    <a:cs typeface="Arial" panose="020B0604020202020204" pitchFamily="34" charset="0"/>
                  </a:rPr>
                  <a:t>es alterno produce otro tipo de perdida que debemos sumar a las perdidas por histéresis.</a:t>
                </a:r>
                <a:r>
                  <a:rPr lang="es-ES_tradnl" altLang="es-AR" sz="6400" dirty="0">
                    <a:latin typeface="Arial" panose="020B0604020202020204" pitchFamily="34" charset="0"/>
                    <a:cs typeface="Arial" panose="020B0604020202020204" pitchFamily="34" charset="0"/>
                  </a:rPr>
                  <a:t> Según la Ley de Lenz se genera una </a:t>
                </a:r>
                <a:r>
                  <a:rPr lang="es-ES_tradnl" altLang="es-AR" sz="6400" dirty="0" err="1">
                    <a:latin typeface="Arial" panose="020B0604020202020204" pitchFamily="34" charset="0"/>
                    <a:cs typeface="Arial" panose="020B0604020202020204" pitchFamily="34" charset="0"/>
                  </a:rPr>
                  <a:t>fem</a:t>
                </a:r>
                <a:r>
                  <a:rPr lang="es-ES_tradnl" altLang="es-AR" sz="6400" dirty="0">
                    <a:latin typeface="Arial" panose="020B0604020202020204" pitchFamily="34" charset="0"/>
                    <a:cs typeface="Arial" panose="020B0604020202020204" pitchFamily="34" charset="0"/>
                  </a:rPr>
                  <a:t> y si el material es conductor se crean corrientes eléctricas (</a:t>
                </a:r>
                <a:r>
                  <a:rPr lang="es-ES" sz="6400" dirty="0">
                    <a:latin typeface="Arial" panose="020B0604020202020204" pitchFamily="34" charset="0"/>
                    <a:cs typeface="Arial" panose="020B0604020202020204" pitchFamily="34" charset="0"/>
                  </a:rPr>
                  <a:t>Foucault) ocasionando  pérdidas de energía a través del efecto Joule también llamadas</a:t>
                </a:r>
                <a:r>
                  <a:rPr lang="es-ES_tradnl" altLang="es-AR" sz="6400" dirty="0">
                    <a:latin typeface="Arial" panose="020B0604020202020204" pitchFamily="34" charset="0"/>
                    <a:cs typeface="Arial" panose="020B0604020202020204" pitchFamily="34" charset="0"/>
                  </a:rPr>
                  <a:t> </a:t>
                </a:r>
                <a:r>
                  <a:rPr lang="es-ES" sz="6400" dirty="0">
                    <a:latin typeface="Arial" panose="020B0604020202020204" pitchFamily="34" charset="0"/>
                    <a:cs typeface="Arial" panose="020B0604020202020204" pitchFamily="34" charset="0"/>
                  </a:rPr>
                  <a:t>corrientes parásitas o de Eddy. </a:t>
                </a:r>
              </a:p>
              <a:p>
                <a:pPr marL="0" indent="0">
                  <a:lnSpc>
                    <a:spcPct val="120000"/>
                  </a:lnSpc>
                  <a:buNone/>
                </a:pPr>
                <a:r>
                  <a:rPr lang="es-ES" sz="6400" dirty="0">
                    <a:latin typeface="Arial" panose="020B0604020202020204" pitchFamily="34" charset="0"/>
                    <a:cs typeface="Arial" panose="020B0604020202020204" pitchFamily="34" charset="0"/>
                  </a:rPr>
                  <a:t>Supongamos que el campo magnético es </a:t>
                </a:r>
                <a14:m>
                  <m:oMath xmlns:m="http://schemas.openxmlformats.org/officeDocument/2006/math">
                    <m:r>
                      <a:rPr lang="es-ES" sz="6400" i="1">
                        <a:latin typeface="Cambria Math" panose="02040503050406030204" pitchFamily="18" charset="0"/>
                      </a:rPr>
                      <m:t>𝐵</m:t>
                    </m:r>
                    <m:r>
                      <a:rPr lang="es-ES" sz="6400" i="1">
                        <a:latin typeface="Cambria Math" panose="02040503050406030204" pitchFamily="18" charset="0"/>
                      </a:rPr>
                      <m:t>=</m:t>
                    </m:r>
                    <m:sSub>
                      <m:sSubPr>
                        <m:ctrlPr>
                          <a:rPr lang="es-ES" sz="6400" i="1">
                            <a:latin typeface="Cambria Math" panose="02040503050406030204" pitchFamily="18" charset="0"/>
                          </a:rPr>
                        </m:ctrlPr>
                      </m:sSubPr>
                      <m:e>
                        <m:r>
                          <a:rPr lang="es-ES" sz="6400" i="1">
                            <a:latin typeface="Cambria Math" panose="02040503050406030204" pitchFamily="18" charset="0"/>
                          </a:rPr>
                          <m:t>𝐵</m:t>
                        </m:r>
                      </m:e>
                      <m:sub>
                        <m:r>
                          <a:rPr lang="es-ES" sz="6400" i="1">
                            <a:latin typeface="Cambria Math" panose="02040503050406030204" pitchFamily="18" charset="0"/>
                          </a:rPr>
                          <m:t>0</m:t>
                        </m:r>
                      </m:sub>
                    </m:sSub>
                    <m:func>
                      <m:funcPr>
                        <m:ctrlPr>
                          <a:rPr lang="es-ES" sz="6400" i="1">
                            <a:latin typeface="Cambria Math" panose="02040503050406030204" pitchFamily="18" charset="0"/>
                          </a:rPr>
                        </m:ctrlPr>
                      </m:funcPr>
                      <m:fName>
                        <m:r>
                          <m:rPr>
                            <m:sty m:val="p"/>
                          </m:rPr>
                          <a:rPr lang="es-ES" sz="6400">
                            <a:latin typeface="Cambria Math" panose="02040503050406030204" pitchFamily="18" charset="0"/>
                          </a:rPr>
                          <m:t>sin</m:t>
                        </m:r>
                      </m:fName>
                      <m:e>
                        <m:d>
                          <m:dPr>
                            <m:ctrlPr>
                              <a:rPr lang="es-ES" sz="6400" i="1">
                                <a:latin typeface="Cambria Math" panose="02040503050406030204" pitchFamily="18" charset="0"/>
                                <a:ea typeface="Cambria Math" panose="02040503050406030204" pitchFamily="18" charset="0"/>
                              </a:rPr>
                            </m:ctrlPr>
                          </m:dPr>
                          <m:e>
                            <m:r>
                              <a:rPr lang="es-ES" sz="6400" i="1">
                                <a:latin typeface="Cambria Math" panose="02040503050406030204" pitchFamily="18" charset="0"/>
                                <a:ea typeface="Cambria Math" panose="02040503050406030204" pitchFamily="18" charset="0"/>
                              </a:rPr>
                              <m:t>𝜔</m:t>
                            </m:r>
                            <m:r>
                              <a:rPr lang="es-ES" sz="6400" i="1">
                                <a:latin typeface="Cambria Math" panose="02040503050406030204" pitchFamily="18" charset="0"/>
                                <a:ea typeface="Cambria Math" panose="02040503050406030204" pitchFamily="18" charset="0"/>
                              </a:rPr>
                              <m:t>𝑡</m:t>
                            </m:r>
                          </m:e>
                        </m:d>
                        <m:r>
                          <a:rPr lang="es-ES" sz="6400" i="1">
                            <a:latin typeface="Cambria Math" panose="02040503050406030204" pitchFamily="18" charset="0"/>
                            <a:ea typeface="Cambria Math" panose="02040503050406030204" pitchFamily="18" charset="0"/>
                          </a:rPr>
                          <m:t>. </m:t>
                        </m:r>
                      </m:e>
                    </m:func>
                  </m:oMath>
                </a14:m>
                <a:endParaRPr lang="es-ES" sz="6400" dirty="0">
                  <a:latin typeface="Arial" panose="020B0604020202020204" pitchFamily="34" charset="0"/>
                  <a:cs typeface="Arial" panose="020B0604020202020204" pitchFamily="34" charset="0"/>
                </a:endParaRPr>
              </a:p>
              <a:p>
                <a:pPr marL="0" indent="0">
                  <a:lnSpc>
                    <a:spcPct val="120000"/>
                  </a:lnSpc>
                  <a:buNone/>
                </a:pPr>
                <a:r>
                  <a:rPr lang="es-ES" sz="6400" dirty="0">
                    <a:latin typeface="Arial" panose="020B0604020202020204" pitchFamily="34" charset="0"/>
                    <a:cs typeface="Arial" panose="020B0604020202020204" pitchFamily="34" charset="0"/>
                  </a:rPr>
                  <a:t>Calculemos la resistencia eléctrica de una espira ideal de la chapa  suponiendo que </a:t>
                </a:r>
                <a14:m>
                  <m:oMath xmlns:m="http://schemas.openxmlformats.org/officeDocument/2006/math">
                    <m:r>
                      <a:rPr lang="es-ES" sz="6400" i="1">
                        <a:latin typeface="Cambria Math" panose="02040503050406030204" pitchFamily="18" charset="0"/>
                      </a:rPr>
                      <m:t>𝑎</m:t>
                    </m:r>
                    <m:r>
                      <a:rPr lang="es-ES" sz="6400" i="1">
                        <a:latin typeface="Cambria Math" panose="02040503050406030204" pitchFamily="18" charset="0"/>
                        <a:ea typeface="Cambria Math" panose="02040503050406030204" pitchFamily="18" charset="0"/>
                      </a:rPr>
                      <m:t>≪</m:t>
                    </m:r>
                    <m:r>
                      <a:rPr lang="es-ES" sz="6400" i="1">
                        <a:latin typeface="Cambria Math" panose="02040503050406030204" pitchFamily="18" charset="0"/>
                        <a:ea typeface="Cambria Math" panose="02040503050406030204" pitchFamily="18" charset="0"/>
                      </a:rPr>
                      <m:t>𝑏</m:t>
                    </m:r>
                  </m:oMath>
                </a14:m>
                <a:r>
                  <a:rPr lang="es-ES" sz="6400" dirty="0">
                    <a:latin typeface="Arial" panose="020B0604020202020204" pitchFamily="34" charset="0"/>
                    <a:cs typeface="Arial" panose="020B0604020202020204" pitchFamily="34" charset="0"/>
                  </a:rPr>
                  <a:t> siendo el espesor </a:t>
                </a:r>
                <a14:m>
                  <m:oMath xmlns:m="http://schemas.openxmlformats.org/officeDocument/2006/math">
                    <m:r>
                      <a:rPr lang="es-ES" sz="6400" i="1">
                        <a:latin typeface="Cambria Math" panose="02040503050406030204" pitchFamily="18" charset="0"/>
                      </a:rPr>
                      <m:t>𝑑𝑥</m:t>
                    </m:r>
                    <m:r>
                      <a:rPr lang="es-ES" sz="6400" i="1">
                        <a:latin typeface="Cambria Math" panose="02040503050406030204" pitchFamily="18" charset="0"/>
                      </a:rPr>
                      <m:t>  </m:t>
                    </m:r>
                  </m:oMath>
                </a14:m>
                <a:r>
                  <a:rPr lang="es-ES" sz="6400" dirty="0">
                    <a:latin typeface="Arial" panose="020B0604020202020204" pitchFamily="34" charset="0"/>
                    <a:cs typeface="Arial" panose="020B0604020202020204" pitchFamily="34" charset="0"/>
                  </a:rPr>
                  <a:t>a una distancio </a:t>
                </a:r>
                <a14:m>
                  <m:oMath xmlns:m="http://schemas.openxmlformats.org/officeDocument/2006/math">
                    <m:r>
                      <a:rPr lang="es-ES" sz="6400" i="1">
                        <a:latin typeface="Cambria Math" panose="02040503050406030204" pitchFamily="18" charset="0"/>
                      </a:rPr>
                      <m:t>𝑥</m:t>
                    </m:r>
                  </m:oMath>
                </a14:m>
                <a:r>
                  <a:rPr lang="es-ES" sz="6400" dirty="0">
                    <a:latin typeface="Arial" panose="020B0604020202020204" pitchFamily="34" charset="0"/>
                    <a:cs typeface="Arial" panose="020B0604020202020204" pitchFamily="34" charset="0"/>
                  </a:rPr>
                  <a:t> y largo </a:t>
                </a:r>
                <a14:m>
                  <m:oMath xmlns:m="http://schemas.openxmlformats.org/officeDocument/2006/math">
                    <m:r>
                      <a:rPr lang="es-ES" sz="6400" i="1">
                        <a:latin typeface="Cambria Math" panose="02040503050406030204" pitchFamily="18" charset="0"/>
                        <a:ea typeface="Cambria Math" panose="02040503050406030204" pitchFamily="18" charset="0"/>
                      </a:rPr>
                      <m:t>𝑐</m:t>
                    </m:r>
                  </m:oMath>
                </a14:m>
                <a:endParaRPr lang="es-ES" sz="6400" dirty="0">
                  <a:latin typeface="Arial" panose="020B0604020202020204" pitchFamily="34" charset="0"/>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r>
                        <a:rPr lang="es-ES" sz="6400" i="1">
                          <a:latin typeface="Cambria Math" panose="02040503050406030204" pitchFamily="18" charset="0"/>
                        </a:rPr>
                        <m:t>𝑅</m:t>
                      </m:r>
                      <m:r>
                        <a:rPr lang="es-ES" sz="6400" i="1">
                          <a:latin typeface="Cambria Math" panose="02040503050406030204" pitchFamily="18" charset="0"/>
                        </a:rPr>
                        <m:t>=</m:t>
                      </m:r>
                      <m:r>
                        <a:rPr lang="es-ES" sz="6400" i="1">
                          <a:latin typeface="Cambria Math" panose="02040503050406030204" pitchFamily="18" charset="0"/>
                          <a:ea typeface="Cambria Math" panose="02040503050406030204" pitchFamily="18" charset="0"/>
                        </a:rPr>
                        <m:t>𝜌</m:t>
                      </m:r>
                      <m:f>
                        <m:fPr>
                          <m:ctrlPr>
                            <a:rPr lang="es-ES" sz="6400" i="1">
                              <a:latin typeface="Cambria Math" panose="02040503050406030204" pitchFamily="18" charset="0"/>
                              <a:ea typeface="Cambria Math" panose="02040503050406030204" pitchFamily="18" charset="0"/>
                            </a:rPr>
                          </m:ctrlPr>
                        </m:fPr>
                        <m:num>
                          <m:r>
                            <a:rPr lang="es-ES" sz="6400" i="1">
                              <a:latin typeface="Cambria Math" panose="02040503050406030204" pitchFamily="18" charset="0"/>
                              <a:ea typeface="Cambria Math" panose="02040503050406030204" pitchFamily="18" charset="0"/>
                            </a:rPr>
                            <m:t>𝑙</m:t>
                          </m:r>
                        </m:num>
                        <m:den>
                          <m:r>
                            <a:rPr lang="es-ES" sz="6400" i="1">
                              <a:latin typeface="Cambria Math" panose="02040503050406030204" pitchFamily="18" charset="0"/>
                              <a:ea typeface="Cambria Math" panose="02040503050406030204" pitchFamily="18" charset="0"/>
                            </a:rPr>
                            <m:t>𝑠</m:t>
                          </m:r>
                        </m:den>
                      </m:f>
                      <m:r>
                        <a:rPr lang="es-ES" sz="6400" i="1">
                          <a:latin typeface="Cambria Math" panose="02040503050406030204" pitchFamily="18" charset="0"/>
                          <a:ea typeface="Cambria Math" panose="02040503050406030204" pitchFamily="18" charset="0"/>
                        </a:rPr>
                        <m:t>=</m:t>
                      </m:r>
                      <m:r>
                        <a:rPr lang="es-ES" sz="6400" i="1">
                          <a:latin typeface="Cambria Math" panose="02040503050406030204" pitchFamily="18" charset="0"/>
                          <a:ea typeface="Cambria Math" panose="02040503050406030204" pitchFamily="18" charset="0"/>
                        </a:rPr>
                        <m:t>𝜌</m:t>
                      </m:r>
                      <m:f>
                        <m:fPr>
                          <m:ctrlPr>
                            <a:rPr lang="es-ES" sz="6400" i="1">
                              <a:latin typeface="Cambria Math" panose="02040503050406030204" pitchFamily="18" charset="0"/>
                              <a:ea typeface="Cambria Math" panose="02040503050406030204" pitchFamily="18" charset="0"/>
                            </a:rPr>
                          </m:ctrlPr>
                        </m:fPr>
                        <m:num>
                          <m:r>
                            <a:rPr lang="es-ES" sz="6400" i="1">
                              <a:latin typeface="Cambria Math" panose="02040503050406030204" pitchFamily="18" charset="0"/>
                              <a:ea typeface="Cambria Math" panose="02040503050406030204" pitchFamily="18" charset="0"/>
                            </a:rPr>
                            <m:t>2</m:t>
                          </m:r>
                          <m:r>
                            <a:rPr lang="es-ES" sz="6400" i="1">
                              <a:latin typeface="Cambria Math" panose="02040503050406030204" pitchFamily="18" charset="0"/>
                              <a:ea typeface="Cambria Math" panose="02040503050406030204" pitchFamily="18" charset="0"/>
                            </a:rPr>
                            <m:t>𝑏</m:t>
                          </m:r>
                        </m:num>
                        <m:den>
                          <m:r>
                            <a:rPr lang="es-ES" sz="6400" i="1">
                              <a:latin typeface="Cambria Math" panose="02040503050406030204" pitchFamily="18" charset="0"/>
                              <a:ea typeface="Cambria Math" panose="02040503050406030204" pitchFamily="18" charset="0"/>
                            </a:rPr>
                            <m:t>𝑐𝑑𝑥</m:t>
                          </m:r>
                        </m:den>
                      </m:f>
                    </m:oMath>
                  </m:oMathPara>
                </a14:m>
                <a:endParaRPr lang="es-ES" sz="6400" dirty="0">
                  <a:latin typeface="Arial" panose="020B0604020202020204" pitchFamily="34" charset="0"/>
                  <a:cs typeface="Arial" panose="020B0604020202020204" pitchFamily="34" charset="0"/>
                </a:endParaRPr>
              </a:p>
              <a:p>
                <a:pPr marL="0" indent="0">
                  <a:buNone/>
                </a:pPr>
                <a:r>
                  <a:rPr lang="es-ES" sz="6400" dirty="0">
                    <a:latin typeface="Arial" panose="020B0604020202020204" pitchFamily="34" charset="0"/>
                    <a:cs typeface="Arial" panose="020B0604020202020204" pitchFamily="34" charset="0"/>
                  </a:rPr>
                  <a:t>el flujo será</a:t>
                </a:r>
              </a:p>
              <a:p>
                <a:pPr marL="0" indent="0">
                  <a:buNone/>
                </a:pPr>
                <a14:m>
                  <m:oMathPara xmlns:m="http://schemas.openxmlformats.org/officeDocument/2006/math">
                    <m:oMathParaPr>
                      <m:jc m:val="centerGroup"/>
                    </m:oMathParaPr>
                    <m:oMath xmlns:m="http://schemas.openxmlformats.org/officeDocument/2006/math">
                      <m:r>
                        <a:rPr lang="es-ES" sz="6400" i="1">
                          <a:latin typeface="Cambria Math" panose="02040503050406030204" pitchFamily="18" charset="0"/>
                          <a:ea typeface="Cambria Math" panose="02040503050406030204" pitchFamily="18" charset="0"/>
                        </a:rPr>
                        <m:t>𝜑</m:t>
                      </m:r>
                      <m:r>
                        <a:rPr lang="es-ES" sz="6400" i="1">
                          <a:latin typeface="Cambria Math" panose="02040503050406030204" pitchFamily="18" charset="0"/>
                          <a:ea typeface="Cambria Math" panose="02040503050406030204" pitchFamily="18" charset="0"/>
                        </a:rPr>
                        <m:t>=</m:t>
                      </m:r>
                      <m:r>
                        <a:rPr lang="es-ES" sz="6400" i="1">
                          <a:latin typeface="Cambria Math" panose="02040503050406030204" pitchFamily="18" charset="0"/>
                          <a:ea typeface="Cambria Math" panose="02040503050406030204" pitchFamily="18" charset="0"/>
                        </a:rPr>
                        <m:t>𝐵</m:t>
                      </m:r>
                      <m:r>
                        <a:rPr lang="es-ES" sz="6400" i="1">
                          <a:latin typeface="Cambria Math" panose="02040503050406030204" pitchFamily="18" charset="0"/>
                          <a:ea typeface="Cambria Math" panose="02040503050406030204" pitchFamily="18" charset="0"/>
                        </a:rPr>
                        <m:t>(</m:t>
                      </m:r>
                      <m:r>
                        <a:rPr lang="es-ES" sz="6400" i="1">
                          <a:latin typeface="Cambria Math" panose="02040503050406030204" pitchFamily="18" charset="0"/>
                          <a:ea typeface="Cambria Math" panose="02040503050406030204" pitchFamily="18" charset="0"/>
                        </a:rPr>
                        <m:t>𝑡</m:t>
                      </m:r>
                      <m:r>
                        <a:rPr lang="es-ES" sz="6400" i="1">
                          <a:latin typeface="Cambria Math" panose="02040503050406030204" pitchFamily="18" charset="0"/>
                          <a:ea typeface="Cambria Math" panose="02040503050406030204" pitchFamily="18" charset="0"/>
                        </a:rPr>
                        <m:t>)</m:t>
                      </m:r>
                      <m:r>
                        <a:rPr lang="es-ES" sz="6400" i="1">
                          <a:latin typeface="Cambria Math" panose="02040503050406030204" pitchFamily="18" charset="0"/>
                          <a:ea typeface="Cambria Math" panose="02040503050406030204" pitchFamily="18" charset="0"/>
                        </a:rPr>
                        <m:t>𝑆</m:t>
                      </m:r>
                      <m:r>
                        <a:rPr lang="es-ES" sz="6400" i="1">
                          <a:latin typeface="Cambria Math" panose="02040503050406030204" pitchFamily="18" charset="0"/>
                          <a:ea typeface="Cambria Math" panose="02040503050406030204" pitchFamily="18" charset="0"/>
                        </a:rPr>
                        <m:t>=2</m:t>
                      </m:r>
                      <m:r>
                        <a:rPr lang="es-ES" sz="6400" i="1">
                          <a:latin typeface="Cambria Math" panose="02040503050406030204" pitchFamily="18" charset="0"/>
                          <a:ea typeface="Cambria Math" panose="02040503050406030204" pitchFamily="18" charset="0"/>
                        </a:rPr>
                        <m:t>𝑏𝑥</m:t>
                      </m:r>
                      <m:sSub>
                        <m:sSubPr>
                          <m:ctrlPr>
                            <a:rPr lang="es-ES" sz="6400" i="1">
                              <a:latin typeface="Cambria Math" panose="02040503050406030204" pitchFamily="18" charset="0"/>
                            </a:rPr>
                          </m:ctrlPr>
                        </m:sSubPr>
                        <m:e>
                          <m:r>
                            <a:rPr lang="es-ES" sz="6400" i="1">
                              <a:latin typeface="Cambria Math" panose="02040503050406030204" pitchFamily="18" charset="0"/>
                            </a:rPr>
                            <m:t>𝐵</m:t>
                          </m:r>
                        </m:e>
                        <m:sub>
                          <m:r>
                            <a:rPr lang="es-ES" sz="6400" i="1">
                              <a:latin typeface="Cambria Math" panose="02040503050406030204" pitchFamily="18" charset="0"/>
                            </a:rPr>
                            <m:t>0</m:t>
                          </m:r>
                        </m:sub>
                      </m:sSub>
                      <m:func>
                        <m:funcPr>
                          <m:ctrlPr>
                            <a:rPr lang="es-ES" sz="6400" i="1">
                              <a:latin typeface="Cambria Math" panose="02040503050406030204" pitchFamily="18" charset="0"/>
                            </a:rPr>
                          </m:ctrlPr>
                        </m:funcPr>
                        <m:fName>
                          <m:r>
                            <m:rPr>
                              <m:sty m:val="p"/>
                            </m:rPr>
                            <a:rPr lang="es-ES" sz="6400">
                              <a:latin typeface="Cambria Math" panose="02040503050406030204" pitchFamily="18" charset="0"/>
                            </a:rPr>
                            <m:t>sin</m:t>
                          </m:r>
                        </m:fName>
                        <m:e>
                          <m:r>
                            <a:rPr lang="es-ES" sz="6400" i="1">
                              <a:latin typeface="Cambria Math" panose="02040503050406030204" pitchFamily="18" charset="0"/>
                            </a:rPr>
                            <m:t>(</m:t>
                          </m:r>
                          <m:r>
                            <a:rPr lang="es-ES" sz="6400" i="1">
                              <a:latin typeface="Cambria Math" panose="02040503050406030204" pitchFamily="18" charset="0"/>
                              <a:ea typeface="Cambria Math" panose="02040503050406030204" pitchFamily="18" charset="0"/>
                            </a:rPr>
                            <m:t>𝜔</m:t>
                          </m:r>
                          <m:r>
                            <a:rPr lang="es-ES" sz="6400" i="1">
                              <a:latin typeface="Cambria Math" panose="02040503050406030204" pitchFamily="18" charset="0"/>
                              <a:ea typeface="Cambria Math" panose="02040503050406030204" pitchFamily="18" charset="0"/>
                            </a:rPr>
                            <m:t>𝑡</m:t>
                          </m:r>
                        </m:e>
                      </m:func>
                      <m:r>
                        <a:rPr lang="es-ES" sz="6400" i="1">
                          <a:latin typeface="Cambria Math" panose="02040503050406030204" pitchFamily="18" charset="0"/>
                          <a:ea typeface="Cambria Math" panose="02040503050406030204" pitchFamily="18" charset="0"/>
                        </a:rPr>
                        <m:t>)</m:t>
                      </m:r>
                    </m:oMath>
                  </m:oMathPara>
                </a14:m>
                <a:endParaRPr lang="es-ES" sz="6400" dirty="0">
                  <a:latin typeface="Arial" panose="020B0604020202020204" pitchFamily="34" charset="0"/>
                  <a:cs typeface="Arial" panose="020B0604020202020204" pitchFamily="34" charset="0"/>
                </a:endParaRPr>
              </a:p>
              <a:p>
                <a:pPr marL="0" indent="0" algn="just">
                  <a:buNone/>
                </a:pPr>
                <a:endParaRPr lang="es-ES_tradnl" altLang="es-AR" sz="5600" dirty="0">
                  <a:latin typeface="Arial" panose="020B0604020202020204" pitchFamily="34" charset="0"/>
                  <a:cs typeface="Arial" panose="020B0604020202020204" pitchFamily="34" charset="0"/>
                </a:endParaRPr>
              </a:p>
              <a:p>
                <a:pPr marL="0" indent="0" algn="just">
                  <a:buNone/>
                </a:pPr>
                <a:r>
                  <a:rPr lang="es-ES" dirty="0">
                    <a:latin typeface="Arial" panose="020B0604020202020204" pitchFamily="34" charset="0"/>
                    <a:cs typeface="Arial" panose="020B0604020202020204" pitchFamily="34" charset="0"/>
                  </a:rPr>
                  <a:t> </a:t>
                </a:r>
              </a:p>
            </p:txBody>
          </p:sp>
        </mc:Choice>
        <mc:Fallback>
          <p:sp>
            <p:nvSpPr>
              <p:cNvPr id="3" name="Marcador de contenido 2">
                <a:extLst>
                  <a:ext uri="{FF2B5EF4-FFF2-40B4-BE49-F238E27FC236}">
                    <a16:creationId xmlns:a16="http://schemas.microsoft.com/office/drawing/2014/main" xmlns="" xmlns:a14="http://schemas.microsoft.com/office/drawing/2010/main" id="{D9BE68B0-E60C-49C8-86D6-708D83DA227E}"/>
                  </a:ext>
                </a:extLst>
              </p:cNvPr>
              <p:cNvSpPr>
                <a:spLocks noGrp="1" noRot="1" noChangeAspect="1" noMove="1" noResize="1" noEditPoints="1" noAdjustHandles="1" noChangeArrowheads="1" noChangeShapeType="1" noTextEdit="1"/>
              </p:cNvSpPr>
              <p:nvPr>
                <p:ph idx="1"/>
              </p:nvPr>
            </p:nvSpPr>
            <p:spPr>
              <a:xfrm>
                <a:off x="550718" y="768385"/>
                <a:ext cx="11090564" cy="2660615"/>
              </a:xfrm>
              <a:blipFill>
                <a:blip r:embed="rId2" cstate="print"/>
                <a:stretch>
                  <a:fillRect l="-275" t="-686" r="-275" b="-4577"/>
                </a:stretch>
              </a:blipFill>
            </p:spPr>
            <p:txBody>
              <a:bodyPr/>
              <a:lstStyle/>
              <a:p>
                <a:r>
                  <a:rPr lang="es-ES">
                    <a:noFill/>
                  </a:rPr>
                  <a:t> </a:t>
                </a:r>
              </a:p>
            </p:txBody>
          </p:sp>
        </mc:Fallback>
      </mc:AlternateContent>
      <p:pic>
        <p:nvPicPr>
          <p:cNvPr id="6" name="Imagen 5">
            <a:extLst>
              <a:ext uri="{FF2B5EF4-FFF2-40B4-BE49-F238E27FC236}">
                <a16:creationId xmlns:a16="http://schemas.microsoft.com/office/drawing/2014/main" xmlns="" id="{F8836817-3A78-4E5E-9E26-8689DD666AB6}"/>
              </a:ext>
            </a:extLst>
          </p:cNvPr>
          <p:cNvPicPr>
            <a:picLocks noChangeAspect="1"/>
          </p:cNvPicPr>
          <p:nvPr/>
        </p:nvPicPr>
        <p:blipFill>
          <a:blip r:embed="rId3" cstate="print"/>
          <a:stretch>
            <a:fillRect/>
          </a:stretch>
        </p:blipFill>
        <p:spPr>
          <a:xfrm>
            <a:off x="-12837" y="3688016"/>
            <a:ext cx="5821355" cy="2901553"/>
          </a:xfrm>
          <a:prstGeom prst="rect">
            <a:avLst/>
          </a:prstGeom>
        </p:spPr>
      </p:pic>
      <p:pic>
        <p:nvPicPr>
          <p:cNvPr id="5" name="Imagen 4">
            <a:extLst>
              <a:ext uri="{FF2B5EF4-FFF2-40B4-BE49-F238E27FC236}">
                <a16:creationId xmlns:a16="http://schemas.microsoft.com/office/drawing/2014/main" xmlns="" id="{832EDB00-75EA-4A35-B1A2-A96D840DE94A}"/>
              </a:ext>
            </a:extLst>
          </p:cNvPr>
          <p:cNvPicPr>
            <a:picLocks noChangeAspect="1"/>
          </p:cNvPicPr>
          <p:nvPr/>
        </p:nvPicPr>
        <p:blipFill rotWithShape="1">
          <a:blip r:embed="rId4" cstate="print"/>
          <a:srcRect l="47642" t="31869" r="10114" b="19133"/>
          <a:stretch/>
        </p:blipFill>
        <p:spPr>
          <a:xfrm>
            <a:off x="6383484" y="3734992"/>
            <a:ext cx="5150427" cy="2901554"/>
          </a:xfrm>
          <a:prstGeom prst="rect">
            <a:avLst/>
          </a:prstGeom>
        </p:spPr>
      </p:pic>
    </p:spTree>
    <p:extLst>
      <p:ext uri="{BB962C8B-B14F-4D97-AF65-F5344CB8AC3E}">
        <p14:creationId xmlns:p14="http://schemas.microsoft.com/office/powerpoint/2010/main" xmlns="" val="2512153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uadroTexto 2">
                <a:extLst>
                  <a:ext uri="{FF2B5EF4-FFF2-40B4-BE49-F238E27FC236}">
                    <a16:creationId xmlns:a16="http://schemas.microsoft.com/office/drawing/2014/main" id="{8A5B223A-91A7-4927-821C-7149F32150D4}"/>
                  </a:ext>
                </a:extLst>
              </p:cNvPr>
              <p:cNvSpPr txBox="1"/>
              <p:nvPr/>
            </p:nvSpPr>
            <p:spPr>
              <a:xfrm>
                <a:off x="318655" y="39915"/>
                <a:ext cx="11748654" cy="7267502"/>
              </a:xfrm>
              <a:prstGeom prst="rect">
                <a:avLst/>
              </a:prstGeom>
              <a:noFill/>
            </p:spPr>
            <p:txBody>
              <a:bodyPr wrap="square" rtlCol="0">
                <a:spAutoFit/>
              </a:bodyPr>
              <a:lstStyle/>
              <a:p>
                <a:r>
                  <a:rPr lang="es-ES" dirty="0"/>
                  <a:t>mientras que la </a:t>
                </a:r>
                <a:r>
                  <a:rPr lang="es-ES" dirty="0" err="1"/>
                  <a:t>fem</a:t>
                </a:r>
                <a:r>
                  <a:rPr lang="es-ES" dirty="0"/>
                  <a:t> inducida es</a:t>
                </a:r>
              </a:p>
              <a:p>
                <a:pPr/>
                <a14:m>
                  <m:oMathPara xmlns:m="http://schemas.openxmlformats.org/officeDocument/2006/math">
                    <m:oMathParaPr>
                      <m:jc m:val="centerGroup"/>
                    </m:oMathParaPr>
                    <m:oMath xmlns:m="http://schemas.openxmlformats.org/officeDocument/2006/math">
                      <m:r>
                        <a:rPr lang="es-ES" i="1">
                          <a:latin typeface="Cambria Math" panose="02040503050406030204" pitchFamily="18" charset="0"/>
                        </a:rPr>
                        <m:t>𝑒</m:t>
                      </m:r>
                      <m:r>
                        <a:rPr lang="es-ES" i="1">
                          <a:latin typeface="Cambria Math" panose="02040503050406030204" pitchFamily="18" charset="0"/>
                        </a:rPr>
                        <m:t>=</m:t>
                      </m:r>
                      <m:f>
                        <m:fPr>
                          <m:ctrlPr>
                            <a:rPr lang="es-ES" i="1">
                              <a:latin typeface="Cambria Math" panose="02040503050406030204" pitchFamily="18" charset="0"/>
                            </a:rPr>
                          </m:ctrlPr>
                        </m:fPr>
                        <m:num>
                          <m:r>
                            <a:rPr lang="es-ES" i="1">
                              <a:latin typeface="Cambria Math" panose="02040503050406030204" pitchFamily="18" charset="0"/>
                            </a:rPr>
                            <m:t>𝑑</m:t>
                          </m:r>
                          <m:r>
                            <a:rPr lang="es-ES" i="1">
                              <a:latin typeface="Cambria Math" panose="02040503050406030204" pitchFamily="18" charset="0"/>
                              <a:ea typeface="Cambria Math" panose="02040503050406030204" pitchFamily="18" charset="0"/>
                            </a:rPr>
                            <m:t>𝜑</m:t>
                          </m:r>
                        </m:num>
                        <m:den>
                          <m:r>
                            <a:rPr lang="es-ES" i="1">
                              <a:latin typeface="Cambria Math" panose="02040503050406030204" pitchFamily="18" charset="0"/>
                            </a:rPr>
                            <m:t>𝑑𝑡</m:t>
                          </m:r>
                        </m:den>
                      </m:f>
                      <m:r>
                        <a:rPr lang="es-ES" b="0" i="0" smtClean="0">
                          <a:latin typeface="Cambria Math" panose="02040503050406030204" pitchFamily="18" charset="0"/>
                        </a:rPr>
                        <m:t>=</m:t>
                      </m:r>
                      <m:r>
                        <a:rPr lang="es-ES" i="1">
                          <a:latin typeface="Cambria Math" panose="02040503050406030204" pitchFamily="18" charset="0"/>
                          <a:ea typeface="Cambria Math" panose="02040503050406030204" pitchFamily="18" charset="0"/>
                        </a:rPr>
                        <m:t>2</m:t>
                      </m:r>
                      <m:r>
                        <a:rPr lang="es-ES" i="1">
                          <a:latin typeface="Cambria Math" panose="02040503050406030204" pitchFamily="18" charset="0"/>
                          <a:ea typeface="Cambria Math" panose="02040503050406030204" pitchFamily="18" charset="0"/>
                        </a:rPr>
                        <m:t>𝑏𝑥</m:t>
                      </m:r>
                      <m:r>
                        <a:rPr lang="es-ES" i="1" smtClean="0">
                          <a:latin typeface="Cambria Math" panose="02040503050406030204" pitchFamily="18" charset="0"/>
                          <a:ea typeface="Cambria Math" panose="02040503050406030204" pitchFamily="18" charset="0"/>
                        </a:rPr>
                        <m:t>𝜔</m:t>
                      </m:r>
                      <m:sSub>
                        <m:sSubPr>
                          <m:ctrlPr>
                            <a:rPr lang="es-ES" i="1">
                              <a:latin typeface="Cambria Math" panose="02040503050406030204" pitchFamily="18" charset="0"/>
                            </a:rPr>
                          </m:ctrlPr>
                        </m:sSubPr>
                        <m:e>
                          <m:r>
                            <a:rPr lang="es-ES" i="1">
                              <a:latin typeface="Cambria Math" panose="02040503050406030204" pitchFamily="18" charset="0"/>
                            </a:rPr>
                            <m:t>𝐵</m:t>
                          </m:r>
                        </m:e>
                        <m:sub>
                          <m:r>
                            <a:rPr lang="es-ES" i="1">
                              <a:latin typeface="Cambria Math" panose="02040503050406030204" pitchFamily="18" charset="0"/>
                            </a:rPr>
                            <m:t>0</m:t>
                          </m:r>
                        </m:sub>
                      </m:sSub>
                      <m:func>
                        <m:funcPr>
                          <m:ctrlPr>
                            <a:rPr lang="es-ES" i="1">
                              <a:latin typeface="Cambria Math" panose="02040503050406030204" pitchFamily="18" charset="0"/>
                            </a:rPr>
                          </m:ctrlPr>
                        </m:funcPr>
                        <m:fName>
                          <m:r>
                            <a:rPr lang="es-ES" b="0" i="1" smtClean="0">
                              <a:latin typeface="Cambria Math" panose="02040503050406030204" pitchFamily="18" charset="0"/>
                            </a:rPr>
                            <m:t>𝑐𝑜𝑠</m:t>
                          </m:r>
                        </m:fName>
                        <m:e>
                          <m:r>
                            <a:rPr lang="es-ES" i="1">
                              <a:latin typeface="Cambria Math" panose="02040503050406030204" pitchFamily="18" charset="0"/>
                            </a:rPr>
                            <m:t>(</m:t>
                          </m:r>
                          <m:r>
                            <a:rPr lang="es-ES" i="1">
                              <a:latin typeface="Cambria Math" panose="02040503050406030204" pitchFamily="18" charset="0"/>
                              <a:ea typeface="Cambria Math" panose="02040503050406030204" pitchFamily="18" charset="0"/>
                            </a:rPr>
                            <m:t>𝜔</m:t>
                          </m:r>
                          <m:r>
                            <a:rPr lang="es-ES" i="1">
                              <a:latin typeface="Cambria Math" panose="02040503050406030204" pitchFamily="18" charset="0"/>
                              <a:ea typeface="Cambria Math" panose="02040503050406030204" pitchFamily="18" charset="0"/>
                            </a:rPr>
                            <m:t>𝑡</m:t>
                          </m:r>
                        </m:e>
                      </m:func>
                      <m:r>
                        <a:rPr lang="es-ES" i="1">
                          <a:latin typeface="Cambria Math" panose="02040503050406030204" pitchFamily="18" charset="0"/>
                          <a:ea typeface="Cambria Math" panose="02040503050406030204" pitchFamily="18" charset="0"/>
                        </a:rPr>
                        <m:t>)</m:t>
                      </m:r>
                    </m:oMath>
                  </m:oMathPara>
                </a14:m>
                <a:endParaRPr lang="es-ES" dirty="0"/>
              </a:p>
              <a:p>
                <a:r>
                  <a:rPr lang="es-ES" dirty="0"/>
                  <a:t>luego la corriente será</a:t>
                </a:r>
              </a:p>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𝑖</m:t>
                      </m:r>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𝑒</m:t>
                          </m:r>
                        </m:num>
                        <m:den>
                          <m:r>
                            <a:rPr lang="es-ES" b="0" i="1" smtClean="0">
                              <a:latin typeface="Cambria Math" panose="02040503050406030204" pitchFamily="18" charset="0"/>
                            </a:rPr>
                            <m:t>𝑅</m:t>
                          </m:r>
                        </m:den>
                      </m:f>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2</m:t>
                          </m:r>
                          <m:r>
                            <a:rPr lang="es-ES" b="0" i="1" smtClean="0">
                              <a:latin typeface="Cambria Math" panose="02040503050406030204" pitchFamily="18" charset="0"/>
                            </a:rPr>
                            <m:t>𝑏𝑥</m:t>
                          </m:r>
                          <m:r>
                            <a:rPr lang="es-ES" b="0" i="1" smtClean="0">
                              <a:latin typeface="Cambria Math" panose="02040503050406030204" pitchFamily="18" charset="0"/>
                              <a:ea typeface="Cambria Math" panose="02040503050406030204" pitchFamily="18" charset="0"/>
                            </a:rPr>
                            <m:t>𝜔</m:t>
                          </m:r>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𝐵</m:t>
                              </m:r>
                            </m:e>
                            <m:sub>
                              <m:r>
                                <a:rPr lang="es-ES" b="0" i="1" smtClean="0">
                                  <a:latin typeface="Cambria Math" panose="02040503050406030204" pitchFamily="18" charset="0"/>
                                  <a:ea typeface="Cambria Math" panose="02040503050406030204" pitchFamily="18" charset="0"/>
                                </a:rPr>
                                <m:t>0</m:t>
                              </m:r>
                            </m:sub>
                          </m:sSub>
                          <m:r>
                            <a:rPr lang="es-ES" b="0" i="1" smtClean="0">
                              <a:latin typeface="Cambria Math" panose="02040503050406030204" pitchFamily="18" charset="0"/>
                              <a:ea typeface="Cambria Math" panose="02040503050406030204" pitchFamily="18" charset="0"/>
                            </a:rPr>
                            <m:t>𝑐</m:t>
                          </m:r>
                          <m:func>
                            <m:funcPr>
                              <m:ctrlPr>
                                <a:rPr lang="es-ES" b="0" i="1" smtClean="0">
                                  <a:latin typeface="Cambria Math" panose="02040503050406030204" pitchFamily="18" charset="0"/>
                                  <a:ea typeface="Cambria Math" panose="02040503050406030204" pitchFamily="18" charset="0"/>
                                </a:rPr>
                              </m:ctrlPr>
                            </m:funcPr>
                            <m:fName>
                              <m:r>
                                <m:rPr>
                                  <m:sty m:val="p"/>
                                </m:rPr>
                                <a:rPr lang="es-ES" b="0" i="0" smtClean="0">
                                  <a:latin typeface="Cambria Math" panose="02040503050406030204" pitchFamily="18" charset="0"/>
                                  <a:ea typeface="Cambria Math" panose="02040503050406030204" pitchFamily="18" charset="0"/>
                                </a:rPr>
                                <m:t>cos</m:t>
                              </m:r>
                            </m:fName>
                            <m:e>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𝜔</m:t>
                              </m:r>
                              <m:r>
                                <a:rPr lang="es-ES" b="0" i="1" smtClean="0">
                                  <a:latin typeface="Cambria Math" panose="02040503050406030204" pitchFamily="18" charset="0"/>
                                  <a:ea typeface="Cambria Math" panose="02040503050406030204" pitchFamily="18" charset="0"/>
                                </a:rPr>
                                <m:t>𝑡</m:t>
                              </m:r>
                              <m:r>
                                <a:rPr lang="es-ES" b="0" i="1" smtClean="0">
                                  <a:latin typeface="Cambria Math" panose="02040503050406030204" pitchFamily="18" charset="0"/>
                                  <a:ea typeface="Cambria Math" panose="02040503050406030204" pitchFamily="18" charset="0"/>
                                </a:rPr>
                                <m:t>)</m:t>
                              </m:r>
                            </m:e>
                          </m:func>
                          <m:r>
                            <a:rPr lang="es-ES" b="0" i="1" smtClean="0">
                              <a:latin typeface="Cambria Math" panose="02040503050406030204" pitchFamily="18" charset="0"/>
                              <a:ea typeface="Cambria Math" panose="02040503050406030204" pitchFamily="18" charset="0"/>
                            </a:rPr>
                            <m:t>𝑑𝑥</m:t>
                          </m:r>
                        </m:num>
                        <m:den>
                          <m:r>
                            <a:rPr lang="es-ES" b="0" i="1" smtClean="0">
                              <a:latin typeface="Cambria Math" panose="02040503050406030204" pitchFamily="18" charset="0"/>
                            </a:rPr>
                            <m:t>2</m:t>
                          </m:r>
                          <m:r>
                            <a:rPr lang="es-ES" b="0" i="1" smtClean="0">
                              <a:latin typeface="Cambria Math" panose="02040503050406030204" pitchFamily="18" charset="0"/>
                            </a:rPr>
                            <m:t>𝑏</m:t>
                          </m:r>
                          <m:r>
                            <a:rPr lang="es-ES" b="0" i="1" smtClean="0">
                              <a:latin typeface="Cambria Math" panose="02040503050406030204" pitchFamily="18" charset="0"/>
                              <a:ea typeface="Cambria Math" panose="02040503050406030204" pitchFamily="18" charset="0"/>
                            </a:rPr>
                            <m:t>𝜌</m:t>
                          </m:r>
                        </m:den>
                      </m:f>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𝑐</m:t>
                          </m:r>
                          <m:r>
                            <a:rPr lang="es-ES" b="0" i="1" smtClean="0">
                              <a:latin typeface="Cambria Math" panose="02040503050406030204" pitchFamily="18" charset="0"/>
                              <a:ea typeface="Cambria Math" panose="02040503050406030204" pitchFamily="18" charset="0"/>
                            </a:rPr>
                            <m:t>𝜔</m:t>
                          </m:r>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𝑥𝐵</m:t>
                              </m:r>
                            </m:e>
                            <m:sub>
                              <m:r>
                                <a:rPr lang="es-ES" b="0" i="1" smtClean="0">
                                  <a:latin typeface="Cambria Math" panose="02040503050406030204" pitchFamily="18" charset="0"/>
                                  <a:ea typeface="Cambria Math" panose="02040503050406030204" pitchFamily="18" charset="0"/>
                                </a:rPr>
                                <m:t>0</m:t>
                              </m:r>
                            </m:sub>
                          </m:sSub>
                          <m:func>
                            <m:funcPr>
                              <m:ctrlPr>
                                <a:rPr lang="es-ES" b="0" i="1" smtClean="0">
                                  <a:latin typeface="Cambria Math" panose="02040503050406030204" pitchFamily="18" charset="0"/>
                                  <a:ea typeface="Cambria Math" panose="02040503050406030204" pitchFamily="18" charset="0"/>
                                </a:rPr>
                              </m:ctrlPr>
                            </m:funcPr>
                            <m:fName>
                              <m:r>
                                <m:rPr>
                                  <m:sty m:val="p"/>
                                </m:rPr>
                                <a:rPr lang="es-ES" b="0" i="0" smtClean="0">
                                  <a:latin typeface="Cambria Math" panose="02040503050406030204" pitchFamily="18" charset="0"/>
                                  <a:ea typeface="Cambria Math" panose="02040503050406030204" pitchFamily="18" charset="0"/>
                                </a:rPr>
                                <m:t>cos</m:t>
                              </m:r>
                            </m:fName>
                            <m:e>
                              <m:d>
                                <m:dPr>
                                  <m:ctrlPr>
                                    <a:rPr lang="es-ES" b="0" i="1" smtClean="0">
                                      <a:latin typeface="Cambria Math" panose="02040503050406030204" pitchFamily="18" charset="0"/>
                                      <a:ea typeface="Cambria Math" panose="02040503050406030204" pitchFamily="18" charset="0"/>
                                    </a:rPr>
                                  </m:ctrlPr>
                                </m:dPr>
                                <m:e>
                                  <m:r>
                                    <a:rPr lang="es-ES" b="0" i="1" smtClean="0">
                                      <a:latin typeface="Cambria Math" panose="02040503050406030204" pitchFamily="18" charset="0"/>
                                      <a:ea typeface="Cambria Math" panose="02040503050406030204" pitchFamily="18" charset="0"/>
                                    </a:rPr>
                                    <m:t>𝜔</m:t>
                                  </m:r>
                                  <m:r>
                                    <a:rPr lang="es-ES" b="0" i="1" smtClean="0">
                                      <a:latin typeface="Cambria Math" panose="02040503050406030204" pitchFamily="18" charset="0"/>
                                      <a:ea typeface="Cambria Math" panose="02040503050406030204" pitchFamily="18" charset="0"/>
                                    </a:rPr>
                                    <m:t>𝑡</m:t>
                                  </m:r>
                                </m:e>
                              </m:d>
                              <m:r>
                                <a:rPr lang="es-ES" b="0" i="1" smtClean="0">
                                  <a:latin typeface="Cambria Math" panose="02040503050406030204" pitchFamily="18" charset="0"/>
                                  <a:ea typeface="Cambria Math" panose="02040503050406030204" pitchFamily="18" charset="0"/>
                                </a:rPr>
                                <m:t>𝑑𝑥</m:t>
                              </m:r>
                            </m:e>
                          </m:func>
                        </m:num>
                        <m:den>
                          <m:r>
                            <a:rPr lang="es-ES" b="0" i="1" smtClean="0">
                              <a:latin typeface="Cambria Math" panose="02040503050406030204" pitchFamily="18" charset="0"/>
                              <a:ea typeface="Cambria Math" panose="02040503050406030204" pitchFamily="18" charset="0"/>
                            </a:rPr>
                            <m:t>𝜌</m:t>
                          </m:r>
                        </m:den>
                      </m:f>
                    </m:oMath>
                  </m:oMathPara>
                </a14:m>
                <a:endParaRPr lang="es-ES" dirty="0"/>
              </a:p>
              <a:p>
                <a:endParaRPr lang="es-ES" dirty="0"/>
              </a:p>
              <a:p>
                <a:r>
                  <a:rPr lang="es-ES" dirty="0"/>
                  <a:t>calculemos la potencia media en un periodo </a:t>
                </a:r>
                <a14:m>
                  <m:oMath xmlns:m="http://schemas.openxmlformats.org/officeDocument/2006/math">
                    <m:r>
                      <a:rPr lang="es-ES" b="0" i="1" smtClean="0">
                        <a:latin typeface="Cambria Math" panose="02040503050406030204" pitchFamily="18" charset="0"/>
                      </a:rPr>
                      <m:t>𝑇</m:t>
                    </m:r>
                  </m:oMath>
                </a14:m>
                <a:r>
                  <a:rPr lang="es-ES" dirty="0"/>
                  <a:t> y en toda la chapa</a:t>
                </a:r>
              </a:p>
              <a:p>
                <a:endParaRPr lang="es-ES" dirty="0"/>
              </a:p>
              <a:p>
                <a:pPr algn="ctr"/>
                <a:r>
                  <a:rPr lang="es-ES" b="0" dirty="0"/>
                  <a:t>p</a:t>
                </a:r>
                <a14:m>
                  <m:oMath xmlns:m="http://schemas.openxmlformats.org/officeDocument/2006/math">
                    <m:r>
                      <a:rPr lang="es-ES" b="0" i="1" smtClean="0">
                        <a:latin typeface="Cambria Math" panose="02040503050406030204" pitchFamily="18" charset="0"/>
                      </a:rPr>
                      <m:t>=</m:t>
                    </m:r>
                    <m:r>
                      <a:rPr lang="es-ES" b="0" i="1" smtClean="0">
                        <a:latin typeface="Cambria Math" panose="02040503050406030204" pitchFamily="18" charset="0"/>
                      </a:rPr>
                      <m:t>𝑖𝑒</m:t>
                    </m:r>
                    <m:r>
                      <a:rPr lang="es-ES" b="0" i="1" smtClean="0">
                        <a:latin typeface="Cambria Math" panose="02040503050406030204" pitchFamily="18" charset="0"/>
                      </a:rPr>
                      <m:t>=</m:t>
                    </m:r>
                    <m:f>
                      <m:fPr>
                        <m:ctrlPr>
                          <a:rPr lang="es-ES" i="1">
                            <a:latin typeface="Cambria Math" panose="02040503050406030204" pitchFamily="18" charset="0"/>
                          </a:rPr>
                        </m:ctrlPr>
                      </m:fPr>
                      <m:num>
                        <m:r>
                          <a:rPr lang="es-ES" i="1">
                            <a:latin typeface="Cambria Math" panose="02040503050406030204" pitchFamily="18" charset="0"/>
                          </a:rPr>
                          <m:t>𝑐</m:t>
                        </m:r>
                        <m:r>
                          <a:rPr lang="es-ES" i="1">
                            <a:latin typeface="Cambria Math" panose="02040503050406030204" pitchFamily="18" charset="0"/>
                            <a:ea typeface="Cambria Math" panose="02040503050406030204" pitchFamily="18" charset="0"/>
                          </a:rPr>
                          <m:t>𝜔</m:t>
                        </m:r>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𝑥𝐵</m:t>
                            </m:r>
                          </m:e>
                          <m:sub>
                            <m:r>
                              <a:rPr lang="es-ES" i="1">
                                <a:latin typeface="Cambria Math" panose="02040503050406030204" pitchFamily="18" charset="0"/>
                                <a:ea typeface="Cambria Math" panose="02040503050406030204" pitchFamily="18" charset="0"/>
                              </a:rPr>
                              <m:t>0</m:t>
                            </m:r>
                          </m:sub>
                        </m:sSub>
                        <m:func>
                          <m:funcPr>
                            <m:ctrlPr>
                              <a:rPr lang="es-ES" i="1">
                                <a:latin typeface="Cambria Math" panose="02040503050406030204" pitchFamily="18" charset="0"/>
                                <a:ea typeface="Cambria Math" panose="02040503050406030204" pitchFamily="18" charset="0"/>
                              </a:rPr>
                            </m:ctrlPr>
                          </m:funcPr>
                          <m:fName>
                            <m:r>
                              <m:rPr>
                                <m:sty m:val="p"/>
                              </m:rPr>
                              <a:rPr lang="es-ES">
                                <a:latin typeface="Cambria Math" panose="02040503050406030204" pitchFamily="18" charset="0"/>
                                <a:ea typeface="Cambria Math" panose="02040503050406030204" pitchFamily="18" charset="0"/>
                              </a:rPr>
                              <m:t>cos</m:t>
                            </m:r>
                          </m:fName>
                          <m:e>
                            <m:d>
                              <m:dPr>
                                <m:ctrlPr>
                                  <a:rPr lang="es-ES" i="1">
                                    <a:latin typeface="Cambria Math" panose="02040503050406030204" pitchFamily="18" charset="0"/>
                                    <a:ea typeface="Cambria Math" panose="02040503050406030204" pitchFamily="18" charset="0"/>
                                  </a:rPr>
                                </m:ctrlPr>
                              </m:dPr>
                              <m:e>
                                <m:r>
                                  <a:rPr lang="es-ES" i="1">
                                    <a:latin typeface="Cambria Math" panose="02040503050406030204" pitchFamily="18" charset="0"/>
                                    <a:ea typeface="Cambria Math" panose="02040503050406030204" pitchFamily="18" charset="0"/>
                                  </a:rPr>
                                  <m:t>𝜔</m:t>
                                </m:r>
                                <m:r>
                                  <a:rPr lang="es-ES" i="1">
                                    <a:latin typeface="Cambria Math" panose="02040503050406030204" pitchFamily="18" charset="0"/>
                                    <a:ea typeface="Cambria Math" panose="02040503050406030204" pitchFamily="18" charset="0"/>
                                  </a:rPr>
                                  <m:t>𝑡</m:t>
                                </m:r>
                              </m:e>
                            </m:d>
                            <m:r>
                              <a:rPr lang="es-ES" i="1">
                                <a:latin typeface="Cambria Math" panose="02040503050406030204" pitchFamily="18" charset="0"/>
                                <a:ea typeface="Cambria Math" panose="02040503050406030204" pitchFamily="18" charset="0"/>
                              </a:rPr>
                              <m:t>𝑑𝑥</m:t>
                            </m:r>
                          </m:e>
                        </m:func>
                      </m:num>
                      <m:den>
                        <m:r>
                          <a:rPr lang="es-ES" i="1">
                            <a:latin typeface="Cambria Math" panose="02040503050406030204" pitchFamily="18" charset="0"/>
                            <a:ea typeface="Cambria Math" panose="02040503050406030204" pitchFamily="18" charset="0"/>
                          </a:rPr>
                          <m:t>𝜌</m:t>
                        </m:r>
                      </m:den>
                    </m:f>
                    <m:r>
                      <a:rPr lang="es-ES" i="1">
                        <a:latin typeface="Cambria Math" panose="02040503050406030204" pitchFamily="18" charset="0"/>
                        <a:ea typeface="Cambria Math" panose="02040503050406030204" pitchFamily="18" charset="0"/>
                      </a:rPr>
                      <m:t>2</m:t>
                    </m:r>
                    <m:r>
                      <a:rPr lang="es-ES" i="1">
                        <a:latin typeface="Cambria Math" panose="02040503050406030204" pitchFamily="18" charset="0"/>
                        <a:ea typeface="Cambria Math" panose="02040503050406030204" pitchFamily="18" charset="0"/>
                      </a:rPr>
                      <m:t>𝑏𝑥</m:t>
                    </m:r>
                    <m:r>
                      <a:rPr lang="es-ES" i="1">
                        <a:latin typeface="Cambria Math" panose="02040503050406030204" pitchFamily="18" charset="0"/>
                        <a:ea typeface="Cambria Math" panose="02040503050406030204" pitchFamily="18" charset="0"/>
                      </a:rPr>
                      <m:t>𝜔</m:t>
                    </m:r>
                    <m:sSub>
                      <m:sSubPr>
                        <m:ctrlPr>
                          <a:rPr lang="es-ES" i="1">
                            <a:latin typeface="Cambria Math" panose="02040503050406030204" pitchFamily="18" charset="0"/>
                          </a:rPr>
                        </m:ctrlPr>
                      </m:sSubPr>
                      <m:e>
                        <m:r>
                          <a:rPr lang="es-ES" i="1">
                            <a:latin typeface="Cambria Math" panose="02040503050406030204" pitchFamily="18" charset="0"/>
                          </a:rPr>
                          <m:t>𝐵</m:t>
                        </m:r>
                      </m:e>
                      <m:sub>
                        <m:r>
                          <a:rPr lang="es-ES" i="1">
                            <a:latin typeface="Cambria Math" panose="02040503050406030204" pitchFamily="18" charset="0"/>
                          </a:rPr>
                          <m:t>0</m:t>
                        </m:r>
                      </m:sub>
                    </m:sSub>
                    <m:func>
                      <m:funcPr>
                        <m:ctrlPr>
                          <a:rPr lang="es-ES" i="1">
                            <a:latin typeface="Cambria Math" panose="02040503050406030204" pitchFamily="18" charset="0"/>
                          </a:rPr>
                        </m:ctrlPr>
                      </m:funcPr>
                      <m:fName>
                        <m:r>
                          <a:rPr lang="es-ES" i="1">
                            <a:latin typeface="Cambria Math" panose="02040503050406030204" pitchFamily="18" charset="0"/>
                          </a:rPr>
                          <m:t>𝑐𝑜𝑠</m:t>
                        </m:r>
                      </m:fName>
                      <m:e>
                        <m:r>
                          <a:rPr lang="es-ES" i="1">
                            <a:latin typeface="Cambria Math" panose="02040503050406030204" pitchFamily="18" charset="0"/>
                          </a:rPr>
                          <m:t>(</m:t>
                        </m:r>
                        <m:r>
                          <a:rPr lang="es-ES" i="1">
                            <a:latin typeface="Cambria Math" panose="02040503050406030204" pitchFamily="18" charset="0"/>
                            <a:ea typeface="Cambria Math" panose="02040503050406030204" pitchFamily="18" charset="0"/>
                          </a:rPr>
                          <m:t>𝜔</m:t>
                        </m:r>
                        <m:r>
                          <a:rPr lang="es-ES" i="1">
                            <a:latin typeface="Cambria Math" panose="02040503050406030204" pitchFamily="18" charset="0"/>
                            <a:ea typeface="Cambria Math" panose="02040503050406030204" pitchFamily="18" charset="0"/>
                          </a:rPr>
                          <m:t>𝑡</m:t>
                        </m:r>
                      </m:e>
                    </m:func>
                    <m:r>
                      <a:rPr lang="es-ES" i="1">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m:t>
                    </m:r>
                    <m:f>
                      <m:fPr>
                        <m:ctrlPr>
                          <a:rPr lang="es-ES" b="0" i="1" smtClean="0">
                            <a:latin typeface="Cambria Math" panose="02040503050406030204" pitchFamily="18" charset="0"/>
                            <a:ea typeface="Cambria Math" panose="02040503050406030204" pitchFamily="18" charset="0"/>
                          </a:rPr>
                        </m:ctrlPr>
                      </m:fPr>
                      <m:num>
                        <m:r>
                          <a:rPr lang="es-ES" b="0" i="1" smtClean="0">
                            <a:latin typeface="Cambria Math" panose="02040503050406030204" pitchFamily="18" charset="0"/>
                            <a:ea typeface="Cambria Math" panose="02040503050406030204" pitchFamily="18" charset="0"/>
                          </a:rPr>
                          <m:t>2</m:t>
                        </m:r>
                        <m:r>
                          <a:rPr lang="es-ES" b="0" i="1" smtClean="0">
                            <a:latin typeface="Cambria Math" panose="02040503050406030204" pitchFamily="18" charset="0"/>
                            <a:ea typeface="Cambria Math" panose="02040503050406030204" pitchFamily="18" charset="0"/>
                          </a:rPr>
                          <m:t>𝑏𝑐</m:t>
                        </m:r>
                        <m:sSup>
                          <m:sSupPr>
                            <m:ctrlPr>
                              <a:rPr lang="es-ES" b="0" i="1" smtClean="0">
                                <a:latin typeface="Cambria Math" panose="02040503050406030204" pitchFamily="18" charset="0"/>
                                <a:ea typeface="Cambria Math" panose="02040503050406030204" pitchFamily="18" charset="0"/>
                              </a:rPr>
                            </m:ctrlPr>
                          </m:sSupPr>
                          <m:e>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𝐵</m:t>
                                </m:r>
                              </m:e>
                              <m:sub>
                                <m:r>
                                  <a:rPr lang="es-ES" i="1">
                                    <a:latin typeface="Cambria Math" panose="02040503050406030204" pitchFamily="18" charset="0"/>
                                    <a:ea typeface="Cambria Math" panose="02040503050406030204" pitchFamily="18" charset="0"/>
                                  </a:rPr>
                                  <m:t>0</m:t>
                                </m:r>
                              </m:sub>
                            </m:sSub>
                          </m:e>
                          <m:sup>
                            <m:r>
                              <a:rPr lang="es-ES" b="0" i="1" smtClean="0">
                                <a:latin typeface="Cambria Math" panose="02040503050406030204" pitchFamily="18" charset="0"/>
                                <a:ea typeface="Cambria Math" panose="02040503050406030204" pitchFamily="18" charset="0"/>
                              </a:rPr>
                              <m:t>2</m:t>
                            </m:r>
                          </m:sup>
                        </m:sSup>
                        <m:sSup>
                          <m:sSupPr>
                            <m:ctrlPr>
                              <a:rPr lang="es-ES" b="0" i="1" smtClean="0">
                                <a:latin typeface="Cambria Math" panose="02040503050406030204" pitchFamily="18" charset="0"/>
                                <a:ea typeface="Cambria Math" panose="02040503050406030204" pitchFamily="18" charset="0"/>
                              </a:rPr>
                            </m:ctrlPr>
                          </m:sSupPr>
                          <m:e>
                            <m:r>
                              <a:rPr lang="es-ES" b="0" i="1" smtClean="0">
                                <a:latin typeface="Cambria Math" panose="02040503050406030204" pitchFamily="18" charset="0"/>
                                <a:ea typeface="Cambria Math" panose="02040503050406030204" pitchFamily="18" charset="0"/>
                              </a:rPr>
                              <m:t>𝜔</m:t>
                            </m:r>
                          </m:e>
                          <m:sup>
                            <m:r>
                              <a:rPr lang="es-ES" b="0" i="1" smtClean="0">
                                <a:latin typeface="Cambria Math" panose="02040503050406030204" pitchFamily="18" charset="0"/>
                                <a:ea typeface="Cambria Math" panose="02040503050406030204" pitchFamily="18" charset="0"/>
                              </a:rPr>
                              <m:t>2</m:t>
                            </m:r>
                          </m:sup>
                        </m:sSup>
                        <m:sSup>
                          <m:sSupPr>
                            <m:ctrlPr>
                              <a:rPr lang="es-ES" b="0" i="1" smtClean="0">
                                <a:latin typeface="Cambria Math" panose="02040503050406030204" pitchFamily="18" charset="0"/>
                                <a:ea typeface="Cambria Math" panose="02040503050406030204" pitchFamily="18" charset="0"/>
                              </a:rPr>
                            </m:ctrlPr>
                          </m:sSupPr>
                          <m:e>
                            <m:r>
                              <a:rPr lang="es-ES" b="0" i="1" smtClean="0">
                                <a:latin typeface="Cambria Math" panose="02040503050406030204" pitchFamily="18" charset="0"/>
                                <a:ea typeface="Cambria Math" panose="02040503050406030204" pitchFamily="18" charset="0"/>
                              </a:rPr>
                              <m:t>𝑥</m:t>
                            </m:r>
                          </m:e>
                          <m:sup>
                            <m:r>
                              <a:rPr lang="es-ES" b="0" i="1" smtClean="0">
                                <a:latin typeface="Cambria Math" panose="02040503050406030204" pitchFamily="18" charset="0"/>
                                <a:ea typeface="Cambria Math" panose="02040503050406030204" pitchFamily="18" charset="0"/>
                              </a:rPr>
                              <m:t>2</m:t>
                            </m:r>
                          </m:sup>
                        </m:sSup>
                        <m:sSup>
                          <m:sSupPr>
                            <m:ctrlPr>
                              <a:rPr lang="es-ES" b="0" i="1" smtClean="0">
                                <a:latin typeface="Cambria Math" panose="02040503050406030204" pitchFamily="18" charset="0"/>
                                <a:ea typeface="Cambria Math" panose="02040503050406030204" pitchFamily="18" charset="0"/>
                              </a:rPr>
                            </m:ctrlPr>
                          </m:sSupPr>
                          <m:e>
                            <m:r>
                              <a:rPr lang="es-ES" b="0" i="1" smtClean="0">
                                <a:latin typeface="Cambria Math" panose="02040503050406030204" pitchFamily="18" charset="0"/>
                                <a:ea typeface="Cambria Math" panose="02040503050406030204" pitchFamily="18" charset="0"/>
                              </a:rPr>
                              <m:t>𝑐𝑜𝑠</m:t>
                            </m:r>
                          </m:e>
                          <m:sup>
                            <m:r>
                              <a:rPr lang="es-ES" b="0" i="1" smtClean="0">
                                <a:latin typeface="Cambria Math" panose="02040503050406030204" pitchFamily="18" charset="0"/>
                                <a:ea typeface="Cambria Math" panose="02040503050406030204" pitchFamily="18" charset="0"/>
                              </a:rPr>
                              <m:t>2</m:t>
                            </m:r>
                          </m:sup>
                        </m:sSup>
                        <m:d>
                          <m:dPr>
                            <m:ctrlPr>
                              <a:rPr lang="es-ES" b="0" i="1" smtClean="0">
                                <a:latin typeface="Cambria Math" panose="02040503050406030204" pitchFamily="18" charset="0"/>
                                <a:ea typeface="Cambria Math" panose="02040503050406030204" pitchFamily="18" charset="0"/>
                              </a:rPr>
                            </m:ctrlPr>
                          </m:dPr>
                          <m:e>
                            <m:r>
                              <a:rPr lang="es-ES" b="0" i="1" smtClean="0">
                                <a:latin typeface="Cambria Math" panose="02040503050406030204" pitchFamily="18" charset="0"/>
                                <a:ea typeface="Cambria Math" panose="02040503050406030204" pitchFamily="18" charset="0"/>
                              </a:rPr>
                              <m:t>𝜔</m:t>
                            </m:r>
                            <m:r>
                              <a:rPr lang="es-ES" b="0" i="1" smtClean="0">
                                <a:latin typeface="Cambria Math" panose="02040503050406030204" pitchFamily="18" charset="0"/>
                                <a:ea typeface="Cambria Math" panose="02040503050406030204" pitchFamily="18" charset="0"/>
                              </a:rPr>
                              <m:t>𝑡</m:t>
                            </m:r>
                          </m:e>
                        </m:d>
                        <m:r>
                          <a:rPr lang="es-ES" b="0" i="1" smtClean="0">
                            <a:latin typeface="Cambria Math" panose="02040503050406030204" pitchFamily="18" charset="0"/>
                            <a:ea typeface="Cambria Math" panose="02040503050406030204" pitchFamily="18" charset="0"/>
                          </a:rPr>
                          <m:t>𝑑𝑥</m:t>
                        </m:r>
                      </m:num>
                      <m:den>
                        <m:r>
                          <a:rPr lang="es-ES" b="0" i="1" smtClean="0">
                            <a:latin typeface="Cambria Math" panose="02040503050406030204" pitchFamily="18" charset="0"/>
                            <a:ea typeface="Cambria Math" panose="02040503050406030204" pitchFamily="18" charset="0"/>
                          </a:rPr>
                          <m:t>𝜌</m:t>
                        </m:r>
                      </m:den>
                    </m:f>
                  </m:oMath>
                </a14:m>
                <a:endParaRPr lang="es-ES" dirty="0"/>
              </a:p>
              <a:p>
                <a:pPr algn="ctr"/>
                <a:endParaRPr lang="es-ES" dirty="0"/>
              </a:p>
              <a:p>
                <a:pPr/>
                <a14:m>
                  <m:oMathPara xmlns:m="http://schemas.openxmlformats.org/officeDocument/2006/math">
                    <m:oMathParaPr>
                      <m:jc m:val="centerGroup"/>
                    </m:oMathParaPr>
                    <m:oMath xmlns:m="http://schemas.openxmlformats.org/officeDocument/2006/math">
                      <m:acc>
                        <m:accPr>
                          <m:chr m:val="̅"/>
                          <m:ctrlPr>
                            <a:rPr lang="es-ES" i="1" smtClean="0">
                              <a:latin typeface="Cambria Math" panose="02040503050406030204" pitchFamily="18" charset="0"/>
                            </a:rPr>
                          </m:ctrlPr>
                        </m:accPr>
                        <m:e>
                          <m:r>
                            <a:rPr lang="es-ES" b="0" i="1" smtClean="0">
                              <a:latin typeface="Cambria Math" panose="02040503050406030204" pitchFamily="18" charset="0"/>
                            </a:rPr>
                            <m:t>𝑝</m:t>
                          </m:r>
                        </m:e>
                      </m:acc>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1</m:t>
                          </m:r>
                        </m:num>
                        <m:den>
                          <m:r>
                            <a:rPr lang="es-ES" b="0" i="1" smtClean="0">
                              <a:latin typeface="Cambria Math" panose="02040503050406030204" pitchFamily="18" charset="0"/>
                            </a:rPr>
                            <m:t>𝑇</m:t>
                          </m:r>
                        </m:den>
                      </m:f>
                      <m:nary>
                        <m:naryPr>
                          <m:limLoc m:val="undOvr"/>
                          <m:ctrlPr>
                            <a:rPr lang="es-ES" b="0" i="1" smtClean="0">
                              <a:latin typeface="Cambria Math" panose="02040503050406030204" pitchFamily="18" charset="0"/>
                            </a:rPr>
                          </m:ctrlPr>
                        </m:naryPr>
                        <m:sub>
                          <m:r>
                            <m:rPr>
                              <m:brk m:alnAt="24"/>
                            </m:rPr>
                            <a:rPr lang="es-ES" b="0" i="1" smtClean="0">
                              <a:latin typeface="Cambria Math" panose="02040503050406030204" pitchFamily="18" charset="0"/>
                            </a:rPr>
                            <m:t>0</m:t>
                          </m:r>
                        </m:sub>
                        <m:sup>
                          <m:r>
                            <a:rPr lang="es-ES" b="0" i="1" smtClean="0">
                              <a:latin typeface="Cambria Math" panose="02040503050406030204" pitchFamily="18" charset="0"/>
                            </a:rPr>
                            <m:t>𝑇</m:t>
                          </m:r>
                        </m:sup>
                        <m:e>
                          <m:r>
                            <a:rPr lang="es-ES" b="0" i="1" smtClean="0">
                              <a:latin typeface="Cambria Math" panose="02040503050406030204" pitchFamily="18" charset="0"/>
                            </a:rPr>
                            <m:t>𝑑𝑡</m:t>
                          </m:r>
                          <m:nary>
                            <m:naryPr>
                              <m:limLoc m:val="undOvr"/>
                              <m:ctrlPr>
                                <a:rPr lang="es-ES" b="0" i="1" smtClean="0">
                                  <a:latin typeface="Cambria Math" panose="02040503050406030204" pitchFamily="18" charset="0"/>
                                </a:rPr>
                              </m:ctrlPr>
                            </m:naryPr>
                            <m:sub>
                              <m:r>
                                <m:rPr>
                                  <m:brk m:alnAt="24"/>
                                </m:rPr>
                                <a:rPr lang="es-ES" b="0" i="1" smtClean="0">
                                  <a:latin typeface="Cambria Math" panose="02040503050406030204" pitchFamily="18" charset="0"/>
                                </a:rPr>
                                <m:t>0</m:t>
                              </m:r>
                            </m:sub>
                            <m:sup>
                              <m:f>
                                <m:fPr>
                                  <m:type m:val="skw"/>
                                  <m:ctrlPr>
                                    <a:rPr lang="es-ES" b="0" i="1" smtClean="0">
                                      <a:latin typeface="Cambria Math" panose="02040503050406030204" pitchFamily="18" charset="0"/>
                                    </a:rPr>
                                  </m:ctrlPr>
                                </m:fPr>
                                <m:num>
                                  <m:r>
                                    <a:rPr lang="es-ES" b="0" i="1" smtClean="0">
                                      <a:latin typeface="Cambria Math" panose="02040503050406030204" pitchFamily="18" charset="0"/>
                                    </a:rPr>
                                    <m:t>𝑎</m:t>
                                  </m:r>
                                </m:num>
                                <m:den>
                                  <m:r>
                                    <a:rPr lang="es-ES" b="0" i="1" smtClean="0">
                                      <a:latin typeface="Cambria Math" panose="02040503050406030204" pitchFamily="18" charset="0"/>
                                    </a:rPr>
                                    <m:t>2</m:t>
                                  </m:r>
                                </m:den>
                              </m:f>
                            </m:sup>
                            <m:e>
                              <m:f>
                                <m:fPr>
                                  <m:ctrlPr>
                                    <a:rPr lang="es-ES" i="1">
                                      <a:latin typeface="Cambria Math" panose="02040503050406030204" pitchFamily="18" charset="0"/>
                                      <a:ea typeface="Cambria Math" panose="02040503050406030204" pitchFamily="18" charset="0"/>
                                    </a:rPr>
                                  </m:ctrlPr>
                                </m:fPr>
                                <m:num>
                                  <m:r>
                                    <a:rPr lang="es-ES" i="1">
                                      <a:latin typeface="Cambria Math" panose="02040503050406030204" pitchFamily="18" charset="0"/>
                                      <a:ea typeface="Cambria Math" panose="02040503050406030204" pitchFamily="18" charset="0"/>
                                    </a:rPr>
                                    <m:t>2</m:t>
                                  </m:r>
                                  <m:r>
                                    <a:rPr lang="es-ES" i="1">
                                      <a:latin typeface="Cambria Math" panose="02040503050406030204" pitchFamily="18" charset="0"/>
                                      <a:ea typeface="Cambria Math" panose="02040503050406030204" pitchFamily="18" charset="0"/>
                                    </a:rPr>
                                    <m:t>𝑏𝑐</m:t>
                                  </m:r>
                                  <m:sSup>
                                    <m:sSupPr>
                                      <m:ctrlPr>
                                        <a:rPr lang="es-ES" i="1">
                                          <a:latin typeface="Cambria Math" panose="02040503050406030204" pitchFamily="18" charset="0"/>
                                          <a:ea typeface="Cambria Math" panose="02040503050406030204" pitchFamily="18" charset="0"/>
                                        </a:rPr>
                                      </m:ctrlPr>
                                    </m:sSupPr>
                                    <m:e>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𝐵</m:t>
                                          </m:r>
                                        </m:e>
                                        <m:sub>
                                          <m:r>
                                            <a:rPr lang="es-ES" i="1">
                                              <a:latin typeface="Cambria Math" panose="02040503050406030204" pitchFamily="18" charset="0"/>
                                              <a:ea typeface="Cambria Math" panose="02040503050406030204" pitchFamily="18" charset="0"/>
                                            </a:rPr>
                                            <m:t>0</m:t>
                                          </m:r>
                                        </m:sub>
                                      </m:sSub>
                                    </m:e>
                                    <m:sup>
                                      <m:r>
                                        <a:rPr lang="es-ES" i="1">
                                          <a:latin typeface="Cambria Math" panose="02040503050406030204" pitchFamily="18" charset="0"/>
                                          <a:ea typeface="Cambria Math" panose="02040503050406030204" pitchFamily="18" charset="0"/>
                                        </a:rPr>
                                        <m:t>2</m:t>
                                      </m:r>
                                    </m:sup>
                                  </m:sSup>
                                  <m:sSup>
                                    <m:sSupPr>
                                      <m:ctrlPr>
                                        <a:rPr lang="es-ES" i="1">
                                          <a:latin typeface="Cambria Math" panose="02040503050406030204" pitchFamily="18" charset="0"/>
                                          <a:ea typeface="Cambria Math" panose="02040503050406030204" pitchFamily="18" charset="0"/>
                                        </a:rPr>
                                      </m:ctrlPr>
                                    </m:sSupPr>
                                    <m:e>
                                      <m:r>
                                        <a:rPr lang="es-ES" i="1">
                                          <a:latin typeface="Cambria Math" panose="02040503050406030204" pitchFamily="18" charset="0"/>
                                          <a:ea typeface="Cambria Math" panose="02040503050406030204" pitchFamily="18" charset="0"/>
                                        </a:rPr>
                                        <m:t>𝜔</m:t>
                                      </m:r>
                                    </m:e>
                                    <m:sup>
                                      <m:r>
                                        <a:rPr lang="es-ES" i="1">
                                          <a:latin typeface="Cambria Math" panose="02040503050406030204" pitchFamily="18" charset="0"/>
                                          <a:ea typeface="Cambria Math" panose="02040503050406030204" pitchFamily="18" charset="0"/>
                                        </a:rPr>
                                        <m:t>2</m:t>
                                      </m:r>
                                    </m:sup>
                                  </m:sSup>
                                  <m:sSup>
                                    <m:sSupPr>
                                      <m:ctrlPr>
                                        <a:rPr lang="es-ES" i="1">
                                          <a:latin typeface="Cambria Math" panose="02040503050406030204" pitchFamily="18" charset="0"/>
                                          <a:ea typeface="Cambria Math" panose="02040503050406030204" pitchFamily="18" charset="0"/>
                                        </a:rPr>
                                      </m:ctrlPr>
                                    </m:sSupPr>
                                    <m:e>
                                      <m:r>
                                        <a:rPr lang="es-ES" i="1">
                                          <a:latin typeface="Cambria Math" panose="02040503050406030204" pitchFamily="18" charset="0"/>
                                          <a:ea typeface="Cambria Math" panose="02040503050406030204" pitchFamily="18" charset="0"/>
                                        </a:rPr>
                                        <m:t>𝑥</m:t>
                                      </m:r>
                                    </m:e>
                                    <m:sup>
                                      <m:r>
                                        <a:rPr lang="es-ES" i="1" smtClean="0">
                                          <a:latin typeface="Cambria Math" panose="02040503050406030204" pitchFamily="18" charset="0"/>
                                          <a:ea typeface="Cambria Math" panose="02040503050406030204" pitchFamily="18" charset="0"/>
                                        </a:rPr>
                                        <m:t>2</m:t>
                                      </m:r>
                                    </m:sup>
                                  </m:sSup>
                                  <m:sSup>
                                    <m:sSupPr>
                                      <m:ctrlPr>
                                        <a:rPr lang="es-ES" i="1">
                                          <a:latin typeface="Cambria Math" panose="02040503050406030204" pitchFamily="18" charset="0"/>
                                          <a:ea typeface="Cambria Math" panose="02040503050406030204" pitchFamily="18" charset="0"/>
                                        </a:rPr>
                                      </m:ctrlPr>
                                    </m:sSupPr>
                                    <m:e>
                                      <m:r>
                                        <a:rPr lang="es-ES" i="1">
                                          <a:latin typeface="Cambria Math" panose="02040503050406030204" pitchFamily="18" charset="0"/>
                                          <a:ea typeface="Cambria Math" panose="02040503050406030204" pitchFamily="18" charset="0"/>
                                        </a:rPr>
                                        <m:t>𝑐𝑜𝑠</m:t>
                                      </m:r>
                                    </m:e>
                                    <m:sup>
                                      <m:r>
                                        <a:rPr lang="es-ES" i="1">
                                          <a:latin typeface="Cambria Math" panose="02040503050406030204" pitchFamily="18" charset="0"/>
                                          <a:ea typeface="Cambria Math" panose="02040503050406030204" pitchFamily="18" charset="0"/>
                                        </a:rPr>
                                        <m:t>2</m:t>
                                      </m:r>
                                    </m:sup>
                                  </m:sSup>
                                  <m:d>
                                    <m:dPr>
                                      <m:ctrlPr>
                                        <a:rPr lang="es-ES" i="1">
                                          <a:latin typeface="Cambria Math" panose="02040503050406030204" pitchFamily="18" charset="0"/>
                                          <a:ea typeface="Cambria Math" panose="02040503050406030204" pitchFamily="18" charset="0"/>
                                        </a:rPr>
                                      </m:ctrlPr>
                                    </m:dPr>
                                    <m:e>
                                      <m:r>
                                        <a:rPr lang="es-ES" i="1">
                                          <a:latin typeface="Cambria Math" panose="02040503050406030204" pitchFamily="18" charset="0"/>
                                          <a:ea typeface="Cambria Math" panose="02040503050406030204" pitchFamily="18" charset="0"/>
                                        </a:rPr>
                                        <m:t>𝜔</m:t>
                                      </m:r>
                                      <m:r>
                                        <a:rPr lang="es-ES" i="1">
                                          <a:latin typeface="Cambria Math" panose="02040503050406030204" pitchFamily="18" charset="0"/>
                                          <a:ea typeface="Cambria Math" panose="02040503050406030204" pitchFamily="18" charset="0"/>
                                        </a:rPr>
                                        <m:t>𝑡</m:t>
                                      </m:r>
                                    </m:e>
                                  </m:d>
                                  <m:r>
                                    <a:rPr lang="es-ES" i="1">
                                      <a:latin typeface="Cambria Math" panose="02040503050406030204" pitchFamily="18" charset="0"/>
                                      <a:ea typeface="Cambria Math" panose="02040503050406030204" pitchFamily="18" charset="0"/>
                                    </a:rPr>
                                    <m:t>𝑑𝑥</m:t>
                                  </m:r>
                                </m:num>
                                <m:den>
                                  <m:r>
                                    <a:rPr lang="es-ES" i="1">
                                      <a:latin typeface="Cambria Math" panose="02040503050406030204" pitchFamily="18" charset="0"/>
                                      <a:ea typeface="Cambria Math" panose="02040503050406030204" pitchFamily="18" charset="0"/>
                                    </a:rPr>
                                    <m:t>𝜌</m:t>
                                  </m:r>
                                </m:den>
                              </m:f>
                            </m:e>
                          </m:nary>
                        </m:e>
                      </m:nary>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2</m:t>
                          </m:r>
                          <m:r>
                            <a:rPr lang="es-ES" b="0" i="1" smtClean="0">
                              <a:latin typeface="Cambria Math" panose="02040503050406030204" pitchFamily="18" charset="0"/>
                            </a:rPr>
                            <m:t>𝑏𝑐</m:t>
                          </m:r>
                          <m:sSup>
                            <m:sSupPr>
                              <m:ctrlPr>
                                <a:rPr lang="es-ES" i="1">
                                  <a:latin typeface="Cambria Math" panose="02040503050406030204" pitchFamily="18" charset="0"/>
                                  <a:ea typeface="Cambria Math" panose="02040503050406030204" pitchFamily="18" charset="0"/>
                                </a:rPr>
                              </m:ctrlPr>
                            </m:sSupPr>
                            <m:e>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𝐵</m:t>
                                  </m:r>
                                </m:e>
                                <m:sub>
                                  <m:r>
                                    <a:rPr lang="es-ES" i="1">
                                      <a:latin typeface="Cambria Math" panose="02040503050406030204" pitchFamily="18" charset="0"/>
                                      <a:ea typeface="Cambria Math" panose="02040503050406030204" pitchFamily="18" charset="0"/>
                                    </a:rPr>
                                    <m:t>0</m:t>
                                  </m:r>
                                </m:sub>
                              </m:sSub>
                            </m:e>
                            <m:sup>
                              <m:r>
                                <a:rPr lang="es-ES" i="1">
                                  <a:latin typeface="Cambria Math" panose="02040503050406030204" pitchFamily="18" charset="0"/>
                                  <a:ea typeface="Cambria Math" panose="02040503050406030204" pitchFamily="18" charset="0"/>
                                </a:rPr>
                                <m:t>2</m:t>
                              </m:r>
                            </m:sup>
                          </m:sSup>
                          <m:r>
                            <a:rPr lang="es-ES" i="1" smtClean="0">
                              <a:latin typeface="Cambria Math" panose="02040503050406030204" pitchFamily="18" charset="0"/>
                              <a:ea typeface="Cambria Math" panose="02040503050406030204" pitchFamily="18" charset="0"/>
                            </a:rPr>
                            <m:t>𝜔</m:t>
                          </m:r>
                        </m:num>
                        <m:den>
                          <m:r>
                            <a:rPr lang="es-ES" b="0" i="1" smtClean="0">
                              <a:latin typeface="Cambria Math" panose="02040503050406030204" pitchFamily="18" charset="0"/>
                              <a:ea typeface="Cambria Math" panose="02040503050406030204" pitchFamily="18" charset="0"/>
                            </a:rPr>
                            <m:t>𝜌</m:t>
                          </m:r>
                          <m:r>
                            <a:rPr lang="es-ES" b="0" i="1" smtClean="0">
                              <a:latin typeface="Cambria Math" panose="02040503050406030204" pitchFamily="18" charset="0"/>
                            </a:rPr>
                            <m:t>𝑇</m:t>
                          </m:r>
                        </m:den>
                      </m:f>
                      <m:nary>
                        <m:naryPr>
                          <m:limLoc m:val="undOvr"/>
                          <m:ctrlPr>
                            <a:rPr lang="es-ES" b="0" i="1" smtClean="0">
                              <a:latin typeface="Cambria Math" panose="02040503050406030204" pitchFamily="18" charset="0"/>
                            </a:rPr>
                          </m:ctrlPr>
                        </m:naryPr>
                        <m:sub>
                          <m:r>
                            <m:rPr>
                              <m:brk m:alnAt="24"/>
                            </m:rPr>
                            <a:rPr lang="es-ES" b="0" i="1" smtClean="0">
                              <a:latin typeface="Cambria Math" panose="02040503050406030204" pitchFamily="18" charset="0"/>
                            </a:rPr>
                            <m:t>0</m:t>
                          </m:r>
                        </m:sub>
                        <m:sup>
                          <m:r>
                            <a:rPr lang="es-ES" b="0" i="1" smtClean="0">
                              <a:latin typeface="Cambria Math" panose="02040503050406030204" pitchFamily="18" charset="0"/>
                            </a:rPr>
                            <m:t>𝑇</m:t>
                          </m:r>
                        </m:sup>
                        <m:e>
                          <m:sSup>
                            <m:sSupPr>
                              <m:ctrlPr>
                                <a:rPr lang="es-ES" i="1">
                                  <a:latin typeface="Cambria Math" panose="02040503050406030204" pitchFamily="18" charset="0"/>
                                  <a:ea typeface="Cambria Math" panose="02040503050406030204" pitchFamily="18" charset="0"/>
                                </a:rPr>
                              </m:ctrlPr>
                            </m:sSupPr>
                            <m:e>
                              <m:r>
                                <a:rPr lang="es-ES" i="1">
                                  <a:latin typeface="Cambria Math" panose="02040503050406030204" pitchFamily="18" charset="0"/>
                                  <a:ea typeface="Cambria Math" panose="02040503050406030204" pitchFamily="18" charset="0"/>
                                </a:rPr>
                                <m:t>𝑐𝑜𝑠</m:t>
                              </m:r>
                            </m:e>
                            <m:sup>
                              <m:r>
                                <a:rPr lang="es-ES" i="1">
                                  <a:latin typeface="Cambria Math" panose="02040503050406030204" pitchFamily="18" charset="0"/>
                                  <a:ea typeface="Cambria Math" panose="02040503050406030204" pitchFamily="18" charset="0"/>
                                </a:rPr>
                                <m:t>2</m:t>
                              </m:r>
                            </m:sup>
                          </m:sSup>
                          <m:d>
                            <m:dPr>
                              <m:ctrlPr>
                                <a:rPr lang="es-ES" i="1">
                                  <a:latin typeface="Cambria Math" panose="02040503050406030204" pitchFamily="18" charset="0"/>
                                  <a:ea typeface="Cambria Math" panose="02040503050406030204" pitchFamily="18" charset="0"/>
                                </a:rPr>
                              </m:ctrlPr>
                            </m:dPr>
                            <m:e>
                              <m:r>
                                <a:rPr lang="es-ES" i="1">
                                  <a:latin typeface="Cambria Math" panose="02040503050406030204" pitchFamily="18" charset="0"/>
                                  <a:ea typeface="Cambria Math" panose="02040503050406030204" pitchFamily="18" charset="0"/>
                                </a:rPr>
                                <m:t>𝜔</m:t>
                              </m:r>
                              <m:r>
                                <a:rPr lang="es-ES" i="1">
                                  <a:latin typeface="Cambria Math" panose="02040503050406030204" pitchFamily="18" charset="0"/>
                                  <a:ea typeface="Cambria Math" panose="02040503050406030204" pitchFamily="18" charset="0"/>
                                </a:rPr>
                                <m:t>𝑡</m:t>
                              </m:r>
                            </m:e>
                          </m:d>
                        </m:e>
                      </m:nary>
                      <m:r>
                        <m:rPr>
                          <m:sty m:val="p"/>
                        </m:rPr>
                        <a:rPr lang="es-ES" b="0" i="0" smtClean="0">
                          <a:latin typeface="Cambria Math" panose="02040503050406030204" pitchFamily="18" charset="0"/>
                        </a:rPr>
                        <m:t>d</m:t>
                      </m:r>
                      <m:d>
                        <m:dPr>
                          <m:ctrlPr>
                            <a:rPr lang="es-ES" b="0" i="1" smtClean="0">
                              <a:latin typeface="Cambria Math" panose="02040503050406030204" pitchFamily="18" charset="0"/>
                            </a:rPr>
                          </m:ctrlPr>
                        </m:dPr>
                        <m:e>
                          <m:r>
                            <a:rPr lang="es-ES" b="0" i="1" smtClean="0">
                              <a:latin typeface="Cambria Math" panose="02040503050406030204" pitchFamily="18" charset="0"/>
                              <a:ea typeface="Cambria Math" panose="02040503050406030204" pitchFamily="18" charset="0"/>
                            </a:rPr>
                            <m:t>𝜔</m:t>
                          </m:r>
                          <m:r>
                            <a:rPr lang="es-ES" b="0" i="1" smtClean="0">
                              <a:latin typeface="Cambria Math" panose="02040503050406030204" pitchFamily="18" charset="0"/>
                              <a:ea typeface="Cambria Math" panose="02040503050406030204" pitchFamily="18" charset="0"/>
                            </a:rPr>
                            <m:t>𝑡</m:t>
                          </m:r>
                        </m:e>
                      </m:d>
                      <m:nary>
                        <m:naryPr>
                          <m:limLoc m:val="undOvr"/>
                          <m:ctrlPr>
                            <a:rPr lang="es-ES" b="0" i="1" smtClean="0">
                              <a:latin typeface="Cambria Math" panose="02040503050406030204" pitchFamily="18" charset="0"/>
                            </a:rPr>
                          </m:ctrlPr>
                        </m:naryPr>
                        <m:sub>
                          <m:r>
                            <m:rPr>
                              <m:brk m:alnAt="24"/>
                            </m:rPr>
                            <a:rPr lang="es-ES" b="0" i="1" smtClean="0">
                              <a:latin typeface="Cambria Math" panose="02040503050406030204" pitchFamily="18" charset="0"/>
                            </a:rPr>
                            <m:t>0</m:t>
                          </m:r>
                        </m:sub>
                        <m:sup>
                          <m:f>
                            <m:fPr>
                              <m:type m:val="skw"/>
                              <m:ctrlPr>
                                <a:rPr lang="es-ES" b="0" i="1" smtClean="0">
                                  <a:latin typeface="Cambria Math" panose="02040503050406030204" pitchFamily="18" charset="0"/>
                                </a:rPr>
                              </m:ctrlPr>
                            </m:fPr>
                            <m:num>
                              <m:r>
                                <a:rPr lang="es-ES" b="0" i="1" smtClean="0">
                                  <a:latin typeface="Cambria Math" panose="02040503050406030204" pitchFamily="18" charset="0"/>
                                </a:rPr>
                                <m:t>𝑎</m:t>
                              </m:r>
                            </m:num>
                            <m:den>
                              <m:r>
                                <a:rPr lang="es-ES" b="0" i="1" smtClean="0">
                                  <a:latin typeface="Cambria Math" panose="02040503050406030204" pitchFamily="18" charset="0"/>
                                </a:rPr>
                                <m:t>2</m:t>
                              </m:r>
                            </m:den>
                          </m:f>
                        </m:sup>
                        <m:e>
                          <m:sSup>
                            <m:sSupPr>
                              <m:ctrlPr>
                                <a:rPr lang="es-ES" b="0" i="1" smtClean="0">
                                  <a:latin typeface="Cambria Math" panose="02040503050406030204" pitchFamily="18" charset="0"/>
                                </a:rPr>
                              </m:ctrlPr>
                            </m:sSupPr>
                            <m:e>
                              <m:r>
                                <a:rPr lang="es-ES" b="0" i="1" smtClean="0">
                                  <a:latin typeface="Cambria Math" panose="02040503050406030204" pitchFamily="18" charset="0"/>
                                </a:rPr>
                                <m:t>𝑥</m:t>
                              </m:r>
                            </m:e>
                            <m:sup>
                              <m:r>
                                <a:rPr lang="es-ES" b="0" i="1" smtClean="0">
                                  <a:latin typeface="Cambria Math" panose="02040503050406030204" pitchFamily="18" charset="0"/>
                                </a:rPr>
                                <m:t>2</m:t>
                              </m:r>
                            </m:sup>
                          </m:sSup>
                          <m:r>
                            <a:rPr lang="es-ES" b="0" i="1" smtClean="0">
                              <a:latin typeface="Cambria Math" panose="02040503050406030204" pitchFamily="18" charset="0"/>
                            </a:rPr>
                            <m:t>𝑑𝑥</m:t>
                          </m:r>
                        </m:e>
                      </m:nary>
                      <m:r>
                        <a:rPr lang="es-ES" b="0" i="0" smtClean="0">
                          <a:latin typeface="Cambria Math" panose="02040503050406030204" pitchFamily="18" charset="0"/>
                        </a:rPr>
                        <m:t>=</m:t>
                      </m:r>
                    </m:oMath>
                  </m:oMathPara>
                </a14:m>
                <a:endParaRPr lang="es-ES" dirty="0"/>
              </a:p>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m:t>
                      </m:r>
                      <m:f>
                        <m:fPr>
                          <m:ctrlPr>
                            <a:rPr lang="es-ES" i="1">
                              <a:latin typeface="Cambria Math" panose="02040503050406030204" pitchFamily="18" charset="0"/>
                            </a:rPr>
                          </m:ctrlPr>
                        </m:fPr>
                        <m:num>
                          <m:r>
                            <a:rPr lang="es-ES" b="0" i="1" smtClean="0">
                              <a:latin typeface="Cambria Math" panose="02040503050406030204" pitchFamily="18" charset="0"/>
                            </a:rPr>
                            <m:t>2</m:t>
                          </m:r>
                          <m:r>
                            <a:rPr lang="es-ES" i="1">
                              <a:latin typeface="Cambria Math" panose="02040503050406030204" pitchFamily="18" charset="0"/>
                            </a:rPr>
                            <m:t>𝑏𝑐</m:t>
                          </m:r>
                          <m:sSup>
                            <m:sSupPr>
                              <m:ctrlPr>
                                <a:rPr lang="es-ES" i="1">
                                  <a:latin typeface="Cambria Math" panose="02040503050406030204" pitchFamily="18" charset="0"/>
                                  <a:ea typeface="Cambria Math" panose="02040503050406030204" pitchFamily="18" charset="0"/>
                                </a:rPr>
                              </m:ctrlPr>
                            </m:sSupPr>
                            <m:e>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𝐵</m:t>
                                  </m:r>
                                </m:e>
                                <m:sub>
                                  <m:r>
                                    <a:rPr lang="es-ES" i="1">
                                      <a:latin typeface="Cambria Math" panose="02040503050406030204" pitchFamily="18" charset="0"/>
                                      <a:ea typeface="Cambria Math" panose="02040503050406030204" pitchFamily="18" charset="0"/>
                                    </a:rPr>
                                    <m:t>0</m:t>
                                  </m:r>
                                </m:sub>
                              </m:sSub>
                            </m:e>
                            <m:sup>
                              <m:r>
                                <a:rPr lang="es-ES" i="1">
                                  <a:latin typeface="Cambria Math" panose="02040503050406030204" pitchFamily="18" charset="0"/>
                                  <a:ea typeface="Cambria Math" panose="02040503050406030204" pitchFamily="18" charset="0"/>
                                </a:rPr>
                                <m:t>2</m:t>
                              </m:r>
                            </m:sup>
                          </m:sSup>
                          <m:r>
                            <a:rPr lang="es-ES" i="1">
                              <a:latin typeface="Cambria Math" panose="02040503050406030204" pitchFamily="18" charset="0"/>
                              <a:ea typeface="Cambria Math" panose="02040503050406030204" pitchFamily="18" charset="0"/>
                            </a:rPr>
                            <m:t>𝜔</m:t>
                          </m:r>
                        </m:num>
                        <m:den>
                          <m:r>
                            <a:rPr lang="es-ES" i="1">
                              <a:latin typeface="Cambria Math" panose="02040503050406030204" pitchFamily="18" charset="0"/>
                              <a:ea typeface="Cambria Math" panose="02040503050406030204" pitchFamily="18" charset="0"/>
                            </a:rPr>
                            <m:t>3</m:t>
                          </m:r>
                          <m:r>
                            <a:rPr lang="es-ES" i="1">
                              <a:latin typeface="Cambria Math" panose="02040503050406030204" pitchFamily="18" charset="0"/>
                              <a:ea typeface="Cambria Math" panose="02040503050406030204" pitchFamily="18" charset="0"/>
                            </a:rPr>
                            <m:t>𝜌</m:t>
                          </m:r>
                          <m:r>
                            <a:rPr lang="es-ES" i="1">
                              <a:latin typeface="Cambria Math" panose="02040503050406030204" pitchFamily="18" charset="0"/>
                            </a:rPr>
                            <m:t>𝑇</m:t>
                          </m:r>
                        </m:den>
                      </m:f>
                      <m:d>
                        <m:dPr>
                          <m:begChr m:val="["/>
                          <m:endChr m:val="]"/>
                          <m:ctrlPr>
                            <a:rPr lang="es-ES" i="1">
                              <a:latin typeface="Cambria Math" panose="02040503050406030204" pitchFamily="18" charset="0"/>
                            </a:rPr>
                          </m:ctrlPr>
                        </m:dPr>
                        <m:e>
                          <m:sSup>
                            <m:sSupPr>
                              <m:ctrlPr>
                                <a:rPr lang="es-ES" i="1">
                                  <a:latin typeface="Cambria Math" panose="02040503050406030204" pitchFamily="18" charset="0"/>
                                </a:rPr>
                              </m:ctrlPr>
                            </m:sSupPr>
                            <m:e>
                              <m:d>
                                <m:dPr>
                                  <m:ctrlPr>
                                    <a:rPr lang="es-ES" i="1">
                                      <a:latin typeface="Cambria Math" panose="02040503050406030204" pitchFamily="18" charset="0"/>
                                    </a:rPr>
                                  </m:ctrlPr>
                                </m:dPr>
                                <m:e>
                                  <m:f>
                                    <m:fPr>
                                      <m:ctrlPr>
                                        <a:rPr lang="es-ES" i="1">
                                          <a:latin typeface="Cambria Math" panose="02040503050406030204" pitchFamily="18" charset="0"/>
                                        </a:rPr>
                                      </m:ctrlPr>
                                    </m:fPr>
                                    <m:num>
                                      <m:r>
                                        <a:rPr lang="es-ES" i="1">
                                          <a:latin typeface="Cambria Math" panose="02040503050406030204" pitchFamily="18" charset="0"/>
                                        </a:rPr>
                                        <m:t>𝑎</m:t>
                                      </m:r>
                                    </m:num>
                                    <m:den>
                                      <m:r>
                                        <a:rPr lang="es-ES" i="1">
                                          <a:latin typeface="Cambria Math" panose="02040503050406030204" pitchFamily="18" charset="0"/>
                                        </a:rPr>
                                        <m:t>2</m:t>
                                      </m:r>
                                    </m:den>
                                  </m:f>
                                </m:e>
                              </m:d>
                            </m:e>
                            <m:sup>
                              <m:r>
                                <a:rPr lang="es-ES" i="1">
                                  <a:latin typeface="Cambria Math" panose="02040503050406030204" pitchFamily="18" charset="0"/>
                                </a:rPr>
                                <m:t>3</m:t>
                              </m:r>
                            </m:sup>
                          </m:sSup>
                        </m:e>
                      </m:d>
                      <m:d>
                        <m:dPr>
                          <m:begChr m:val="["/>
                          <m:endChr m:val="]"/>
                          <m:ctrlPr>
                            <a:rPr lang="es-ES" i="1" smtClean="0">
                              <a:latin typeface="Cambria Math" panose="02040503050406030204" pitchFamily="18" charset="0"/>
                            </a:rPr>
                          </m:ctrlPr>
                        </m:dPr>
                        <m:e>
                          <m:f>
                            <m:fPr>
                              <m:ctrlPr>
                                <a:rPr lang="es-ES" i="1" smtClean="0">
                                  <a:latin typeface="Cambria Math" panose="02040503050406030204" pitchFamily="18" charset="0"/>
                                </a:rPr>
                              </m:ctrlPr>
                            </m:fPr>
                            <m:num>
                              <m:r>
                                <a:rPr lang="es-ES" i="1" smtClean="0">
                                  <a:latin typeface="Cambria Math" panose="02040503050406030204" pitchFamily="18" charset="0"/>
                                  <a:ea typeface="Cambria Math" panose="02040503050406030204" pitchFamily="18" charset="0"/>
                                </a:rPr>
                                <m:t>𝜔</m:t>
                              </m:r>
                              <m:r>
                                <a:rPr lang="es-ES" b="0" i="1" smtClean="0">
                                  <a:latin typeface="Cambria Math" panose="02040503050406030204" pitchFamily="18" charset="0"/>
                                  <a:ea typeface="Cambria Math" panose="02040503050406030204" pitchFamily="18" charset="0"/>
                                </a:rPr>
                                <m:t>𝑇</m:t>
                              </m:r>
                            </m:num>
                            <m:den>
                              <m:r>
                                <a:rPr lang="es-ES" b="0" i="1" smtClean="0">
                                  <a:latin typeface="Cambria Math" panose="02040503050406030204" pitchFamily="18" charset="0"/>
                                </a:rPr>
                                <m:t>2</m:t>
                              </m:r>
                            </m:den>
                          </m:f>
                        </m:e>
                      </m:d>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𝑏𝑐</m:t>
                          </m:r>
                          <m:sSup>
                            <m:sSupPr>
                              <m:ctrlPr>
                                <a:rPr lang="es-ES" i="1">
                                  <a:latin typeface="Cambria Math" panose="02040503050406030204" pitchFamily="18" charset="0"/>
                                  <a:ea typeface="Cambria Math" panose="02040503050406030204" pitchFamily="18" charset="0"/>
                                </a:rPr>
                              </m:ctrlPr>
                            </m:sSupPr>
                            <m:e>
                              <m:sSup>
                                <m:sSupPr>
                                  <m:ctrlPr>
                                    <a:rPr lang="es-ES" i="1">
                                      <a:latin typeface="Cambria Math" panose="02040503050406030204" pitchFamily="18" charset="0"/>
                                    </a:rPr>
                                  </m:ctrlPr>
                                </m:sSupPr>
                                <m:e>
                                  <m:r>
                                    <a:rPr lang="es-ES" i="1">
                                      <a:latin typeface="Cambria Math" panose="02040503050406030204" pitchFamily="18" charset="0"/>
                                    </a:rPr>
                                    <m:t>𝑎</m:t>
                                  </m:r>
                                </m:e>
                                <m:sup>
                                  <m:r>
                                    <a:rPr lang="es-ES" i="1">
                                      <a:latin typeface="Cambria Math" panose="02040503050406030204" pitchFamily="18" charset="0"/>
                                    </a:rPr>
                                    <m:t>3</m:t>
                                  </m:r>
                                </m:sup>
                              </m:sSup>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𝐵</m:t>
                                  </m:r>
                                </m:e>
                                <m:sub>
                                  <m:r>
                                    <a:rPr lang="es-ES" i="1">
                                      <a:latin typeface="Cambria Math" panose="02040503050406030204" pitchFamily="18" charset="0"/>
                                      <a:ea typeface="Cambria Math" panose="02040503050406030204" pitchFamily="18" charset="0"/>
                                    </a:rPr>
                                    <m:t>0</m:t>
                                  </m:r>
                                </m:sub>
                              </m:sSub>
                            </m:e>
                            <m:sup>
                              <m:r>
                                <a:rPr lang="es-ES" i="1">
                                  <a:latin typeface="Cambria Math" panose="02040503050406030204" pitchFamily="18" charset="0"/>
                                  <a:ea typeface="Cambria Math" panose="02040503050406030204" pitchFamily="18" charset="0"/>
                                </a:rPr>
                                <m:t>2</m:t>
                              </m:r>
                            </m:sup>
                          </m:sSup>
                          <m:sSup>
                            <m:sSupPr>
                              <m:ctrlPr>
                                <a:rPr lang="es-ES" b="0" i="1" smtClean="0">
                                  <a:latin typeface="Cambria Math" panose="02040503050406030204" pitchFamily="18" charset="0"/>
                                </a:rPr>
                              </m:ctrlPr>
                            </m:sSupPr>
                            <m:e>
                              <m:r>
                                <a:rPr lang="es-ES" b="0" i="1" smtClean="0">
                                  <a:latin typeface="Cambria Math" panose="02040503050406030204" pitchFamily="18" charset="0"/>
                                  <a:ea typeface="Cambria Math" panose="02040503050406030204" pitchFamily="18" charset="0"/>
                                </a:rPr>
                                <m:t>𝜔</m:t>
                              </m:r>
                            </m:e>
                            <m:sup>
                              <m:r>
                                <a:rPr lang="es-ES" b="0" i="1" smtClean="0">
                                  <a:latin typeface="Cambria Math" panose="02040503050406030204" pitchFamily="18" charset="0"/>
                                </a:rPr>
                                <m:t>2</m:t>
                              </m:r>
                            </m:sup>
                          </m:sSup>
                        </m:num>
                        <m:den>
                          <m:r>
                            <a:rPr lang="es-ES" b="0" i="1" smtClean="0">
                              <a:latin typeface="Cambria Math" panose="02040503050406030204" pitchFamily="18" charset="0"/>
                            </a:rPr>
                            <m:t>24</m:t>
                          </m:r>
                          <m:r>
                            <a:rPr lang="es-ES" b="0" i="1" smtClean="0">
                              <a:latin typeface="Cambria Math" panose="02040503050406030204" pitchFamily="18" charset="0"/>
                              <a:ea typeface="Cambria Math" panose="02040503050406030204" pitchFamily="18" charset="0"/>
                            </a:rPr>
                            <m:t>𝜌</m:t>
                          </m:r>
                        </m:den>
                      </m:f>
                      <m:r>
                        <a:rPr lang="es-ES" b="0" i="1" smtClean="0">
                          <a:latin typeface="Cambria Math" panose="02040503050406030204" pitchFamily="18" charset="0"/>
                          <a:ea typeface="Cambria Math" panose="02040503050406030204" pitchFamily="18" charset="0"/>
                        </a:rPr>
                        <m:t>=</m:t>
                      </m:r>
                      <m:f>
                        <m:fPr>
                          <m:ctrlPr>
                            <a:rPr lang="es-ES" b="0" i="1" smtClean="0">
                              <a:latin typeface="Cambria Math" panose="02040503050406030204" pitchFamily="18" charset="0"/>
                              <a:ea typeface="Cambria Math" panose="02040503050406030204" pitchFamily="18" charset="0"/>
                            </a:rPr>
                          </m:ctrlPr>
                        </m:fPr>
                        <m:num>
                          <m:sSup>
                            <m:sSupPr>
                              <m:ctrlPr>
                                <a:rPr lang="es-ES" i="1">
                                  <a:latin typeface="Cambria Math" panose="02040503050406030204" pitchFamily="18" charset="0"/>
                                  <a:ea typeface="Cambria Math" panose="02040503050406030204" pitchFamily="18" charset="0"/>
                                </a:rPr>
                              </m:ctrlPr>
                            </m:sSupPr>
                            <m:e>
                              <m:sSup>
                                <m:sSupPr>
                                  <m:ctrlPr>
                                    <a:rPr lang="es-ES" i="1" smtClean="0">
                                      <a:latin typeface="Cambria Math" panose="02040503050406030204" pitchFamily="18" charset="0"/>
                                      <a:ea typeface="Cambria Math" panose="02040503050406030204" pitchFamily="18" charset="0"/>
                                    </a:rPr>
                                  </m:ctrlPr>
                                </m:sSupPr>
                                <m:e>
                                  <m:r>
                                    <a:rPr lang="es-ES" b="0" i="1" smtClean="0">
                                      <a:latin typeface="Cambria Math" panose="02040503050406030204" pitchFamily="18" charset="0"/>
                                      <a:ea typeface="Cambria Math" panose="02040503050406030204" pitchFamily="18" charset="0"/>
                                    </a:rPr>
                                    <m:t>𝑎</m:t>
                                  </m:r>
                                </m:e>
                                <m:sup>
                                  <m:r>
                                    <a:rPr lang="es-ES" b="0" i="1" smtClean="0">
                                      <a:latin typeface="Cambria Math" panose="02040503050406030204" pitchFamily="18" charset="0"/>
                                      <a:ea typeface="Cambria Math" panose="02040503050406030204" pitchFamily="18" charset="0"/>
                                    </a:rPr>
                                    <m:t>2</m:t>
                                  </m:r>
                                </m:sup>
                              </m:sSup>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𝐵</m:t>
                                  </m:r>
                                </m:e>
                                <m:sub>
                                  <m:r>
                                    <a:rPr lang="es-ES" i="1">
                                      <a:latin typeface="Cambria Math" panose="02040503050406030204" pitchFamily="18" charset="0"/>
                                      <a:ea typeface="Cambria Math" panose="02040503050406030204" pitchFamily="18" charset="0"/>
                                    </a:rPr>
                                    <m:t>0</m:t>
                                  </m:r>
                                </m:sub>
                              </m:sSub>
                            </m:e>
                            <m:sup>
                              <m:r>
                                <a:rPr lang="es-ES" i="1">
                                  <a:latin typeface="Cambria Math" panose="02040503050406030204" pitchFamily="18" charset="0"/>
                                  <a:ea typeface="Cambria Math" panose="02040503050406030204" pitchFamily="18" charset="0"/>
                                </a:rPr>
                                <m:t>2</m:t>
                              </m:r>
                            </m:sup>
                          </m:sSup>
                          <m:sSup>
                            <m:sSupPr>
                              <m:ctrlPr>
                                <a:rPr lang="es-ES" i="1">
                                  <a:latin typeface="Cambria Math" panose="02040503050406030204" pitchFamily="18" charset="0"/>
                                </a:rPr>
                              </m:ctrlPr>
                            </m:sSupPr>
                            <m:e>
                              <m:r>
                                <a:rPr lang="es-ES" i="1">
                                  <a:latin typeface="Cambria Math" panose="02040503050406030204" pitchFamily="18" charset="0"/>
                                  <a:ea typeface="Cambria Math" panose="02040503050406030204" pitchFamily="18" charset="0"/>
                                </a:rPr>
                                <m:t>𝜔</m:t>
                              </m:r>
                            </m:e>
                            <m:sup>
                              <m:r>
                                <a:rPr lang="es-ES" i="1">
                                  <a:latin typeface="Cambria Math" panose="02040503050406030204" pitchFamily="18" charset="0"/>
                                </a:rPr>
                                <m:t>2</m:t>
                              </m:r>
                            </m:sup>
                          </m:sSup>
                        </m:num>
                        <m:den>
                          <m:r>
                            <a:rPr lang="es-ES" b="0" i="1" smtClean="0">
                              <a:latin typeface="Cambria Math" panose="02040503050406030204" pitchFamily="18" charset="0"/>
                              <a:ea typeface="Cambria Math" panose="02040503050406030204" pitchFamily="18" charset="0"/>
                            </a:rPr>
                            <m:t>24</m:t>
                          </m:r>
                          <m:r>
                            <a:rPr lang="es-ES" b="0" i="1" smtClean="0">
                              <a:latin typeface="Cambria Math" panose="02040503050406030204" pitchFamily="18" charset="0"/>
                              <a:ea typeface="Cambria Math" panose="02040503050406030204" pitchFamily="18" charset="0"/>
                            </a:rPr>
                            <m:t>𝛿𝜌</m:t>
                          </m:r>
                        </m:den>
                      </m:f>
                    </m:oMath>
                  </m:oMathPara>
                </a14:m>
                <a:endParaRPr lang="es-ES" dirty="0"/>
              </a:p>
              <a:p>
                <a:r>
                  <a:rPr lang="es-ES" dirty="0"/>
                  <a:t>en la ultima expresión se paso a densidad </a:t>
                </a:r>
                <a14:m>
                  <m:oMath xmlns:m="http://schemas.openxmlformats.org/officeDocument/2006/math">
                    <m:d>
                      <m:dPr>
                        <m:ctrlPr>
                          <a:rPr lang="es-ES" i="1" smtClean="0">
                            <a:latin typeface="Cambria Math" panose="02040503050406030204" pitchFamily="18" charset="0"/>
                          </a:rPr>
                        </m:ctrlPr>
                      </m:dPr>
                      <m:e>
                        <m:r>
                          <a:rPr lang="es-ES" i="1" smtClean="0">
                            <a:latin typeface="Cambria Math" panose="02040503050406030204" pitchFamily="18" charset="0"/>
                            <a:ea typeface="Cambria Math" panose="02040503050406030204" pitchFamily="18" charset="0"/>
                          </a:rPr>
                          <m:t>𝛿</m:t>
                        </m:r>
                      </m:e>
                    </m:d>
                  </m:oMath>
                </a14:m>
                <a:r>
                  <a:rPr lang="es-ES" dirty="0"/>
                  <a:t>, luego la potencia estará dada en </a:t>
                </a:r>
                <a14:m>
                  <m:oMath xmlns:m="http://schemas.openxmlformats.org/officeDocument/2006/math">
                    <m:f>
                      <m:fPr>
                        <m:ctrlPr>
                          <a:rPr lang="es-ES" i="1" smtClean="0">
                            <a:latin typeface="Cambria Math" panose="02040503050406030204" pitchFamily="18" charset="0"/>
                          </a:rPr>
                        </m:ctrlPr>
                      </m:fPr>
                      <m:num>
                        <m:r>
                          <a:rPr lang="es-ES" b="0" i="1" smtClean="0">
                            <a:latin typeface="Cambria Math" panose="02040503050406030204" pitchFamily="18" charset="0"/>
                          </a:rPr>
                          <m:t>𝑤𝑎𝑡𝑡</m:t>
                        </m:r>
                      </m:num>
                      <m:den>
                        <m:r>
                          <a:rPr lang="es-ES" b="0" i="1" smtClean="0">
                            <a:latin typeface="Cambria Math" panose="02040503050406030204" pitchFamily="18" charset="0"/>
                          </a:rPr>
                          <m:t>𝑘𝑔</m:t>
                        </m:r>
                      </m:den>
                    </m:f>
                  </m:oMath>
                </a14:m>
                <a:endParaRPr lang="es-ES" dirty="0"/>
              </a:p>
              <a:p>
                <a:r>
                  <a:rPr lang="es-ES" dirty="0"/>
                  <a:t>Observamos: las perdida por corrientes parasitas son proporcionales al cuadrado de la inducción máxima  y de la frecuencia, ambas dos dependen de la excitación. Del material dependen la resistividad y la densidad, vemos que cuando mas elevada es la resistividad menor serán las perdidas. Hay una magnitud de carácter geométrico </a:t>
                </a:r>
                <a14:m>
                  <m:oMath xmlns:m="http://schemas.openxmlformats.org/officeDocument/2006/math">
                    <m:d>
                      <m:dPr>
                        <m:ctrlPr>
                          <a:rPr lang="es-ES" i="1" smtClean="0">
                            <a:latin typeface="Cambria Math" panose="02040503050406030204" pitchFamily="18" charset="0"/>
                          </a:rPr>
                        </m:ctrlPr>
                      </m:dPr>
                      <m:e>
                        <m:r>
                          <a:rPr lang="es-ES" b="0" i="1" smtClean="0">
                            <a:latin typeface="Cambria Math" panose="02040503050406030204" pitchFamily="18" charset="0"/>
                          </a:rPr>
                          <m:t>𝑎</m:t>
                        </m:r>
                      </m:e>
                    </m:d>
                  </m:oMath>
                </a14:m>
                <a:r>
                  <a:rPr lang="es-ES" dirty="0"/>
                  <a:t> , en la expresión anterior, que se encuentra elevada al cuadrado, es el espesor de la chapa. Cuanto menor sea el espesor de la chapa tanto más pequeñas serán las pérdidas. </a:t>
                </a:r>
              </a:p>
              <a:p>
                <a:endParaRPr lang="es-ES" dirty="0"/>
              </a:p>
              <a:p>
                <a:endParaRPr lang="es-ES" dirty="0"/>
              </a:p>
            </p:txBody>
          </p:sp>
        </mc:Choice>
        <mc:Fallback>
          <p:sp>
            <p:nvSpPr>
              <p:cNvPr id="3" name="CuadroTexto 2">
                <a:extLst>
                  <a:ext uri="{FF2B5EF4-FFF2-40B4-BE49-F238E27FC236}">
                    <a16:creationId xmlns:a16="http://schemas.microsoft.com/office/drawing/2014/main" xmlns="" xmlns:a14="http://schemas.microsoft.com/office/drawing/2010/main" id="{8A5B223A-91A7-4927-821C-7149F32150D4}"/>
                  </a:ext>
                </a:extLst>
              </p:cNvPr>
              <p:cNvSpPr txBox="1">
                <a:spLocks noRot="1" noChangeAspect="1" noMove="1" noResize="1" noEditPoints="1" noAdjustHandles="1" noChangeArrowheads="1" noChangeShapeType="1" noTextEdit="1"/>
              </p:cNvSpPr>
              <p:nvPr/>
            </p:nvSpPr>
            <p:spPr>
              <a:xfrm>
                <a:off x="318655" y="39915"/>
                <a:ext cx="11748654" cy="7267502"/>
              </a:xfrm>
              <a:prstGeom prst="rect">
                <a:avLst/>
              </a:prstGeom>
              <a:blipFill>
                <a:blip r:embed="rId2" cstate="print"/>
                <a:stretch>
                  <a:fillRect l="-415" t="-503" r="-571"/>
                </a:stretch>
              </a:blipFill>
            </p:spPr>
            <p:txBody>
              <a:bodyPr/>
              <a:lstStyle/>
              <a:p>
                <a:r>
                  <a:rPr lang="es-ES">
                    <a:noFill/>
                  </a:rPr>
                  <a:t> </a:t>
                </a:r>
              </a:p>
            </p:txBody>
          </p:sp>
        </mc:Fallback>
      </mc:AlternateContent>
    </p:spTree>
    <p:extLst>
      <p:ext uri="{BB962C8B-B14F-4D97-AF65-F5344CB8AC3E}">
        <p14:creationId xmlns:p14="http://schemas.microsoft.com/office/powerpoint/2010/main" xmlns="" val="6572213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E292D9C-9179-44CD-BA2D-26C34331F24C}"/>
              </a:ext>
            </a:extLst>
          </p:cNvPr>
          <p:cNvSpPr>
            <a:spLocks noGrp="1"/>
          </p:cNvSpPr>
          <p:nvPr>
            <p:ph type="title"/>
          </p:nvPr>
        </p:nvSpPr>
        <p:spPr>
          <a:xfrm>
            <a:off x="838200" y="193965"/>
            <a:ext cx="10515600" cy="609600"/>
          </a:xfrm>
        </p:spPr>
        <p:txBody>
          <a:bodyPr>
            <a:normAutofit/>
          </a:bodyPr>
          <a:lstStyle/>
          <a:p>
            <a:r>
              <a:rPr lang="es-ES" sz="3600" b="1" dirty="0">
                <a:solidFill>
                  <a:srgbClr val="FF0000"/>
                </a:solidFill>
                <a:latin typeface="Arial" panose="020B0604020202020204" pitchFamily="34" charset="0"/>
                <a:cs typeface="Arial" panose="020B0604020202020204" pitchFamily="34" charset="0"/>
              </a:rPr>
              <a:t>Comentarios sobre las corrientes de Foucault</a:t>
            </a:r>
            <a:r>
              <a:rPr lang="es-ES" sz="3600" dirty="0">
                <a:latin typeface="Arial" panose="020B0604020202020204" pitchFamily="34" charset="0"/>
                <a:cs typeface="Arial" panose="020B0604020202020204" pitchFamily="34" charset="0"/>
              </a:rPr>
              <a:t> </a:t>
            </a:r>
          </a:p>
        </p:txBody>
      </p:sp>
      <mc:AlternateContent xmlns:mc="http://schemas.openxmlformats.org/markup-compatibility/2006">
        <mc:Choice xmlns:a14="http://schemas.microsoft.com/office/drawing/2010/main" xmlns="" Requires="a14">
          <p:sp>
            <p:nvSpPr>
              <p:cNvPr id="3" name="Marcador de contenido 2">
                <a:extLst>
                  <a:ext uri="{FF2B5EF4-FFF2-40B4-BE49-F238E27FC236}">
                    <a16:creationId xmlns:a16="http://schemas.microsoft.com/office/drawing/2014/main" id="{9569ECF1-0677-4FF3-BBFF-3251473D988C}"/>
                  </a:ext>
                </a:extLst>
              </p:cNvPr>
              <p:cNvSpPr>
                <a:spLocks noGrp="1"/>
              </p:cNvSpPr>
              <p:nvPr>
                <p:ph idx="1"/>
              </p:nvPr>
            </p:nvSpPr>
            <p:spPr>
              <a:xfrm>
                <a:off x="124691" y="900546"/>
                <a:ext cx="8243453" cy="5957454"/>
              </a:xfrm>
            </p:spPr>
            <p:txBody>
              <a:bodyPr>
                <a:normAutofit fontScale="47500" lnSpcReduction="20000"/>
              </a:bodyPr>
              <a:lstStyle/>
              <a:p>
                <a:pPr algn="just">
                  <a:lnSpc>
                    <a:spcPct val="120000"/>
                  </a:lnSpc>
                </a:pPr>
                <a:r>
                  <a:rPr lang="es-ES" sz="3300" dirty="0">
                    <a:latin typeface="Arial" panose="020B0604020202020204" pitchFamily="34" charset="0"/>
                    <a:cs typeface="Arial" panose="020B0604020202020204" pitchFamily="34" charset="0"/>
                  </a:rPr>
                  <a:t>Esta es la razón por la cual los equipos eléctricos que funcionan con corriente alterna  están constituidos por chapas muy delgadas, aisladas entre sí, para disminuir lo más posible estas pérdidas. Vimos que estas corrientes dependen de la resistividad del núcleo, o bien, podemos usar un material  ferromagnético elevada resistividad caso de la </a:t>
                </a:r>
                <a:r>
                  <a:rPr lang="es-ES" sz="3300" b="1" dirty="0">
                    <a:latin typeface="Arial" panose="020B0604020202020204" pitchFamily="34" charset="0"/>
                    <a:cs typeface="Arial" panose="020B0604020202020204" pitchFamily="34" charset="0"/>
                  </a:rPr>
                  <a:t>ferrita</a:t>
                </a:r>
                <a:r>
                  <a:rPr lang="es-ES" sz="3300" dirty="0">
                    <a:latin typeface="Arial" panose="020B0604020202020204" pitchFamily="34" charset="0"/>
                    <a:cs typeface="Arial" panose="020B0604020202020204" pitchFamily="34" charset="0"/>
                  </a:rPr>
                  <a:t> o bien agregando un </a:t>
                </a:r>
                <a:r>
                  <a:rPr lang="es-ES" sz="3300" dirty="0" err="1">
                    <a:latin typeface="Arial" panose="020B0604020202020204" pitchFamily="34" charset="0"/>
                    <a:cs typeface="Arial" panose="020B0604020202020204" pitchFamily="34" charset="0"/>
                  </a:rPr>
                  <a:t>aliante</a:t>
                </a:r>
                <a:r>
                  <a:rPr lang="es-ES" sz="3300" dirty="0">
                    <a:latin typeface="Arial" panose="020B0604020202020204" pitchFamily="34" charset="0"/>
                    <a:cs typeface="Arial" panose="020B0604020202020204" pitchFamily="34" charset="0"/>
                  </a:rPr>
                  <a:t> </a:t>
                </a:r>
                <a14:m>
                  <m:oMath xmlns:m="http://schemas.openxmlformats.org/officeDocument/2006/math">
                    <m:d>
                      <m:dPr>
                        <m:ctrlPr>
                          <a:rPr lang="es-ES" sz="3300" i="1" smtClean="0">
                            <a:latin typeface="Cambria Math" panose="02040503050406030204" pitchFamily="18" charset="0"/>
                            <a:cs typeface="Arial" panose="020B0604020202020204" pitchFamily="34" charset="0"/>
                          </a:rPr>
                        </m:ctrlPr>
                      </m:dPr>
                      <m:e>
                        <m:r>
                          <a:rPr lang="es-ES" sz="3300" b="0" i="1" smtClean="0">
                            <a:latin typeface="Cambria Math" panose="02040503050406030204" pitchFamily="18" charset="0"/>
                            <a:cs typeface="Arial" panose="020B0604020202020204" pitchFamily="34" charset="0"/>
                          </a:rPr>
                          <m:t>𝑆𝑖</m:t>
                        </m:r>
                      </m:e>
                    </m:d>
                  </m:oMath>
                </a14:m>
                <a:r>
                  <a:rPr lang="es-ES" sz="3300" dirty="0">
                    <a:latin typeface="Arial" panose="020B0604020202020204" pitchFamily="34" charset="0"/>
                    <a:cs typeface="Arial" panose="020B0604020202020204" pitchFamily="34" charset="0"/>
                  </a:rPr>
                  <a:t> al hierro que eleve la resistividad sin modificar apreciablemente las propiedades magnéticas. </a:t>
                </a:r>
              </a:p>
              <a:p>
                <a:pPr algn="just">
                  <a:lnSpc>
                    <a:spcPct val="120000"/>
                  </a:lnSpc>
                </a:pPr>
                <a:r>
                  <a:rPr lang="es-ES" sz="3300" dirty="0">
                    <a:latin typeface="Arial" panose="020B0604020202020204" pitchFamily="34" charset="0"/>
                    <a:cs typeface="Arial" panose="020B0604020202020204" pitchFamily="34" charset="0"/>
                  </a:rPr>
                  <a:t>Al no poder los electrones atravesar la capa aislante entre las chapas, se acumulan en los extremos de la laminado, similar al efecto Hall, la fuerza responsables es </a:t>
                </a:r>
              </a:p>
              <a:p>
                <a:pPr marL="0" indent="0" algn="just">
                  <a:lnSpc>
                    <a:spcPct val="120000"/>
                  </a:lnSpc>
                  <a:buNone/>
                </a:pPr>
                <a14:m>
                  <m:oMathPara xmlns:m="http://schemas.openxmlformats.org/officeDocument/2006/math">
                    <m:oMathParaPr>
                      <m:jc m:val="centerGroup"/>
                    </m:oMathParaPr>
                    <m:oMath xmlns:m="http://schemas.openxmlformats.org/officeDocument/2006/math">
                      <m:sSub>
                        <m:sSubPr>
                          <m:ctrlPr>
                            <a:rPr lang="es-ES" sz="3300" b="0" i="1" smtClean="0">
                              <a:latin typeface="Cambria Math" panose="02040503050406030204" pitchFamily="18" charset="0"/>
                            </a:rPr>
                          </m:ctrlPr>
                        </m:sSubPr>
                        <m:e>
                          <m:acc>
                            <m:accPr>
                              <m:chr m:val="⃗"/>
                              <m:ctrlPr>
                                <a:rPr lang="es-ES" sz="3300" b="0" i="1" smtClean="0">
                                  <a:latin typeface="Cambria Math" panose="02040503050406030204" pitchFamily="18" charset="0"/>
                                </a:rPr>
                              </m:ctrlPr>
                            </m:accPr>
                            <m:e>
                              <m:r>
                                <a:rPr lang="es-ES" sz="3300" b="0" i="1" smtClean="0">
                                  <a:latin typeface="Cambria Math" panose="02040503050406030204" pitchFamily="18" charset="0"/>
                                </a:rPr>
                                <m:t>𝑓</m:t>
                              </m:r>
                            </m:e>
                          </m:acc>
                        </m:e>
                        <m:sub>
                          <m:r>
                            <a:rPr lang="es-ES" sz="3300" b="0" i="1" smtClean="0">
                              <a:latin typeface="Cambria Math" panose="02040503050406030204" pitchFamily="18" charset="0"/>
                            </a:rPr>
                            <m:t>𝑚</m:t>
                          </m:r>
                        </m:sub>
                      </m:sSub>
                      <m:r>
                        <a:rPr lang="es-ES" sz="3300" b="0" i="1" smtClean="0">
                          <a:latin typeface="Cambria Math" panose="02040503050406030204" pitchFamily="18" charset="0"/>
                        </a:rPr>
                        <m:t>=</m:t>
                      </m:r>
                      <m:r>
                        <a:rPr lang="es-ES" sz="3300" i="1">
                          <a:latin typeface="Cambria Math" panose="02040503050406030204" pitchFamily="18" charset="0"/>
                        </a:rPr>
                        <m:t>𝑒</m:t>
                      </m:r>
                      <m:acc>
                        <m:accPr>
                          <m:chr m:val="⃗"/>
                          <m:ctrlPr>
                            <a:rPr lang="es-ES" sz="3300" i="1">
                              <a:latin typeface="Cambria Math" panose="02040503050406030204" pitchFamily="18" charset="0"/>
                            </a:rPr>
                          </m:ctrlPr>
                        </m:accPr>
                        <m:e>
                          <m:r>
                            <a:rPr lang="es-ES" sz="3300" i="1">
                              <a:latin typeface="Cambria Math" panose="02040503050406030204" pitchFamily="18" charset="0"/>
                            </a:rPr>
                            <m:t>𝑣</m:t>
                          </m:r>
                        </m:e>
                      </m:acc>
                      <m:r>
                        <a:rPr lang="es-ES" sz="3300" i="1">
                          <a:latin typeface="Cambria Math" panose="02040503050406030204" pitchFamily="18" charset="0"/>
                        </a:rPr>
                        <m:t>.</m:t>
                      </m:r>
                      <m:acc>
                        <m:accPr>
                          <m:chr m:val="⃗"/>
                          <m:ctrlPr>
                            <a:rPr lang="es-ES" sz="3300" i="1">
                              <a:latin typeface="Cambria Math" panose="02040503050406030204" pitchFamily="18" charset="0"/>
                            </a:rPr>
                          </m:ctrlPr>
                        </m:accPr>
                        <m:e>
                          <m:r>
                            <a:rPr lang="es-ES" sz="3300" i="1">
                              <a:latin typeface="Cambria Math" panose="02040503050406030204" pitchFamily="18" charset="0"/>
                            </a:rPr>
                            <m:t>𝐵</m:t>
                          </m:r>
                        </m:e>
                      </m:acc>
                    </m:oMath>
                  </m:oMathPara>
                </a14:m>
                <a:endParaRPr lang="es-ES" sz="3300" dirty="0">
                  <a:latin typeface="Arial" panose="020B0604020202020204" pitchFamily="34" charset="0"/>
                  <a:cs typeface="Arial" panose="020B0604020202020204" pitchFamily="34" charset="0"/>
                </a:endParaRPr>
              </a:p>
              <a:p>
                <a:pPr marL="179388" indent="0" algn="just">
                  <a:lnSpc>
                    <a:spcPct val="120000"/>
                  </a:lnSpc>
                  <a:buNone/>
                </a:pPr>
                <a:r>
                  <a:rPr lang="es-ES" sz="3300" dirty="0">
                    <a:latin typeface="Arial" panose="020B0604020202020204" pitchFamily="34" charset="0"/>
                    <a:cs typeface="Arial" panose="020B0604020202020204" pitchFamily="34" charset="0"/>
                  </a:rPr>
                  <a:t>la acumulación de cargas produce un campos eléctricos </a:t>
                </a:r>
                <a14:m>
                  <m:oMath xmlns:m="http://schemas.openxmlformats.org/officeDocument/2006/math">
                    <m:sSub>
                      <m:sSubPr>
                        <m:ctrlPr>
                          <a:rPr lang="es-ES" sz="3300" i="1" smtClean="0">
                            <a:latin typeface="Cambria Math" panose="02040503050406030204" pitchFamily="18" charset="0"/>
                          </a:rPr>
                        </m:ctrlPr>
                      </m:sSubPr>
                      <m:e>
                        <m:acc>
                          <m:accPr>
                            <m:chr m:val="⃗"/>
                            <m:ctrlPr>
                              <a:rPr lang="es-ES" sz="3300" i="1" smtClean="0">
                                <a:latin typeface="Cambria Math" panose="02040503050406030204" pitchFamily="18" charset="0"/>
                              </a:rPr>
                            </m:ctrlPr>
                          </m:accPr>
                          <m:e>
                            <m:r>
                              <a:rPr lang="es-ES" sz="3300" b="0" i="1" smtClean="0">
                                <a:latin typeface="Cambria Math" panose="02040503050406030204" pitchFamily="18" charset="0"/>
                              </a:rPr>
                              <m:t>𝐸</m:t>
                            </m:r>
                          </m:e>
                        </m:acc>
                      </m:e>
                      <m:sub>
                        <m:r>
                          <a:rPr lang="es-ES" sz="3300" b="0" i="1" smtClean="0">
                            <a:latin typeface="Cambria Math" panose="02040503050406030204" pitchFamily="18" charset="0"/>
                          </a:rPr>
                          <m:t>𝑚</m:t>
                        </m:r>
                      </m:sub>
                    </m:sSub>
                  </m:oMath>
                </a14:m>
                <a:r>
                  <a:rPr lang="es-ES" sz="3300" dirty="0">
                    <a:latin typeface="Arial" panose="020B0604020202020204" pitchFamily="34" charset="0"/>
                    <a:cs typeface="Arial" panose="020B0604020202020204" pitchFamily="34" charset="0"/>
                  </a:rPr>
                  <a:t> que se oponen a una mayor acumulación de cargas, la fuerza generada por este campo eléctrico es </a:t>
                </a:r>
              </a:p>
              <a:p>
                <a:pPr marL="179388" indent="0" algn="just">
                  <a:lnSpc>
                    <a:spcPct val="120000"/>
                  </a:lnSpc>
                  <a:buNone/>
                </a:pPr>
                <a14:m>
                  <m:oMathPara xmlns:m="http://schemas.openxmlformats.org/officeDocument/2006/math">
                    <m:oMathParaPr>
                      <m:jc m:val="centerGroup"/>
                    </m:oMathParaPr>
                    <m:oMath xmlns:m="http://schemas.openxmlformats.org/officeDocument/2006/math">
                      <m:sSub>
                        <m:sSubPr>
                          <m:ctrlPr>
                            <a:rPr lang="es-ES" sz="3300" i="1" smtClean="0">
                              <a:latin typeface="Cambria Math" panose="02040503050406030204" pitchFamily="18" charset="0"/>
                            </a:rPr>
                          </m:ctrlPr>
                        </m:sSubPr>
                        <m:e>
                          <m:acc>
                            <m:accPr>
                              <m:chr m:val="⃗"/>
                              <m:ctrlPr>
                                <a:rPr lang="es-ES" sz="3300" i="1" smtClean="0">
                                  <a:latin typeface="Cambria Math" panose="02040503050406030204" pitchFamily="18" charset="0"/>
                                </a:rPr>
                              </m:ctrlPr>
                            </m:accPr>
                            <m:e>
                              <m:r>
                                <a:rPr lang="es-ES" sz="3300" b="0" i="1" smtClean="0">
                                  <a:latin typeface="Cambria Math" panose="02040503050406030204" pitchFamily="18" charset="0"/>
                                </a:rPr>
                                <m:t>𝑓</m:t>
                              </m:r>
                            </m:e>
                          </m:acc>
                        </m:e>
                        <m:sub>
                          <m:r>
                            <a:rPr lang="es-ES" sz="3300" b="0" i="1" smtClean="0">
                              <a:latin typeface="Cambria Math" panose="02040503050406030204" pitchFamily="18" charset="0"/>
                            </a:rPr>
                            <m:t>𝑒</m:t>
                          </m:r>
                        </m:sub>
                      </m:sSub>
                      <m:r>
                        <a:rPr lang="es-ES" sz="3300" i="1">
                          <a:latin typeface="Cambria Math" panose="02040503050406030204" pitchFamily="18" charset="0"/>
                        </a:rPr>
                        <m:t>=</m:t>
                      </m:r>
                      <m:r>
                        <a:rPr lang="es-ES" sz="3300" i="1">
                          <a:latin typeface="Cambria Math" panose="02040503050406030204" pitchFamily="18" charset="0"/>
                        </a:rPr>
                        <m:t>𝑒</m:t>
                      </m:r>
                      <m:sSub>
                        <m:sSubPr>
                          <m:ctrlPr>
                            <a:rPr lang="es-ES" sz="3300" i="1">
                              <a:latin typeface="Cambria Math" panose="02040503050406030204" pitchFamily="18" charset="0"/>
                            </a:rPr>
                          </m:ctrlPr>
                        </m:sSubPr>
                        <m:e>
                          <m:acc>
                            <m:accPr>
                              <m:chr m:val="⃗"/>
                              <m:ctrlPr>
                                <a:rPr lang="es-ES" sz="3300" i="1">
                                  <a:latin typeface="Cambria Math" panose="02040503050406030204" pitchFamily="18" charset="0"/>
                                </a:rPr>
                              </m:ctrlPr>
                            </m:accPr>
                            <m:e>
                              <m:r>
                                <a:rPr lang="es-ES" sz="3300" i="1">
                                  <a:latin typeface="Cambria Math" panose="02040503050406030204" pitchFamily="18" charset="0"/>
                                </a:rPr>
                                <m:t>𝐸</m:t>
                              </m:r>
                            </m:e>
                          </m:acc>
                        </m:e>
                        <m:sub>
                          <m:r>
                            <a:rPr lang="es-ES" sz="3300" i="1">
                              <a:latin typeface="Cambria Math" panose="02040503050406030204" pitchFamily="18" charset="0"/>
                            </a:rPr>
                            <m:t>𝑚</m:t>
                          </m:r>
                        </m:sub>
                      </m:sSub>
                    </m:oMath>
                  </m:oMathPara>
                </a14:m>
                <a:endParaRPr lang="es-ES" sz="3300" dirty="0">
                  <a:latin typeface="Arial" panose="020B0604020202020204" pitchFamily="34" charset="0"/>
                  <a:cs typeface="Arial" panose="020B0604020202020204" pitchFamily="34" charset="0"/>
                </a:endParaRPr>
              </a:p>
              <a:p>
                <a:pPr marL="179388" indent="0" algn="just">
                  <a:lnSpc>
                    <a:spcPct val="120000"/>
                  </a:lnSpc>
                  <a:buNone/>
                </a:pPr>
                <a:r>
                  <a:rPr lang="es-ES" sz="3300" dirty="0">
                    <a:latin typeface="Arial" panose="020B0604020202020204" pitchFamily="34" charset="0"/>
                    <a:cs typeface="Arial" panose="020B0604020202020204" pitchFamily="34" charset="0"/>
                  </a:rPr>
                  <a:t>si son igualan  ambas fuerzas tenemos </a:t>
                </a:r>
              </a:p>
              <a:p>
                <a:pPr marL="179388" indent="0" algn="just">
                  <a:lnSpc>
                    <a:spcPct val="120000"/>
                  </a:lnSpc>
                  <a:buNone/>
                </a:pPr>
                <a14:m>
                  <m:oMathPara xmlns:m="http://schemas.openxmlformats.org/officeDocument/2006/math">
                    <m:oMathParaPr>
                      <m:jc m:val="centerGroup"/>
                    </m:oMathParaPr>
                    <m:oMath xmlns:m="http://schemas.openxmlformats.org/officeDocument/2006/math">
                      <m:r>
                        <a:rPr lang="es-ES" sz="3300" i="1">
                          <a:latin typeface="Cambria Math" panose="02040503050406030204" pitchFamily="18" charset="0"/>
                        </a:rPr>
                        <m:t>𝑒</m:t>
                      </m:r>
                      <m:sSub>
                        <m:sSubPr>
                          <m:ctrlPr>
                            <a:rPr lang="es-ES" sz="3300" i="1">
                              <a:latin typeface="Cambria Math" panose="02040503050406030204" pitchFamily="18" charset="0"/>
                            </a:rPr>
                          </m:ctrlPr>
                        </m:sSubPr>
                        <m:e>
                          <m:acc>
                            <m:accPr>
                              <m:chr m:val="⃗"/>
                              <m:ctrlPr>
                                <a:rPr lang="es-ES" sz="3300" i="1">
                                  <a:latin typeface="Cambria Math" panose="02040503050406030204" pitchFamily="18" charset="0"/>
                                </a:rPr>
                              </m:ctrlPr>
                            </m:accPr>
                            <m:e>
                              <m:r>
                                <a:rPr lang="es-ES" sz="3300" i="1">
                                  <a:latin typeface="Cambria Math" panose="02040503050406030204" pitchFamily="18" charset="0"/>
                                </a:rPr>
                                <m:t>𝐸</m:t>
                              </m:r>
                            </m:e>
                          </m:acc>
                        </m:e>
                        <m:sub>
                          <m:r>
                            <a:rPr lang="es-ES" sz="3300" i="1">
                              <a:latin typeface="Cambria Math" panose="02040503050406030204" pitchFamily="18" charset="0"/>
                            </a:rPr>
                            <m:t>𝑚</m:t>
                          </m:r>
                        </m:sub>
                      </m:sSub>
                      <m:r>
                        <a:rPr lang="es-ES" sz="3300" b="0" i="0" smtClean="0">
                          <a:latin typeface="Cambria Math" panose="02040503050406030204" pitchFamily="18" charset="0"/>
                        </a:rPr>
                        <m:t>=</m:t>
                      </m:r>
                      <m:r>
                        <a:rPr lang="es-ES" sz="3300" i="1">
                          <a:latin typeface="Cambria Math" panose="02040503050406030204" pitchFamily="18" charset="0"/>
                        </a:rPr>
                        <m:t>𝑒</m:t>
                      </m:r>
                      <m:acc>
                        <m:accPr>
                          <m:chr m:val="⃗"/>
                          <m:ctrlPr>
                            <a:rPr lang="es-ES" sz="3300" i="1">
                              <a:latin typeface="Cambria Math" panose="02040503050406030204" pitchFamily="18" charset="0"/>
                            </a:rPr>
                          </m:ctrlPr>
                        </m:accPr>
                        <m:e>
                          <m:r>
                            <a:rPr lang="es-ES" sz="3300" i="1">
                              <a:latin typeface="Cambria Math" panose="02040503050406030204" pitchFamily="18" charset="0"/>
                            </a:rPr>
                            <m:t>𝑣</m:t>
                          </m:r>
                        </m:e>
                      </m:acc>
                      <m:r>
                        <a:rPr lang="es-ES" sz="3300" i="1">
                          <a:latin typeface="Cambria Math" panose="02040503050406030204" pitchFamily="18" charset="0"/>
                        </a:rPr>
                        <m:t>.</m:t>
                      </m:r>
                      <m:acc>
                        <m:accPr>
                          <m:chr m:val="⃗"/>
                          <m:ctrlPr>
                            <a:rPr lang="es-ES" sz="3300" i="1">
                              <a:latin typeface="Cambria Math" panose="02040503050406030204" pitchFamily="18" charset="0"/>
                            </a:rPr>
                          </m:ctrlPr>
                        </m:accPr>
                        <m:e>
                          <m:r>
                            <a:rPr lang="es-ES" sz="3300" i="1">
                              <a:latin typeface="Cambria Math" panose="02040503050406030204" pitchFamily="18" charset="0"/>
                            </a:rPr>
                            <m:t>𝐵</m:t>
                          </m:r>
                        </m:e>
                      </m:acc>
                    </m:oMath>
                  </m:oMathPara>
                </a14:m>
                <a:endParaRPr lang="es-ES" sz="3300" dirty="0">
                  <a:latin typeface="Arial" panose="020B0604020202020204" pitchFamily="34" charset="0"/>
                  <a:cs typeface="Arial" panose="020B0604020202020204" pitchFamily="34" charset="0"/>
                </a:endParaRPr>
              </a:p>
              <a:p>
                <a:pPr marL="179388" indent="0" algn="ctr">
                  <a:lnSpc>
                    <a:spcPct val="120000"/>
                  </a:lnSpc>
                  <a:buNone/>
                </a:pPr>
                <a14:m>
                  <m:oMath xmlns:m="http://schemas.openxmlformats.org/officeDocument/2006/math">
                    <m:sSub>
                      <m:sSubPr>
                        <m:ctrlPr>
                          <a:rPr lang="es-ES" sz="3300" i="1">
                            <a:latin typeface="Cambria Math" panose="02040503050406030204" pitchFamily="18" charset="0"/>
                          </a:rPr>
                        </m:ctrlPr>
                      </m:sSubPr>
                      <m:e>
                        <m:acc>
                          <m:accPr>
                            <m:chr m:val="⃗"/>
                            <m:ctrlPr>
                              <a:rPr lang="es-ES" sz="3300" i="1">
                                <a:latin typeface="Cambria Math" panose="02040503050406030204" pitchFamily="18" charset="0"/>
                              </a:rPr>
                            </m:ctrlPr>
                          </m:accPr>
                          <m:e>
                            <m:r>
                              <a:rPr lang="es-ES" sz="3300" i="1">
                                <a:latin typeface="Cambria Math" panose="02040503050406030204" pitchFamily="18" charset="0"/>
                              </a:rPr>
                              <m:t>𝐸</m:t>
                            </m:r>
                          </m:e>
                        </m:acc>
                      </m:e>
                      <m:sub>
                        <m:r>
                          <a:rPr lang="es-ES" sz="3300" i="1">
                            <a:latin typeface="Cambria Math" panose="02040503050406030204" pitchFamily="18" charset="0"/>
                          </a:rPr>
                          <m:t>𝑚</m:t>
                        </m:r>
                      </m:sub>
                    </m:sSub>
                    <m:r>
                      <a:rPr lang="es-ES" sz="3300" b="0" i="1" smtClean="0">
                        <a:latin typeface="Cambria Math" panose="02040503050406030204" pitchFamily="18" charset="0"/>
                      </a:rPr>
                      <m:t>=</m:t>
                    </m:r>
                  </m:oMath>
                </a14:m>
                <a:r>
                  <a:rPr lang="es-ES" sz="3300" dirty="0"/>
                  <a:t> </a:t>
                </a:r>
                <a14:m>
                  <m:oMath xmlns:m="http://schemas.openxmlformats.org/officeDocument/2006/math">
                    <m:acc>
                      <m:accPr>
                        <m:chr m:val="⃗"/>
                        <m:ctrlPr>
                          <a:rPr lang="es-ES" sz="3300" i="1">
                            <a:latin typeface="Cambria Math" panose="02040503050406030204" pitchFamily="18" charset="0"/>
                          </a:rPr>
                        </m:ctrlPr>
                      </m:accPr>
                      <m:e>
                        <m:r>
                          <a:rPr lang="es-ES" sz="3300" i="1">
                            <a:latin typeface="Cambria Math" panose="02040503050406030204" pitchFamily="18" charset="0"/>
                          </a:rPr>
                          <m:t>𝑣</m:t>
                        </m:r>
                      </m:e>
                    </m:acc>
                    <m:r>
                      <a:rPr lang="es-ES" sz="3300" i="1">
                        <a:latin typeface="Cambria Math" panose="02040503050406030204" pitchFamily="18" charset="0"/>
                      </a:rPr>
                      <m:t>.</m:t>
                    </m:r>
                    <m:acc>
                      <m:accPr>
                        <m:chr m:val="⃗"/>
                        <m:ctrlPr>
                          <a:rPr lang="es-ES" sz="3300" i="1">
                            <a:latin typeface="Cambria Math" panose="02040503050406030204" pitchFamily="18" charset="0"/>
                          </a:rPr>
                        </m:ctrlPr>
                      </m:accPr>
                      <m:e>
                        <m:r>
                          <a:rPr lang="es-ES" sz="3300" i="1">
                            <a:latin typeface="Cambria Math" panose="02040503050406030204" pitchFamily="18" charset="0"/>
                          </a:rPr>
                          <m:t>𝐵</m:t>
                        </m:r>
                      </m:e>
                    </m:acc>
                  </m:oMath>
                </a14:m>
                <a:r>
                  <a:rPr lang="es-ES" sz="3300" dirty="0">
                    <a:latin typeface="Arial" panose="020B0604020202020204" pitchFamily="34" charset="0"/>
                    <a:cs typeface="Arial" panose="020B0604020202020204" pitchFamily="34" charset="0"/>
                  </a:rPr>
                  <a:t> </a:t>
                </a:r>
              </a:p>
              <a:p>
                <a:pPr marL="179388" indent="0" algn="just">
                  <a:lnSpc>
                    <a:spcPct val="120000"/>
                  </a:lnSpc>
                  <a:buNone/>
                </a:pPr>
                <a:r>
                  <a:rPr lang="es-ES" sz="3300" dirty="0">
                    <a:latin typeface="Arial" panose="020B0604020202020204" pitchFamily="34" charset="0"/>
                    <a:cs typeface="Arial" panose="020B0604020202020204" pitchFamily="34" charset="0"/>
                  </a:rPr>
                  <a:t>de donde podemos calcular la diferencia de potencial. ¿Qué magnitud tendrá, esta diferencia de potencial, en un trasformador común y en que la podríamos utilizar?.</a:t>
                </a:r>
              </a:p>
              <a:p>
                <a:pPr marL="179388" indent="-179388" algn="just">
                  <a:lnSpc>
                    <a:spcPct val="120000"/>
                  </a:lnSpc>
                </a:pPr>
                <a:r>
                  <a:rPr lang="es-ES" sz="3300" dirty="0">
                    <a:latin typeface="Arial" panose="020B0604020202020204" pitchFamily="34" charset="0"/>
                    <a:cs typeface="Arial" panose="020B0604020202020204" pitchFamily="34" charset="0"/>
                  </a:rPr>
                  <a:t>Las corrientes de Foucault son también la causa del efecto pelicular en conductores de corrientes alternas.</a:t>
                </a:r>
              </a:p>
              <a:p>
                <a:pPr marL="636588" indent="-457200" algn="just">
                  <a:lnSpc>
                    <a:spcPct val="120000"/>
                  </a:lnSpc>
                </a:pPr>
                <a:endParaRPr lang="es-ES" dirty="0"/>
              </a:p>
              <a:p>
                <a:pPr algn="just"/>
                <a:endParaRPr lang="es-ES" dirty="0"/>
              </a:p>
              <a:p>
                <a:endParaRPr lang="es-ES" dirty="0"/>
              </a:p>
            </p:txBody>
          </p:sp>
        </mc:Choice>
        <mc:Fallback>
          <p:sp>
            <p:nvSpPr>
              <p:cNvPr id="3" name="Marcador de contenido 2">
                <a:extLst>
                  <a:ext uri="{FF2B5EF4-FFF2-40B4-BE49-F238E27FC236}">
                    <a16:creationId xmlns:a16="http://schemas.microsoft.com/office/drawing/2014/main" xmlns="" xmlns:a14="http://schemas.microsoft.com/office/drawing/2010/main" id="{9569ECF1-0677-4FF3-BBFF-3251473D988C}"/>
                  </a:ext>
                </a:extLst>
              </p:cNvPr>
              <p:cNvSpPr>
                <a:spLocks noGrp="1" noRot="1" noChangeAspect="1" noMove="1" noResize="1" noEditPoints="1" noAdjustHandles="1" noChangeArrowheads="1" noChangeShapeType="1" noTextEdit="1"/>
              </p:cNvSpPr>
              <p:nvPr>
                <p:ph idx="1"/>
              </p:nvPr>
            </p:nvSpPr>
            <p:spPr>
              <a:xfrm>
                <a:off x="124691" y="900546"/>
                <a:ext cx="8243453" cy="5957454"/>
              </a:xfrm>
              <a:blipFill>
                <a:blip r:embed="rId2" cstate="print"/>
                <a:stretch>
                  <a:fillRect l="-296" t="-307" r="-370"/>
                </a:stretch>
              </a:blipFill>
            </p:spPr>
            <p:txBody>
              <a:bodyPr/>
              <a:lstStyle/>
              <a:p>
                <a:r>
                  <a:rPr lang="es-ES">
                    <a:noFill/>
                  </a:rPr>
                  <a:t> </a:t>
                </a:r>
              </a:p>
            </p:txBody>
          </p:sp>
        </mc:Fallback>
      </mc:AlternateContent>
      <p:pic>
        <p:nvPicPr>
          <p:cNvPr id="4" name="Imagen 3">
            <a:extLst>
              <a:ext uri="{FF2B5EF4-FFF2-40B4-BE49-F238E27FC236}">
                <a16:creationId xmlns:a16="http://schemas.microsoft.com/office/drawing/2014/main" xmlns="" id="{8C690B4E-BF27-48ED-AB8A-8C426284B37C}"/>
              </a:ext>
            </a:extLst>
          </p:cNvPr>
          <p:cNvPicPr>
            <a:picLocks noChangeAspect="1"/>
          </p:cNvPicPr>
          <p:nvPr/>
        </p:nvPicPr>
        <p:blipFill>
          <a:blip r:embed="rId3" cstate="print"/>
          <a:stretch>
            <a:fillRect/>
          </a:stretch>
        </p:blipFill>
        <p:spPr>
          <a:xfrm>
            <a:off x="8672946" y="2514794"/>
            <a:ext cx="2885209" cy="2680661"/>
          </a:xfrm>
          <a:prstGeom prst="rect">
            <a:avLst/>
          </a:prstGeom>
        </p:spPr>
      </p:pic>
    </p:spTree>
    <p:extLst>
      <p:ext uri="{BB962C8B-B14F-4D97-AF65-F5344CB8AC3E}">
        <p14:creationId xmlns:p14="http://schemas.microsoft.com/office/powerpoint/2010/main" xmlns="" val="29228311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797475" y="55126"/>
            <a:ext cx="6927537" cy="584775"/>
          </a:xfrm>
          <a:prstGeom prst="rect">
            <a:avLst/>
          </a:prstGeom>
          <a:noFill/>
        </p:spPr>
        <p:txBody>
          <a:bodyPr wrap="none" rtlCol="0">
            <a:spAutoFit/>
          </a:bodyPr>
          <a:lstStyle/>
          <a:p>
            <a:r>
              <a:rPr lang="es-AR" sz="3200" b="1" dirty="0">
                <a:solidFill>
                  <a:srgbClr val="FF0000"/>
                </a:solidFill>
              </a:rPr>
              <a:t>Materiales magnéticos duros y blandos </a:t>
            </a:r>
          </a:p>
        </p:txBody>
      </p:sp>
      <mc:AlternateContent xmlns:mc="http://schemas.openxmlformats.org/markup-compatibility/2006">
        <mc:Choice xmlns:a14="http://schemas.microsoft.com/office/drawing/2010/main" xmlns="" Requires="a14">
          <p:sp>
            <p:nvSpPr>
              <p:cNvPr id="3" name="2 CuadroTexto"/>
              <p:cNvSpPr txBox="1"/>
              <p:nvPr/>
            </p:nvSpPr>
            <p:spPr>
              <a:xfrm>
                <a:off x="4547776" y="1331482"/>
                <a:ext cx="7637512" cy="5032147"/>
              </a:xfrm>
              <a:prstGeom prst="rect">
                <a:avLst/>
              </a:prstGeom>
              <a:noFill/>
            </p:spPr>
            <p:txBody>
              <a:bodyPr wrap="square" rtlCol="0">
                <a:spAutoFit/>
              </a:bodyPr>
              <a:lstStyle/>
              <a:p>
                <a:pPr algn="just"/>
                <a:r>
                  <a:rPr lang="es-AR" sz="2000" dirty="0">
                    <a:latin typeface="Arial" panose="020B0604020202020204" pitchFamily="34" charset="0"/>
                    <a:cs typeface="Arial" panose="020B0604020202020204" pitchFamily="34" charset="0"/>
                  </a:rPr>
                  <a:t>Por la forma del ciclo de histéresis es posible clasificar a los materiales magnéticos, en principio en dos grandes grupos: magnéticamente blandos y magnéticamente duros. </a:t>
                </a:r>
              </a:p>
              <a:p>
                <a:pPr algn="just"/>
                <a:r>
                  <a:rPr lang="es-AR" sz="2000" dirty="0">
                    <a:latin typeface="Arial" panose="020B0604020202020204" pitchFamily="34" charset="0"/>
                    <a:cs typeface="Arial" panose="020B0604020202020204" pitchFamily="34" charset="0"/>
                  </a:rPr>
                  <a:t>Los que tienen bajo valor de coercitividad  </a:t>
                </a:r>
                <a14:m>
                  <m:oMath xmlns:m="http://schemas.openxmlformats.org/officeDocument/2006/math">
                    <m:sSub>
                      <m:sSubPr>
                        <m:ctrlPr>
                          <a:rPr lang="es-AR" sz="2000" i="1" smtClean="0">
                            <a:latin typeface="Cambria Math" panose="02040503050406030204" pitchFamily="18" charset="0"/>
                          </a:rPr>
                        </m:ctrlPr>
                      </m:sSubPr>
                      <m:e>
                        <m:r>
                          <a:rPr lang="es-ES" sz="2000" b="0" i="1" smtClean="0">
                            <a:latin typeface="Cambria Math" panose="02040503050406030204" pitchFamily="18" charset="0"/>
                          </a:rPr>
                          <m:t>𝐻</m:t>
                        </m:r>
                      </m:e>
                      <m:sub>
                        <m:r>
                          <a:rPr lang="es-ES" sz="2000" b="0" i="1" smtClean="0">
                            <a:latin typeface="Cambria Math" panose="02040503050406030204" pitchFamily="18" charset="0"/>
                          </a:rPr>
                          <m:t>𝑐</m:t>
                        </m:r>
                      </m:sub>
                    </m:sSub>
                    <m:r>
                      <a:rPr lang="es-AR" sz="2000" i="1" smtClean="0">
                        <a:latin typeface="Cambria Math" panose="02040503050406030204" pitchFamily="18" charset="0"/>
                        <a:ea typeface="Cambria Math" panose="02040503050406030204" pitchFamily="18" charset="0"/>
                      </a:rPr>
                      <m:t>&lt;</m:t>
                    </m:r>
                    <m:r>
                      <a:rPr lang="es-ES" sz="2000" b="0" i="1" smtClean="0">
                        <a:latin typeface="Cambria Math" panose="02040503050406030204" pitchFamily="18" charset="0"/>
                        <a:ea typeface="Cambria Math" panose="02040503050406030204" pitchFamily="18" charset="0"/>
                      </a:rPr>
                      <m:t>800</m:t>
                    </m:r>
                    <m:f>
                      <m:fPr>
                        <m:ctrlPr>
                          <a:rPr lang="es-ES" sz="2000" b="0" i="1" smtClean="0">
                            <a:latin typeface="Cambria Math" panose="02040503050406030204" pitchFamily="18" charset="0"/>
                            <a:ea typeface="Cambria Math" panose="02040503050406030204" pitchFamily="18" charset="0"/>
                          </a:rPr>
                        </m:ctrlPr>
                      </m:fPr>
                      <m:num>
                        <m:r>
                          <a:rPr lang="es-ES" sz="2000" b="0" i="1" smtClean="0">
                            <a:latin typeface="Cambria Math" panose="02040503050406030204" pitchFamily="18" charset="0"/>
                            <a:ea typeface="Cambria Math" panose="02040503050406030204" pitchFamily="18" charset="0"/>
                          </a:rPr>
                          <m:t>𝐴</m:t>
                        </m:r>
                      </m:num>
                      <m:den>
                        <m:r>
                          <a:rPr lang="es-ES" sz="2000" b="0" i="1" smtClean="0">
                            <a:latin typeface="Cambria Math" panose="02040503050406030204" pitchFamily="18" charset="0"/>
                            <a:ea typeface="Cambria Math" panose="02040503050406030204" pitchFamily="18" charset="0"/>
                          </a:rPr>
                          <m:t>𝑚</m:t>
                        </m:r>
                      </m:den>
                    </m:f>
                  </m:oMath>
                </a14:m>
                <a:r>
                  <a:rPr lang="es-AR" sz="2000" dirty="0">
                    <a:latin typeface="Arial" panose="020B0604020202020204" pitchFamily="34" charset="0"/>
                    <a:cs typeface="Arial" panose="020B0604020202020204" pitchFamily="34" charset="0"/>
                  </a:rPr>
                  <a:t> son los blandos y en aquellos donde la coercitividad es </a:t>
                </a:r>
                <a14:m>
                  <m:oMath xmlns:m="http://schemas.openxmlformats.org/officeDocument/2006/math">
                    <m:sSub>
                      <m:sSubPr>
                        <m:ctrlPr>
                          <a:rPr lang="es-AR" sz="2000" i="1">
                            <a:latin typeface="Cambria Math" panose="02040503050406030204" pitchFamily="18" charset="0"/>
                          </a:rPr>
                        </m:ctrlPr>
                      </m:sSubPr>
                      <m:e>
                        <m:r>
                          <a:rPr lang="es-ES" sz="2000" i="1">
                            <a:latin typeface="Cambria Math" panose="02040503050406030204" pitchFamily="18" charset="0"/>
                          </a:rPr>
                          <m:t>𝐻</m:t>
                        </m:r>
                      </m:e>
                      <m:sub>
                        <m:r>
                          <a:rPr lang="es-ES" sz="2000" i="1">
                            <a:latin typeface="Cambria Math" panose="02040503050406030204" pitchFamily="18" charset="0"/>
                          </a:rPr>
                          <m:t>𝑐</m:t>
                        </m:r>
                      </m:sub>
                    </m:sSub>
                    <m:r>
                      <a:rPr lang="es-AR" sz="2000" i="1" smtClean="0">
                        <a:latin typeface="Cambria Math" panose="02040503050406030204" pitchFamily="18" charset="0"/>
                        <a:ea typeface="Cambria Math" panose="02040503050406030204" pitchFamily="18" charset="0"/>
                      </a:rPr>
                      <m:t>&gt;</m:t>
                    </m:r>
                    <m:r>
                      <a:rPr lang="es-ES" sz="2000" b="0" i="1" smtClean="0">
                        <a:latin typeface="Cambria Math" panose="02040503050406030204" pitchFamily="18" charset="0"/>
                        <a:ea typeface="Cambria Math" panose="02040503050406030204" pitchFamily="18" charset="0"/>
                      </a:rPr>
                      <m:t>5000</m:t>
                    </m:r>
                    <m:f>
                      <m:fPr>
                        <m:ctrlPr>
                          <a:rPr lang="es-ES" sz="2000" i="1">
                            <a:latin typeface="Cambria Math" panose="02040503050406030204" pitchFamily="18" charset="0"/>
                            <a:ea typeface="Cambria Math" panose="02040503050406030204" pitchFamily="18" charset="0"/>
                          </a:rPr>
                        </m:ctrlPr>
                      </m:fPr>
                      <m:num>
                        <m:r>
                          <a:rPr lang="es-ES" sz="2000" i="1">
                            <a:latin typeface="Cambria Math" panose="02040503050406030204" pitchFamily="18" charset="0"/>
                            <a:ea typeface="Cambria Math" panose="02040503050406030204" pitchFamily="18" charset="0"/>
                          </a:rPr>
                          <m:t>𝐴</m:t>
                        </m:r>
                      </m:num>
                      <m:den>
                        <m:r>
                          <a:rPr lang="es-ES" sz="2000" i="1">
                            <a:latin typeface="Cambria Math" panose="02040503050406030204" pitchFamily="18" charset="0"/>
                            <a:ea typeface="Cambria Math" panose="02040503050406030204" pitchFamily="18" charset="0"/>
                          </a:rPr>
                          <m:t>𝑚</m:t>
                        </m:r>
                      </m:den>
                    </m:f>
                  </m:oMath>
                </a14:m>
                <a:r>
                  <a:rPr lang="es-AR" sz="2000" dirty="0">
                    <a:latin typeface="Arial" panose="020B0604020202020204" pitchFamily="34" charset="0"/>
                    <a:cs typeface="Arial" panose="020B0604020202020204" pitchFamily="34" charset="0"/>
                  </a:rPr>
                  <a:t> son los duros. Los blandos son utilizados en núcleos de maquinas eléctricas y transformadores, </a:t>
                </a:r>
                <a:r>
                  <a:rPr lang="es-ES" sz="2000" dirty="0">
                    <a:latin typeface="Arial" panose="020B0604020202020204" pitchFamily="34" charset="0"/>
                    <a:cs typeface="Arial" panose="020B0604020202020204" pitchFamily="34" charset="0"/>
                  </a:rPr>
                  <a:t> en los materiales blandos se desea ciclos de histéresis muy estrechos y altos. Los  materiales </a:t>
                </a:r>
                <a:r>
                  <a:rPr lang="es-AR" sz="2000" dirty="0">
                    <a:latin typeface="Arial" panose="020B0604020202020204" pitchFamily="34" charset="0"/>
                    <a:cs typeface="Arial" panose="020B0604020202020204" pitchFamily="34" charset="0"/>
                  </a:rPr>
                  <a:t>duros son usados como imanes permanentes. </a:t>
                </a:r>
                <a:r>
                  <a:rPr lang="es-ES" sz="2000" dirty="0">
                    <a:latin typeface="Arial" panose="020B0604020202020204" pitchFamily="34" charset="0"/>
                    <a:cs typeface="Arial" panose="020B0604020202020204" pitchFamily="34" charset="0"/>
                  </a:rPr>
                  <a:t>Las propiedades más importantes de los material magnéticamente duro son su elevado campo coercitivo y su importante inducción de saturación</a:t>
                </a:r>
                <a:r>
                  <a:rPr lang="es-AR" sz="2000" dirty="0">
                    <a:latin typeface="Arial" panose="020B0604020202020204" pitchFamily="34" charset="0"/>
                    <a:cs typeface="Arial" panose="020B0604020202020204" pitchFamily="34" charset="0"/>
                  </a:rPr>
                  <a:t> También por la forma del ciclo de histéresis es posible caracterizar metalúrgicamente al material, como veremos más adelante.</a:t>
                </a:r>
              </a:p>
              <a:p>
                <a:r>
                  <a:rPr lang="es-AR" sz="2400" dirty="0"/>
                  <a:t>  </a:t>
                </a:r>
              </a:p>
            </p:txBody>
          </p:sp>
        </mc:Choice>
        <mc:Fallback>
          <p:sp>
            <p:nvSpPr>
              <p:cNvPr id="3" name="2 CuadroTexto"/>
              <p:cNvSpPr txBox="1">
                <a:spLocks noRot="1" noChangeAspect="1" noMove="1" noResize="1" noEditPoints="1" noAdjustHandles="1" noChangeArrowheads="1" noChangeShapeType="1" noTextEdit="1"/>
              </p:cNvSpPr>
              <p:nvPr/>
            </p:nvSpPr>
            <p:spPr>
              <a:xfrm>
                <a:off x="4547776" y="1331482"/>
                <a:ext cx="7637512" cy="5032147"/>
              </a:xfrm>
              <a:prstGeom prst="rect">
                <a:avLst/>
              </a:prstGeom>
              <a:blipFill>
                <a:blip r:embed="rId2" cstate="print"/>
                <a:stretch>
                  <a:fillRect l="-798" t="-484" r="-878"/>
                </a:stretch>
              </a:blipFill>
            </p:spPr>
            <p:txBody>
              <a:bodyPr/>
              <a:lstStyle/>
              <a:p>
                <a:r>
                  <a:rPr lang="es-ES">
                    <a:noFill/>
                  </a:rPr>
                  <a:t> </a:t>
                </a:r>
              </a:p>
            </p:txBody>
          </p:sp>
        </mc:Fallback>
      </mc:AlternateContent>
      <p:grpSp>
        <p:nvGrpSpPr>
          <p:cNvPr id="16" name="Grupo 15">
            <a:extLst>
              <a:ext uri="{FF2B5EF4-FFF2-40B4-BE49-F238E27FC236}">
                <a16:creationId xmlns:a16="http://schemas.microsoft.com/office/drawing/2014/main" xmlns="" id="{C743ED4A-483F-400F-88EE-2DBEA859E308}"/>
              </a:ext>
            </a:extLst>
          </p:cNvPr>
          <p:cNvGrpSpPr/>
          <p:nvPr/>
        </p:nvGrpSpPr>
        <p:grpSpPr>
          <a:xfrm>
            <a:off x="150683" y="378833"/>
            <a:ext cx="4181910" cy="3311236"/>
            <a:chOff x="142760" y="347514"/>
            <a:chExt cx="4181910" cy="3311236"/>
          </a:xfrm>
        </p:grpSpPr>
        <p:pic>
          <p:nvPicPr>
            <p:cNvPr id="5" name="Picture 2" descr="https://electromagnetic-fields.wikispaces.com/file/view/histeresis1.png/105754575/800x282/histeresis1.png">
              <a:extLst>
                <a:ext uri="{FF2B5EF4-FFF2-40B4-BE49-F238E27FC236}">
                  <a16:creationId xmlns:a16="http://schemas.microsoft.com/office/drawing/2014/main" xmlns="" id="{2E196138-2337-4484-9949-B984D1987B8D}"/>
                </a:ext>
              </a:extLst>
            </p:cNvPr>
            <p:cNvPicPr>
              <a:picLocks noChangeAspect="1" noChangeArrowheads="1"/>
            </p:cNvPicPr>
            <p:nvPr/>
          </p:nvPicPr>
          <p:blipFill rotWithShape="1">
            <a:blip r:embed="rId3" cstate="print">
              <a:duotone>
                <a:prstClr val="black"/>
                <a:schemeClr val="accent4">
                  <a:tint val="45000"/>
                  <a:satMod val="400000"/>
                </a:schemeClr>
              </a:duotone>
              <a:extLst>
                <a:ext uri="{BEBA8EAE-BF5A-486C-A8C5-ECC9F3942E4B}">
                  <a14:imgProps xmlns:a14="http://schemas.microsoft.com/office/drawing/2010/main" xmlns="">
                    <a14:imgLayer r:embed="rId4">
                      <a14:imgEffect>
                        <a14:brightnessContrast bright="40000" contrast="-40000"/>
                      </a14:imgEffect>
                    </a14:imgLayer>
                  </a14:imgProps>
                </a:ext>
                <a:ext uri="{28A0092B-C50C-407E-A947-70E740481C1C}">
                  <a14:useLocalDpi xmlns:a14="http://schemas.microsoft.com/office/drawing/2010/main" xmlns="" val="0"/>
                </a:ext>
              </a:extLst>
            </a:blip>
            <a:srcRect l="69109" t="2582" r="1970" b="16745"/>
            <a:stretch/>
          </p:blipFill>
          <p:spPr bwMode="auto">
            <a:xfrm>
              <a:off x="142760" y="347514"/>
              <a:ext cx="2568865" cy="3311236"/>
            </a:xfrm>
            <a:prstGeom prst="rect">
              <a:avLst/>
            </a:prstGeom>
            <a:noFill/>
            <a:extLst>
              <a:ext uri="{909E8E84-426E-40DD-AFC4-6F175D3DCCD1}">
                <a14:hiddenFill xmlns:a14="http://schemas.microsoft.com/office/drawing/2010/main" xmlns="">
                  <a:solidFill>
                    <a:srgbClr val="FFFFFF"/>
                  </a:solidFill>
                </a14:hiddenFill>
              </a:ext>
            </a:extLst>
          </p:spPr>
        </p:pic>
        <p:sp>
          <p:nvSpPr>
            <p:cNvPr id="4" name="CuadroTexto 3">
              <a:extLst>
                <a:ext uri="{FF2B5EF4-FFF2-40B4-BE49-F238E27FC236}">
                  <a16:creationId xmlns:a16="http://schemas.microsoft.com/office/drawing/2014/main" xmlns="" id="{C736EFE8-F5BA-46BB-85F1-6E51FF43FC95}"/>
                </a:ext>
              </a:extLst>
            </p:cNvPr>
            <p:cNvSpPr txBox="1"/>
            <p:nvPr/>
          </p:nvSpPr>
          <p:spPr>
            <a:xfrm>
              <a:off x="2434409" y="970316"/>
              <a:ext cx="1890261" cy="646331"/>
            </a:xfrm>
            <a:prstGeom prst="rect">
              <a:avLst/>
            </a:prstGeom>
            <a:noFill/>
          </p:spPr>
          <p:txBody>
            <a:bodyPr wrap="none" rtlCol="0">
              <a:spAutoFit/>
            </a:bodyPr>
            <a:lstStyle/>
            <a:p>
              <a:r>
                <a:rPr lang="es-ES" dirty="0">
                  <a:latin typeface="Arial" panose="020B0604020202020204" pitchFamily="34" charset="0"/>
                  <a:cs typeface="Arial" panose="020B0604020202020204" pitchFamily="34" charset="0"/>
                </a:rPr>
                <a:t>Magnéticamente</a:t>
              </a:r>
            </a:p>
            <a:p>
              <a:r>
                <a:rPr lang="es-ES" dirty="0">
                  <a:latin typeface="Arial" panose="020B0604020202020204" pitchFamily="34" charset="0"/>
                  <a:cs typeface="Arial" panose="020B0604020202020204" pitchFamily="34" charset="0"/>
                </a:rPr>
                <a:t>blando</a:t>
              </a:r>
            </a:p>
          </p:txBody>
        </p:sp>
        <p:cxnSp>
          <p:nvCxnSpPr>
            <p:cNvPr id="8" name="Conector recto de flecha 7">
              <a:extLst>
                <a:ext uri="{FF2B5EF4-FFF2-40B4-BE49-F238E27FC236}">
                  <a16:creationId xmlns:a16="http://schemas.microsoft.com/office/drawing/2014/main" xmlns="" id="{6C3ADB15-5209-4A1E-B3DB-428E6B40DCFB}"/>
                </a:ext>
              </a:extLst>
            </p:cNvPr>
            <p:cNvCxnSpPr>
              <a:cxnSpLocks/>
            </p:cNvCxnSpPr>
            <p:nvPr/>
          </p:nvCxnSpPr>
          <p:spPr>
            <a:xfrm flipH="1">
              <a:off x="1757363" y="1300163"/>
              <a:ext cx="657227" cy="31648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7" name="Grupo 16">
            <a:extLst>
              <a:ext uri="{FF2B5EF4-FFF2-40B4-BE49-F238E27FC236}">
                <a16:creationId xmlns:a16="http://schemas.microsoft.com/office/drawing/2014/main" xmlns="" id="{B247EAC1-B349-43FC-A979-FCEA427E17CD}"/>
              </a:ext>
            </a:extLst>
          </p:cNvPr>
          <p:cNvGrpSpPr/>
          <p:nvPr/>
        </p:nvGrpSpPr>
        <p:grpSpPr>
          <a:xfrm>
            <a:off x="407771" y="3491638"/>
            <a:ext cx="4029484" cy="3311236"/>
            <a:chOff x="295186" y="3429000"/>
            <a:chExt cx="4029484" cy="3311236"/>
          </a:xfrm>
        </p:grpSpPr>
        <p:pic>
          <p:nvPicPr>
            <p:cNvPr id="34818" name="Picture 2" descr="https://electromagnetic-fields.wikispaces.com/file/view/histeresis1.png/105754575/800x282/histeresis1.png"/>
            <p:cNvPicPr>
              <a:picLocks noChangeAspect="1" noChangeArrowheads="1"/>
            </p:cNvPicPr>
            <p:nvPr/>
          </p:nvPicPr>
          <p:blipFill rotWithShape="1">
            <a:blip r:embed="rId5" cstate="print">
              <a:duotone>
                <a:prstClr val="black"/>
                <a:schemeClr val="accent6">
                  <a:tint val="45000"/>
                  <a:satMod val="400000"/>
                </a:schemeClr>
              </a:duotone>
              <a:extLst>
                <a:ext uri="{BEBA8EAE-BF5A-486C-A8C5-ECC9F3942E4B}">
                  <a14:imgProps xmlns:a14="http://schemas.microsoft.com/office/drawing/2010/main" xmlns="">
                    <a14:imgLayer r:embed="rId4">
                      <a14:imgEffect>
                        <a14:brightnessContrast bright="-20000"/>
                      </a14:imgEffect>
                    </a14:imgLayer>
                  </a14:imgProps>
                </a:ext>
                <a:ext uri="{28A0092B-C50C-407E-A947-70E740481C1C}">
                  <a14:useLocalDpi xmlns:a14="http://schemas.microsoft.com/office/drawing/2010/main" xmlns="" val="0"/>
                </a:ext>
              </a:extLst>
            </a:blip>
            <a:srcRect l="40876" t="2582" r="34791" b="16745"/>
            <a:stretch/>
          </p:blipFill>
          <p:spPr bwMode="auto">
            <a:xfrm>
              <a:off x="2163361" y="3429000"/>
              <a:ext cx="2161309" cy="3311236"/>
            </a:xfrm>
            <a:prstGeom prst="rect">
              <a:avLst/>
            </a:prstGeom>
            <a:noFill/>
            <a:extLst>
              <a:ext uri="{909E8E84-426E-40DD-AFC4-6F175D3DCCD1}">
                <a14:hiddenFill xmlns:a14="http://schemas.microsoft.com/office/drawing/2010/main" xmlns="">
                  <a:solidFill>
                    <a:srgbClr val="FFFFFF"/>
                  </a:solidFill>
                </a14:hiddenFill>
              </a:ext>
            </a:extLst>
          </p:spPr>
        </p:pic>
        <p:sp>
          <p:nvSpPr>
            <p:cNvPr id="6" name="CuadroTexto 5">
              <a:extLst>
                <a:ext uri="{FF2B5EF4-FFF2-40B4-BE49-F238E27FC236}">
                  <a16:creationId xmlns:a16="http://schemas.microsoft.com/office/drawing/2014/main" xmlns="" id="{41C6C8AE-5901-4F79-B98C-32526E24A2DE}"/>
                </a:ext>
              </a:extLst>
            </p:cNvPr>
            <p:cNvSpPr txBox="1"/>
            <p:nvPr/>
          </p:nvSpPr>
          <p:spPr>
            <a:xfrm>
              <a:off x="295186" y="4981431"/>
              <a:ext cx="1890261" cy="923330"/>
            </a:xfrm>
            <a:prstGeom prst="rect">
              <a:avLst/>
            </a:prstGeom>
            <a:noFill/>
          </p:spPr>
          <p:txBody>
            <a:bodyPr wrap="none" rtlCol="0">
              <a:spAutoFit/>
            </a:bodyPr>
            <a:lstStyle/>
            <a:p>
              <a:r>
                <a:rPr lang="es-ES" dirty="0">
                  <a:latin typeface="Arial" panose="020B0604020202020204" pitchFamily="34" charset="0"/>
                  <a:cs typeface="Arial" panose="020B0604020202020204" pitchFamily="34" charset="0"/>
                </a:rPr>
                <a:t>Magnéticamente</a:t>
              </a:r>
            </a:p>
            <a:p>
              <a:r>
                <a:rPr lang="es-ES" dirty="0">
                  <a:latin typeface="Arial" panose="020B0604020202020204" pitchFamily="34" charset="0"/>
                  <a:cs typeface="Arial" panose="020B0604020202020204" pitchFamily="34" charset="0"/>
                </a:rPr>
                <a:t>duro</a:t>
              </a:r>
            </a:p>
            <a:p>
              <a:endParaRPr lang="es-ES" dirty="0"/>
            </a:p>
          </p:txBody>
        </p:sp>
        <p:cxnSp>
          <p:nvCxnSpPr>
            <p:cNvPr id="12" name="Conector recto de flecha 11">
              <a:extLst>
                <a:ext uri="{FF2B5EF4-FFF2-40B4-BE49-F238E27FC236}">
                  <a16:creationId xmlns:a16="http://schemas.microsoft.com/office/drawing/2014/main" xmlns="" id="{A4A36B4F-9E5F-4326-A9F6-8601E7CC25FE}"/>
                </a:ext>
              </a:extLst>
            </p:cNvPr>
            <p:cNvCxnSpPr>
              <a:cxnSpLocks/>
            </p:cNvCxnSpPr>
            <p:nvPr/>
          </p:nvCxnSpPr>
          <p:spPr>
            <a:xfrm>
              <a:off x="1477976" y="5422681"/>
              <a:ext cx="987397" cy="3583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10549440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Marcador de contenido 2">
                <a:extLst>
                  <a:ext uri="{FF2B5EF4-FFF2-40B4-BE49-F238E27FC236}">
                    <a16:creationId xmlns:a16="http://schemas.microsoft.com/office/drawing/2014/main" id="{DFDD3474-C4D0-4501-B010-F2DDE3E84DEF}"/>
                  </a:ext>
                </a:extLst>
              </p:cNvPr>
              <p:cNvSpPr>
                <a:spLocks noGrp="1"/>
              </p:cNvSpPr>
              <p:nvPr>
                <p:ph idx="1"/>
              </p:nvPr>
            </p:nvSpPr>
            <p:spPr>
              <a:xfrm>
                <a:off x="0" y="834519"/>
                <a:ext cx="11928764" cy="5942518"/>
              </a:xfrm>
            </p:spPr>
            <p:txBody>
              <a:bodyPr>
                <a:normAutofit fontScale="70000" lnSpcReduction="20000"/>
              </a:bodyPr>
              <a:lstStyle/>
              <a:p>
                <a:pPr algn="just">
                  <a:lnSpc>
                    <a:spcPct val="120000"/>
                  </a:lnSpc>
                </a:pPr>
                <a:r>
                  <a:rPr lang="es-ES" dirty="0">
                    <a:latin typeface="Arial" panose="020B0604020202020204" pitchFamily="34" charset="0"/>
                    <a:cs typeface="Arial" panose="020B0604020202020204" pitchFamily="34" charset="0"/>
                  </a:rPr>
                  <a:t>Si aumentamos el campo </a:t>
                </a:r>
                <a14:m>
                  <m:oMath xmlns:m="http://schemas.openxmlformats.org/officeDocument/2006/math">
                    <m:r>
                      <a:rPr lang="es-ES" b="0" i="1" smtClean="0">
                        <a:latin typeface="Cambria Math" panose="02040503050406030204" pitchFamily="18" charset="0"/>
                      </a:rPr>
                      <m:t>𝐻</m:t>
                    </m:r>
                  </m:oMath>
                </a14:m>
                <a:r>
                  <a:rPr lang="es-ES" dirty="0">
                    <a:latin typeface="Arial" panose="020B0604020202020204" pitchFamily="34" charset="0"/>
                    <a:cs typeface="Arial" panose="020B0604020202020204" pitchFamily="34" charset="0"/>
                  </a:rPr>
                  <a:t> muy poco desde cero, (campos débil), observamos un crecimiento de los dominios que son favorecidos por el campo externo a costa de los otro, con una particularidad importante, si eliminamos el campo </a:t>
                </a:r>
                <a14:m>
                  <m:oMath xmlns:m="http://schemas.openxmlformats.org/officeDocument/2006/math">
                    <m:r>
                      <a:rPr lang="es-ES" i="1">
                        <a:latin typeface="Cambria Math" panose="02040503050406030204" pitchFamily="18" charset="0"/>
                      </a:rPr>
                      <m:t>𝐻</m:t>
                    </m:r>
                  </m:oMath>
                </a14:m>
                <a:r>
                  <a:rPr lang="es-ES" dirty="0">
                    <a:latin typeface="Arial" panose="020B0604020202020204" pitchFamily="34" charset="0"/>
                    <a:cs typeface="Arial" panose="020B0604020202020204" pitchFamily="34" charset="0"/>
                  </a:rPr>
                  <a:t> exterior los dominios recobran su forma y dimensión. Luego el movimiento de los dominios a campo débil es reversible. Si aumentamos más el campo, comienzan los defectos de la estructura cristalina, a oponerse, lo que requiere mayor energía. Si a continuación el campo se elimina, los defectos impiden el regreso de los dominios a su estado inicial  y deja de ser reversibles el proceso.</a:t>
                </a:r>
              </a:p>
              <a:p>
                <a:pPr algn="just">
                  <a:lnSpc>
                    <a:spcPct val="120000"/>
                  </a:lnSpc>
                </a:pPr>
                <a:r>
                  <a:rPr lang="es-ES" dirty="0">
                    <a:latin typeface="Arial" panose="020B0604020202020204" pitchFamily="34" charset="0"/>
                    <a:cs typeface="Arial" panose="020B0604020202020204" pitchFamily="34" charset="0"/>
                  </a:rPr>
                  <a:t>Si el dominio no puede regresar a su estado inicial, entonces la magnetización permanece. La magnitud de esta magnetización depende del número y tipo de defectos. De otro modo: </a:t>
                </a:r>
                <a:r>
                  <a:rPr lang="es-AR" altLang="es-AR" dirty="0">
                    <a:solidFill>
                      <a:srgbClr val="000000"/>
                    </a:solidFill>
                    <a:latin typeface="Arial" panose="020B0604020202020204" pitchFamily="34" charset="0"/>
                    <a:cs typeface="Arial" panose="020B0604020202020204" pitchFamily="34" charset="0"/>
                  </a:rPr>
                  <a:t>Estableciendo un paralelismo simple con las propiedades mecánicas, puede decirse que si éstas están gobernadas por el movimiento de dislocaciones, las propiedades magnéticas están gobernadas por la movilidad de las paredes de  Bloch. </a:t>
                </a:r>
                <a:r>
                  <a:rPr lang="es-AR" altLang="es-AR" dirty="0">
                    <a:latin typeface="Arial" panose="020B0604020202020204" pitchFamily="34" charset="0"/>
                    <a:cs typeface="Arial" panose="020B0604020202020204" pitchFamily="34" charset="0"/>
                  </a:rPr>
                  <a:t>E</a:t>
                </a:r>
                <a:r>
                  <a:rPr lang="es-AR" altLang="es-AR" dirty="0">
                    <a:solidFill>
                      <a:srgbClr val="000000"/>
                    </a:solidFill>
                    <a:latin typeface="Arial" panose="020B0604020202020204" pitchFamily="34" charset="0"/>
                    <a:cs typeface="Arial" panose="020B0604020202020204" pitchFamily="34" charset="0"/>
                  </a:rPr>
                  <a:t>xisten varios </a:t>
                </a:r>
                <a:r>
                  <a:rPr lang="es-AR" altLang="es-AR" b="1" dirty="0">
                    <a:solidFill>
                      <a:srgbClr val="000000"/>
                    </a:solidFill>
                    <a:latin typeface="Arial" panose="020B0604020202020204" pitchFamily="34" charset="0"/>
                    <a:cs typeface="Arial" panose="020B0604020202020204" pitchFamily="34" charset="0"/>
                  </a:rPr>
                  <a:t>factores estructurales que dificultan el libre movimiento de las paredes de Bloch</a:t>
                </a:r>
                <a:r>
                  <a:rPr lang="es-AR" altLang="es-AR" dirty="0">
                    <a:solidFill>
                      <a:srgbClr val="000000"/>
                    </a:solidFill>
                    <a:latin typeface="Arial" panose="020B0604020202020204" pitchFamily="34" charset="0"/>
                    <a:cs typeface="Arial" panose="020B0604020202020204" pitchFamily="34" charset="0"/>
                  </a:rPr>
                  <a:t>. Entre estos factores que provocan una reducción notable  en la permeabilidad y un aumento de las pérdidas por histéresis cabe citar los siguientes:</a:t>
                </a:r>
              </a:p>
              <a:p>
                <a:pPr marL="514350" indent="25400" algn="just" fontAlgn="ctr">
                  <a:lnSpc>
                    <a:spcPct val="120000"/>
                  </a:lnSpc>
                  <a:buFont typeface="+mj-lt"/>
                  <a:buAutoNum type="arabicPeriod"/>
                </a:pPr>
                <a:r>
                  <a:rPr lang="es-AR" b="1" dirty="0">
                    <a:latin typeface="Arial" panose="020B0604020202020204" pitchFamily="34" charset="0"/>
                    <a:cs typeface="Arial" panose="020B0604020202020204" pitchFamily="34" charset="0"/>
                  </a:rPr>
                  <a:t>   Precipitados de segundas fases, inclusiones, o impurezas intersticiales.</a:t>
                </a:r>
              </a:p>
              <a:p>
                <a:pPr marL="514350" indent="25400" algn="just" fontAlgn="ctr">
                  <a:lnSpc>
                    <a:spcPct val="120000"/>
                  </a:lnSpc>
                  <a:buFont typeface="+mj-lt"/>
                  <a:buAutoNum type="arabicPeriod"/>
                </a:pPr>
                <a:r>
                  <a:rPr lang="es-AR" b="1" dirty="0">
                    <a:latin typeface="Arial" panose="020B0604020202020204" pitchFamily="34" charset="0"/>
                    <a:cs typeface="Arial" panose="020B0604020202020204" pitchFamily="34" charset="0"/>
                  </a:rPr>
                  <a:t>   Dislocaciones, Bordes de grano, Tensiones internas</a:t>
                </a:r>
                <a:endParaRPr lang="es-AR" dirty="0">
                  <a:latin typeface="Arial" panose="020B0604020202020204" pitchFamily="34" charset="0"/>
                  <a:cs typeface="Arial" panose="020B0604020202020204" pitchFamily="34" charset="0"/>
                </a:endParaRPr>
              </a:p>
              <a:p>
                <a:endParaRPr lang="es-ES" dirty="0"/>
              </a:p>
            </p:txBody>
          </p:sp>
        </mc:Choice>
        <mc:Fallback>
          <p:sp>
            <p:nvSpPr>
              <p:cNvPr id="3" name="Marcador de contenido 2">
                <a:extLst>
                  <a:ext uri="{FF2B5EF4-FFF2-40B4-BE49-F238E27FC236}">
                    <a16:creationId xmlns:a16="http://schemas.microsoft.com/office/drawing/2014/main" xmlns="" xmlns:a14="http://schemas.microsoft.com/office/drawing/2010/main" id="{DFDD3474-C4D0-4501-B010-F2DDE3E84DEF}"/>
                  </a:ext>
                </a:extLst>
              </p:cNvPr>
              <p:cNvSpPr>
                <a:spLocks noGrp="1" noRot="1" noChangeAspect="1" noMove="1" noResize="1" noEditPoints="1" noAdjustHandles="1" noChangeArrowheads="1" noChangeShapeType="1" noTextEdit="1"/>
              </p:cNvSpPr>
              <p:nvPr>
                <p:ph idx="1"/>
              </p:nvPr>
            </p:nvSpPr>
            <p:spPr>
              <a:xfrm>
                <a:off x="0" y="834519"/>
                <a:ext cx="11928764" cy="5942518"/>
              </a:xfrm>
              <a:blipFill>
                <a:blip r:embed="rId2" cstate="print"/>
                <a:stretch>
                  <a:fillRect l="-460" t="-513" r="-511"/>
                </a:stretch>
              </a:blipFill>
            </p:spPr>
            <p:txBody>
              <a:bodyPr/>
              <a:lstStyle/>
              <a:p>
                <a:r>
                  <a:rPr lang="es-ES">
                    <a:noFill/>
                  </a:rPr>
                  <a:t> </a:t>
                </a:r>
              </a:p>
            </p:txBody>
          </p:sp>
        </mc:Fallback>
      </mc:AlternateContent>
      <p:sp>
        <p:nvSpPr>
          <p:cNvPr id="4" name="1 Título">
            <a:extLst>
              <a:ext uri="{FF2B5EF4-FFF2-40B4-BE49-F238E27FC236}">
                <a16:creationId xmlns:a16="http://schemas.microsoft.com/office/drawing/2014/main" xmlns="" id="{04751112-5502-4768-A509-5814107B03D4}"/>
              </a:ext>
            </a:extLst>
          </p:cNvPr>
          <p:cNvSpPr>
            <a:spLocks noGrp="1"/>
          </p:cNvSpPr>
          <p:nvPr>
            <p:ph type="title"/>
          </p:nvPr>
        </p:nvSpPr>
        <p:spPr>
          <a:xfrm>
            <a:off x="1981200" y="527554"/>
            <a:ext cx="8229600" cy="306965"/>
          </a:xfrm>
        </p:spPr>
        <p:txBody>
          <a:bodyPr>
            <a:normAutofit fontScale="90000"/>
          </a:bodyPr>
          <a:lstStyle/>
          <a:p>
            <a:pPr algn="ctr"/>
            <a:r>
              <a:rPr lang="es-ES" sz="2700" b="1" dirty="0">
                <a:solidFill>
                  <a:srgbClr val="FF0000"/>
                </a:solidFill>
                <a:latin typeface="Arial" panose="020B0604020202020204" pitchFamily="34" charset="0"/>
                <a:cs typeface="Arial" panose="020B0604020202020204" pitchFamily="34" charset="0"/>
              </a:rPr>
              <a:t>La magnetización depende del número y tipo de defectos</a:t>
            </a:r>
            <a:r>
              <a:rPr lang="es-AR" b="1" dirty="0">
                <a:latin typeface="Arial" panose="020B0604020202020204" pitchFamily="34" charset="0"/>
                <a:cs typeface="Arial" panose="020B0604020202020204" pitchFamily="34" charset="0"/>
              </a:rPr>
              <a:t/>
            </a:r>
            <a:br>
              <a:rPr lang="es-AR" b="1" dirty="0">
                <a:latin typeface="Arial" panose="020B0604020202020204" pitchFamily="34" charset="0"/>
                <a:cs typeface="Arial" panose="020B0604020202020204" pitchFamily="34" charset="0"/>
              </a:rPr>
            </a:br>
            <a:endParaRPr lang="es-AR"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4203928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4">
            <a:extLst>
              <a:ext uri="{FF2B5EF4-FFF2-40B4-BE49-F238E27FC236}">
                <a16:creationId xmlns:a16="http://schemas.microsoft.com/office/drawing/2014/main" xmlns="" id="{048F669B-6E5C-49AF-8591-A6C1B57FB11C}"/>
              </a:ext>
            </a:extLst>
          </p:cNvPr>
          <p:cNvCxnSpPr/>
          <p:nvPr/>
        </p:nvCxnSpPr>
        <p:spPr>
          <a:xfrm flipH="1">
            <a:off x="955964" y="3143310"/>
            <a:ext cx="13854" cy="29381"/>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Conector recto 6">
            <a:extLst>
              <a:ext uri="{FF2B5EF4-FFF2-40B4-BE49-F238E27FC236}">
                <a16:creationId xmlns:a16="http://schemas.microsoft.com/office/drawing/2014/main" xmlns="" id="{694E4CC7-6BB2-45F1-B67D-C70D7B797E9F}"/>
              </a:ext>
            </a:extLst>
          </p:cNvPr>
          <p:cNvCxnSpPr>
            <a:endCxn id="20482" idx="0"/>
          </p:cNvCxnSpPr>
          <p:nvPr/>
        </p:nvCxnSpPr>
        <p:spPr>
          <a:xfrm flipH="1" flipV="1">
            <a:off x="2290580" y="818556"/>
            <a:ext cx="685488" cy="55418"/>
          </a:xfrm>
          <a:prstGeom prst="line">
            <a:avLst/>
          </a:prstGeom>
        </p:spPr>
        <p:style>
          <a:lnRef idx="1">
            <a:schemeClr val="accent1"/>
          </a:lnRef>
          <a:fillRef idx="0">
            <a:schemeClr val="accent1"/>
          </a:fillRef>
          <a:effectRef idx="0">
            <a:schemeClr val="accent1"/>
          </a:effectRef>
          <a:fontRef idx="minor">
            <a:schemeClr val="tx1"/>
          </a:fontRef>
        </p:style>
      </p:cxnSp>
      <p:grpSp>
        <p:nvGrpSpPr>
          <p:cNvPr id="8" name="Grupo 7">
            <a:extLst>
              <a:ext uri="{FF2B5EF4-FFF2-40B4-BE49-F238E27FC236}">
                <a16:creationId xmlns:a16="http://schemas.microsoft.com/office/drawing/2014/main" xmlns="" id="{FD9C379D-B37F-49F6-8A4B-500ABA8480C4}"/>
              </a:ext>
            </a:extLst>
          </p:cNvPr>
          <p:cNvGrpSpPr/>
          <p:nvPr/>
        </p:nvGrpSpPr>
        <p:grpSpPr>
          <a:xfrm>
            <a:off x="222923" y="818556"/>
            <a:ext cx="4773996" cy="4197466"/>
            <a:chOff x="306721" y="499225"/>
            <a:chExt cx="4872025" cy="4087090"/>
          </a:xfrm>
        </p:grpSpPr>
        <p:pic>
          <p:nvPicPr>
            <p:cNvPr id="20482" name="Picture 2" descr="https://encrypted-tbn0.gstatic.com/images?q=tbn:ANd9GcSd5BB4gA9PAWqFiHT6JLr2ikYI0kXlu-wgE1F0LgW-6LwFngea"/>
            <p:cNvPicPr>
              <a:picLocks noChangeAspect="1" noChangeArrowheads="1"/>
            </p:cNvPicPr>
            <p:nvPr/>
          </p:nvPicPr>
          <p:blipFill rotWithShape="1">
            <a:blip r:embed="rId2" cstate="print">
              <a:duotone>
                <a:prstClr val="black"/>
                <a:schemeClr val="accent6">
                  <a:tint val="45000"/>
                  <a:satMod val="400000"/>
                </a:schemeClr>
              </a:duotone>
              <a:extLst>
                <a:ext uri="{28A0092B-C50C-407E-A947-70E740481C1C}">
                  <a14:useLocalDpi xmlns:a14="http://schemas.microsoft.com/office/drawing/2010/main" xmlns="" val="0"/>
                </a:ext>
              </a:extLst>
            </a:blip>
            <a:srcRect l="4607" t="14486" r="24864" b="6082"/>
            <a:stretch/>
          </p:blipFill>
          <p:spPr bwMode="auto">
            <a:xfrm>
              <a:off x="316335" y="499225"/>
              <a:ext cx="4200998" cy="408709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CuadroTexto 1">
              <a:extLst>
                <a:ext uri="{FF2B5EF4-FFF2-40B4-BE49-F238E27FC236}">
                  <a16:creationId xmlns:a16="http://schemas.microsoft.com/office/drawing/2014/main" xmlns="" id="{F797A59D-CE75-4436-BF45-02D58005897E}"/>
                </a:ext>
              </a:extLst>
            </p:cNvPr>
            <p:cNvSpPr txBox="1"/>
            <p:nvPr/>
          </p:nvSpPr>
          <p:spPr>
            <a:xfrm>
              <a:off x="4131126" y="2025072"/>
              <a:ext cx="297297" cy="314753"/>
            </a:xfrm>
            <a:prstGeom prst="rect">
              <a:avLst/>
            </a:prstGeom>
            <a:noFill/>
          </p:spPr>
          <p:txBody>
            <a:bodyPr wrap="none" rtlCol="0">
              <a:spAutoFit/>
            </a:bodyPr>
            <a:lstStyle/>
            <a:p>
              <a:r>
                <a:rPr lang="es-ES" sz="2000" dirty="0">
                  <a:latin typeface="Arial" panose="020B0604020202020204" pitchFamily="34" charset="0"/>
                  <a:cs typeface="Arial" panose="020B0604020202020204" pitchFamily="34" charset="0"/>
                </a:rPr>
                <a:t>H</a:t>
              </a:r>
            </a:p>
          </p:txBody>
        </p:sp>
        <p:sp>
          <p:nvSpPr>
            <p:cNvPr id="3" name="CuadroTexto 2">
              <a:extLst>
                <a:ext uri="{FF2B5EF4-FFF2-40B4-BE49-F238E27FC236}">
                  <a16:creationId xmlns:a16="http://schemas.microsoft.com/office/drawing/2014/main" xmlns="" id="{1298228F-576A-4F3D-ADCC-40D19864A506}"/>
                </a:ext>
              </a:extLst>
            </p:cNvPr>
            <p:cNvSpPr txBox="1"/>
            <p:nvPr/>
          </p:nvSpPr>
          <p:spPr>
            <a:xfrm>
              <a:off x="2097676" y="542820"/>
              <a:ext cx="319158" cy="314753"/>
            </a:xfrm>
            <a:prstGeom prst="rect">
              <a:avLst/>
            </a:prstGeom>
            <a:noFill/>
          </p:spPr>
          <p:txBody>
            <a:bodyPr wrap="none" rtlCol="0">
              <a:spAutoFit/>
            </a:bodyPr>
            <a:lstStyle/>
            <a:p>
              <a:r>
                <a:rPr lang="es-ES" sz="2000" dirty="0">
                  <a:latin typeface="Arial" panose="020B0604020202020204" pitchFamily="34" charset="0"/>
                  <a:cs typeface="Arial" panose="020B0604020202020204" pitchFamily="34" charset="0"/>
                </a:rPr>
                <a:t>M</a:t>
              </a:r>
            </a:p>
          </p:txBody>
        </p:sp>
        <p:sp>
          <p:nvSpPr>
            <p:cNvPr id="10" name="CuadroTexto 9">
              <a:extLst>
                <a:ext uri="{FF2B5EF4-FFF2-40B4-BE49-F238E27FC236}">
                  <a16:creationId xmlns:a16="http://schemas.microsoft.com/office/drawing/2014/main" xmlns="" id="{46F4FDDB-3204-4905-82E3-E4A6B8B939D6}"/>
                </a:ext>
              </a:extLst>
            </p:cNvPr>
            <p:cNvSpPr txBox="1"/>
            <p:nvPr/>
          </p:nvSpPr>
          <p:spPr>
            <a:xfrm>
              <a:off x="306721" y="1059916"/>
              <a:ext cx="2216998" cy="359620"/>
            </a:xfrm>
            <a:prstGeom prst="rect">
              <a:avLst/>
            </a:prstGeom>
            <a:noFill/>
          </p:spPr>
          <p:txBody>
            <a:bodyPr wrap="none" rtlCol="0">
              <a:spAutoFit/>
            </a:bodyPr>
            <a:lstStyle/>
            <a:p>
              <a:r>
                <a:rPr lang="es-ES" i="1" dirty="0">
                  <a:latin typeface="Arial" panose="020B0604020202020204" pitchFamily="34" charset="0"/>
                  <a:cs typeface="Arial" panose="020B0604020202020204" pitchFamily="34" charset="0"/>
                </a:rPr>
                <a:t>material deformado</a:t>
              </a:r>
            </a:p>
          </p:txBody>
        </p:sp>
        <p:sp>
          <p:nvSpPr>
            <p:cNvPr id="11" name="CuadroTexto 10">
              <a:extLst>
                <a:ext uri="{FF2B5EF4-FFF2-40B4-BE49-F238E27FC236}">
                  <a16:creationId xmlns:a16="http://schemas.microsoft.com/office/drawing/2014/main" xmlns="" id="{46318706-5FDD-405A-844F-826CE6DD1779}"/>
                </a:ext>
              </a:extLst>
            </p:cNvPr>
            <p:cNvSpPr txBox="1"/>
            <p:nvPr/>
          </p:nvSpPr>
          <p:spPr>
            <a:xfrm>
              <a:off x="2425167" y="3727908"/>
              <a:ext cx="2753579" cy="359620"/>
            </a:xfrm>
            <a:prstGeom prst="rect">
              <a:avLst/>
            </a:prstGeom>
            <a:noFill/>
          </p:spPr>
          <p:txBody>
            <a:bodyPr wrap="none" rtlCol="0">
              <a:spAutoFit/>
            </a:bodyPr>
            <a:lstStyle/>
            <a:p>
              <a:r>
                <a:rPr lang="es-ES" i="1" dirty="0">
                  <a:latin typeface="Arial" panose="020B0604020202020204" pitchFamily="34" charset="0"/>
                  <a:cs typeface="Arial" panose="020B0604020202020204" pitchFamily="34" charset="0"/>
                </a:rPr>
                <a:t>material sin deformación</a:t>
              </a:r>
            </a:p>
          </p:txBody>
        </p:sp>
        <p:cxnSp>
          <p:nvCxnSpPr>
            <p:cNvPr id="13" name="Conector recto de flecha 12">
              <a:extLst>
                <a:ext uri="{FF2B5EF4-FFF2-40B4-BE49-F238E27FC236}">
                  <a16:creationId xmlns:a16="http://schemas.microsoft.com/office/drawing/2014/main" xmlns="" id="{014590F6-8E97-4C09-A500-045AF2277B11}"/>
                </a:ext>
              </a:extLst>
            </p:cNvPr>
            <p:cNvCxnSpPr>
              <a:cxnSpLocks/>
            </p:cNvCxnSpPr>
            <p:nvPr/>
          </p:nvCxnSpPr>
          <p:spPr>
            <a:xfrm flipH="1" flipV="1">
              <a:off x="2672450" y="3463728"/>
              <a:ext cx="322299" cy="228877"/>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6" name="Conector recto de flecha 15">
              <a:extLst>
                <a:ext uri="{FF2B5EF4-FFF2-40B4-BE49-F238E27FC236}">
                  <a16:creationId xmlns:a16="http://schemas.microsoft.com/office/drawing/2014/main" xmlns="" id="{7EB497C3-28D0-4906-BF89-2A5EF7DDAF3B}"/>
                </a:ext>
              </a:extLst>
            </p:cNvPr>
            <p:cNvCxnSpPr>
              <a:cxnSpLocks/>
            </p:cNvCxnSpPr>
            <p:nvPr/>
          </p:nvCxnSpPr>
          <p:spPr>
            <a:xfrm>
              <a:off x="1341025" y="1403689"/>
              <a:ext cx="297846" cy="255575"/>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grpSp>
      <p:pic>
        <p:nvPicPr>
          <p:cNvPr id="4" name="Imagen 3">
            <a:extLst>
              <a:ext uri="{FF2B5EF4-FFF2-40B4-BE49-F238E27FC236}">
                <a16:creationId xmlns:a16="http://schemas.microsoft.com/office/drawing/2014/main" xmlns="" id="{452E9802-28CF-491B-83E8-834C025E6D1D}"/>
              </a:ext>
            </a:extLst>
          </p:cNvPr>
          <p:cNvPicPr>
            <a:picLocks noChangeAspect="1"/>
          </p:cNvPicPr>
          <p:nvPr/>
        </p:nvPicPr>
        <p:blipFill>
          <a:blip r:embed="rId3" cstate="print"/>
          <a:stretch>
            <a:fillRect/>
          </a:stretch>
        </p:blipFill>
        <p:spPr>
          <a:xfrm>
            <a:off x="4969953" y="599316"/>
            <a:ext cx="6999124" cy="4836129"/>
          </a:xfrm>
          <a:prstGeom prst="rect">
            <a:avLst/>
          </a:prstGeom>
        </p:spPr>
      </p:pic>
      <mc:AlternateContent xmlns:mc="http://schemas.openxmlformats.org/markup-compatibility/2006">
        <mc:Choice xmlns:a14="http://schemas.microsoft.com/office/drawing/2010/main" xmlns="" Requires="a14">
          <p:sp>
            <p:nvSpPr>
              <p:cNvPr id="6" name="CuadroTexto 5">
                <a:extLst>
                  <a:ext uri="{FF2B5EF4-FFF2-40B4-BE49-F238E27FC236}">
                    <a16:creationId xmlns:a16="http://schemas.microsoft.com/office/drawing/2014/main" id="{57F2DBF6-D640-4A41-B5EB-84F5F9D4F5D3}"/>
                  </a:ext>
                </a:extLst>
              </p:cNvPr>
              <p:cNvSpPr txBox="1"/>
              <p:nvPr/>
            </p:nvSpPr>
            <p:spPr>
              <a:xfrm>
                <a:off x="349712" y="5435445"/>
                <a:ext cx="11883381" cy="1200329"/>
              </a:xfrm>
              <a:prstGeom prst="rect">
                <a:avLst/>
              </a:prstGeom>
              <a:noFill/>
            </p:spPr>
            <p:txBody>
              <a:bodyPr wrap="none" rtlCol="0">
                <a:spAutoFit/>
              </a:bodyPr>
              <a:lstStyle/>
              <a:p>
                <a:pPr algn="just"/>
                <a:r>
                  <a:rPr lang="es-ES" dirty="0">
                    <a:latin typeface="Arial" panose="020B0604020202020204" pitchFamily="34" charset="0"/>
                    <a:cs typeface="Arial" panose="020B0604020202020204" pitchFamily="34" charset="0"/>
                  </a:rPr>
                  <a:t>En el esquema vemos como se modifica el ciclo de histéresis para un mismo material con y sin deformación.</a:t>
                </a:r>
              </a:p>
              <a:p>
                <a:pPr algn="just"/>
                <a:r>
                  <a:rPr lang="es-ES" dirty="0">
                    <a:latin typeface="Arial" panose="020B0604020202020204" pitchFamily="34" charset="0"/>
                    <a:cs typeface="Arial" panose="020B0604020202020204" pitchFamily="34" charset="0"/>
                  </a:rPr>
                  <a:t>En la medida que aumenta el endurecimiento mecánico disminuye la permeabilidad y se incrementa </a:t>
                </a:r>
                <a14:m>
                  <m:oMath xmlns:m="http://schemas.openxmlformats.org/officeDocument/2006/math">
                    <m:sSub>
                      <m:sSubPr>
                        <m:ctrlPr>
                          <a:rPr lang="es-ES" i="1" smtClean="0">
                            <a:latin typeface="Cambria Math" panose="02040503050406030204" pitchFamily="18" charset="0"/>
                            <a:cs typeface="Arial" panose="020B0604020202020204" pitchFamily="34" charset="0"/>
                          </a:rPr>
                        </m:ctrlPr>
                      </m:sSubPr>
                      <m:e>
                        <m:r>
                          <a:rPr lang="es-ES" b="0" i="1" smtClean="0">
                            <a:latin typeface="Cambria Math" panose="02040503050406030204" pitchFamily="18" charset="0"/>
                            <a:cs typeface="Arial" panose="020B0604020202020204" pitchFamily="34" charset="0"/>
                          </a:rPr>
                          <m:t>𝐻</m:t>
                        </m:r>
                      </m:e>
                      <m:sub>
                        <m:r>
                          <a:rPr lang="es-ES" b="0" i="1" smtClean="0">
                            <a:latin typeface="Cambria Math" panose="02040503050406030204" pitchFamily="18" charset="0"/>
                            <a:cs typeface="Arial" panose="020B0604020202020204" pitchFamily="34" charset="0"/>
                          </a:rPr>
                          <m:t>𝑐</m:t>
                        </m:r>
                      </m:sub>
                    </m:sSub>
                  </m:oMath>
                </a14:m>
                <a:endParaRPr lang="es-ES" dirty="0">
                  <a:latin typeface="Arial" panose="020B0604020202020204" pitchFamily="34" charset="0"/>
                  <a:cs typeface="Arial" panose="020B0604020202020204" pitchFamily="34" charset="0"/>
                </a:endParaRPr>
              </a:p>
              <a:p>
                <a:pPr algn="just"/>
                <a:r>
                  <a:rPr lang="es-ES" dirty="0">
                    <a:latin typeface="Arial" panose="020B0604020202020204" pitchFamily="34" charset="0"/>
                    <a:cs typeface="Arial" panose="020B0604020202020204" pitchFamily="34" charset="0"/>
                  </a:rPr>
                  <a:t>Mientras que en el grafico observamos el cambio de la resistividad a 20C° con el porciento de </a:t>
                </a:r>
                <a:r>
                  <a:rPr lang="es-ES" dirty="0" err="1">
                    <a:latin typeface="Arial" panose="020B0604020202020204" pitchFamily="34" charset="0"/>
                    <a:cs typeface="Arial" panose="020B0604020202020204" pitchFamily="34" charset="0"/>
                  </a:rPr>
                  <a:t>aleante</a:t>
                </a:r>
                <a:r>
                  <a:rPr lang="es-ES" dirty="0">
                    <a:latin typeface="Arial" panose="020B0604020202020204" pitchFamily="34" charset="0"/>
                    <a:cs typeface="Arial" panose="020B0604020202020204" pitchFamily="34" charset="0"/>
                  </a:rPr>
                  <a:t> en el hierro,</a:t>
                </a:r>
              </a:p>
              <a:p>
                <a:pPr algn="just"/>
                <a:r>
                  <a:rPr lang="es-ES" dirty="0">
                    <a:latin typeface="Arial" panose="020B0604020202020204" pitchFamily="34" charset="0"/>
                    <a:cs typeface="Arial" panose="020B0604020202020204" pitchFamily="34" charset="0"/>
                  </a:rPr>
                  <a:t>donde se destaca que el agregado de silicio disminuiría  las corrientes parcitas.</a:t>
                </a:r>
              </a:p>
            </p:txBody>
          </p:sp>
        </mc:Choice>
        <mc:Fallback>
          <p:sp>
            <p:nvSpPr>
              <p:cNvPr id="6" name="CuadroTexto 5">
                <a:extLst>
                  <a:ext uri="{FF2B5EF4-FFF2-40B4-BE49-F238E27FC236}">
                    <a16:creationId xmlns:a16="http://schemas.microsoft.com/office/drawing/2014/main" xmlns="" xmlns:a14="http://schemas.microsoft.com/office/drawing/2010/main" id="{57F2DBF6-D640-4A41-B5EB-84F5F9D4F5D3}"/>
                  </a:ext>
                </a:extLst>
              </p:cNvPr>
              <p:cNvSpPr txBox="1">
                <a:spLocks noRot="1" noChangeAspect="1" noMove="1" noResize="1" noEditPoints="1" noAdjustHandles="1" noChangeArrowheads="1" noChangeShapeType="1" noTextEdit="1"/>
              </p:cNvSpPr>
              <p:nvPr/>
            </p:nvSpPr>
            <p:spPr>
              <a:xfrm>
                <a:off x="349712" y="5435445"/>
                <a:ext cx="11883381" cy="1200329"/>
              </a:xfrm>
              <a:prstGeom prst="rect">
                <a:avLst/>
              </a:prstGeom>
              <a:blipFill>
                <a:blip r:embed="rId4" cstate="print"/>
                <a:stretch>
                  <a:fillRect l="-410" t="-3046" b="-7107"/>
                </a:stretch>
              </a:blipFill>
            </p:spPr>
            <p:txBody>
              <a:bodyPr/>
              <a:lstStyle/>
              <a:p>
                <a:r>
                  <a:rPr lang="es-ES">
                    <a:noFill/>
                  </a:rPr>
                  <a:t> </a:t>
                </a:r>
              </a:p>
            </p:txBody>
          </p:sp>
        </mc:Fallback>
      </mc:AlternateContent>
      <p:sp>
        <p:nvSpPr>
          <p:cNvPr id="9" name="CuadroTexto 8">
            <a:extLst>
              <a:ext uri="{FF2B5EF4-FFF2-40B4-BE49-F238E27FC236}">
                <a16:creationId xmlns:a16="http://schemas.microsoft.com/office/drawing/2014/main" xmlns="" id="{F02938AA-5AD6-468B-B8C1-F531CCD0D237}"/>
              </a:ext>
            </a:extLst>
          </p:cNvPr>
          <p:cNvSpPr txBox="1"/>
          <p:nvPr/>
        </p:nvSpPr>
        <p:spPr>
          <a:xfrm>
            <a:off x="104221" y="85625"/>
            <a:ext cx="5641737" cy="523220"/>
          </a:xfrm>
          <a:prstGeom prst="rect">
            <a:avLst/>
          </a:prstGeom>
          <a:noFill/>
        </p:spPr>
        <p:txBody>
          <a:bodyPr wrap="none" rtlCol="0">
            <a:spAutoFit/>
          </a:bodyPr>
          <a:lstStyle/>
          <a:p>
            <a:r>
              <a:rPr lang="es-ES" sz="2800" b="1" dirty="0">
                <a:solidFill>
                  <a:srgbClr val="FF0000"/>
                </a:solidFill>
              </a:rPr>
              <a:t>Deformación mecánica y resistividad</a:t>
            </a:r>
          </a:p>
        </p:txBody>
      </p:sp>
    </p:spTree>
    <p:extLst>
      <p:ext uri="{BB962C8B-B14F-4D97-AF65-F5344CB8AC3E}">
        <p14:creationId xmlns:p14="http://schemas.microsoft.com/office/powerpoint/2010/main" xmlns="" val="25106913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5" name="Marcador de contenido 4">
                <a:extLst>
                  <a:ext uri="{FF2B5EF4-FFF2-40B4-BE49-F238E27FC236}">
                    <a16:creationId xmlns:a16="http://schemas.microsoft.com/office/drawing/2014/main" id="{0C97F451-9D55-44D9-B86E-6CAAEB92E0F6}"/>
                  </a:ext>
                </a:extLst>
              </p:cNvPr>
              <p:cNvSpPr>
                <a:spLocks noGrp="1"/>
              </p:cNvSpPr>
              <p:nvPr>
                <p:ph idx="1"/>
              </p:nvPr>
            </p:nvSpPr>
            <p:spPr>
              <a:xfrm>
                <a:off x="5126181" y="983672"/>
                <a:ext cx="6885709" cy="5721119"/>
              </a:xfrm>
            </p:spPr>
            <p:txBody>
              <a:bodyPr>
                <a:normAutofit fontScale="77500" lnSpcReduction="20000"/>
              </a:bodyPr>
              <a:lstStyle/>
              <a:p>
                <a:pPr algn="just">
                  <a:lnSpc>
                    <a:spcPct val="120000"/>
                  </a:lnSpc>
                </a:pPr>
                <a:r>
                  <a:rPr lang="es-ES" dirty="0">
                    <a:latin typeface="Arial" panose="020B0604020202020204" pitchFamily="34" charset="0"/>
                    <a:cs typeface="Arial" panose="020B0604020202020204" pitchFamily="34" charset="0"/>
                  </a:rPr>
                  <a:t>Existen expresiones aproximadas que me permiten calcular la pérdidas en el hierro (alta pureza y </a:t>
                </a:r>
                <a14:m>
                  <m:oMath xmlns:m="http://schemas.openxmlformats.org/officeDocument/2006/math">
                    <m:r>
                      <a:rPr lang="es-ES" b="0" i="1" smtClean="0">
                        <a:latin typeface="Cambria Math" panose="02040503050406030204" pitchFamily="18" charset="0"/>
                      </a:rPr>
                      <m:t>𝐵</m:t>
                    </m:r>
                    <m:r>
                      <a:rPr lang="es-ES" b="0" i="1" smtClean="0">
                        <a:latin typeface="Cambria Math" panose="02040503050406030204" pitchFamily="18" charset="0"/>
                      </a:rPr>
                      <m:t>=1</m:t>
                    </m:r>
                    <m:r>
                      <a:rPr lang="es-ES" b="0" i="1" smtClean="0">
                        <a:latin typeface="Cambria Math" panose="02040503050406030204" pitchFamily="18" charset="0"/>
                      </a:rPr>
                      <m:t>𝑇</m:t>
                    </m:r>
                  </m:oMath>
                </a14:m>
                <a:r>
                  <a:rPr lang="es-ES" dirty="0">
                    <a:latin typeface="Arial" panose="020B0604020202020204" pitchFamily="34" charset="0"/>
                    <a:cs typeface="Arial" panose="020B0604020202020204" pitchFamily="34" charset="0"/>
                  </a:rPr>
                  <a:t>)  en función del tamaño de grano del mismo (atención del  grano no del dominio). El borde de grano actúa como zona de acumulación de impurezas y precipitados. Por tanto es posible trabajar sobre los precipitados y tamaño de grano para obtener los resultados deseados. Si el material es fácilmente magnetizable estamos en presencia de un material magnéticamente blando, esto significa que los dominios magnéticos se pueden mover fácilmente. Por el contrario, si es difícil mover los limites de los dominios magnéticos, el material es magnéticamente duro y posee una fuerza coercitiva elevada. En algunos casos las paredes pueden estar totalmente inmovilizadas.</a:t>
                </a:r>
              </a:p>
              <a:p>
                <a:pPr algn="just">
                  <a:lnSpc>
                    <a:spcPct val="100000"/>
                  </a:lnSpc>
                </a:pPr>
                <a:endParaRPr lang="es-ES" dirty="0">
                  <a:latin typeface="Arial" panose="020B0604020202020204" pitchFamily="34" charset="0"/>
                  <a:cs typeface="Arial" panose="020B0604020202020204" pitchFamily="34" charset="0"/>
                </a:endParaRPr>
              </a:p>
            </p:txBody>
          </p:sp>
        </mc:Choice>
        <mc:Fallback>
          <p:sp>
            <p:nvSpPr>
              <p:cNvPr id="5" name="Marcador de contenido 4">
                <a:extLst>
                  <a:ext uri="{FF2B5EF4-FFF2-40B4-BE49-F238E27FC236}">
                    <a16:creationId xmlns:a16="http://schemas.microsoft.com/office/drawing/2014/main" xmlns="" xmlns:a14="http://schemas.microsoft.com/office/drawing/2010/main" id="{0C97F451-9D55-44D9-B86E-6CAAEB92E0F6}"/>
                  </a:ext>
                </a:extLst>
              </p:cNvPr>
              <p:cNvSpPr>
                <a:spLocks noGrp="1" noRot="1" noChangeAspect="1" noMove="1" noResize="1" noEditPoints="1" noAdjustHandles="1" noChangeArrowheads="1" noChangeShapeType="1" noTextEdit="1"/>
              </p:cNvSpPr>
              <p:nvPr>
                <p:ph idx="1"/>
              </p:nvPr>
            </p:nvSpPr>
            <p:spPr>
              <a:xfrm>
                <a:off x="5126181" y="983672"/>
                <a:ext cx="6885709" cy="5721119"/>
              </a:xfrm>
              <a:blipFill>
                <a:blip r:embed="rId2" cstate="print"/>
                <a:stretch>
                  <a:fillRect l="-1063" t="-532" r="-1151"/>
                </a:stretch>
              </a:blipFill>
            </p:spPr>
            <p:txBody>
              <a:bodyPr/>
              <a:lstStyle/>
              <a:p>
                <a:r>
                  <a:rPr lang="es-ES">
                    <a:noFill/>
                  </a:rPr>
                  <a:t> </a:t>
                </a:r>
              </a:p>
            </p:txBody>
          </p:sp>
        </mc:Fallback>
      </mc:AlternateContent>
      <p:sp>
        <p:nvSpPr>
          <p:cNvPr id="6" name="Título 5">
            <a:extLst>
              <a:ext uri="{FF2B5EF4-FFF2-40B4-BE49-F238E27FC236}">
                <a16:creationId xmlns:a16="http://schemas.microsoft.com/office/drawing/2014/main" xmlns="" id="{42E600B5-19AE-4E14-8B20-835BB7281020}"/>
              </a:ext>
            </a:extLst>
          </p:cNvPr>
          <p:cNvSpPr>
            <a:spLocks noGrp="1"/>
          </p:cNvSpPr>
          <p:nvPr>
            <p:ph type="title"/>
          </p:nvPr>
        </p:nvSpPr>
        <p:spPr>
          <a:xfrm>
            <a:off x="838200" y="365126"/>
            <a:ext cx="10515600" cy="78219"/>
          </a:xfrm>
        </p:spPr>
        <p:txBody>
          <a:bodyPr>
            <a:noAutofit/>
          </a:bodyPr>
          <a:lstStyle/>
          <a:p>
            <a:pPr algn="ctr"/>
            <a:r>
              <a:rPr lang="es-AR" sz="2400" b="1" dirty="0">
                <a:solidFill>
                  <a:srgbClr val="FF0000"/>
                </a:solidFill>
                <a:latin typeface="Arial" panose="020B0604020202020204" pitchFamily="34" charset="0"/>
                <a:cs typeface="Arial" panose="020B0604020202020204" pitchFamily="34" charset="0"/>
              </a:rPr>
              <a:t>Efecto del tamaño de grano del acero en las características magnéticas</a:t>
            </a:r>
            <a:endParaRPr lang="es-ES" sz="2400" dirty="0">
              <a:latin typeface="Arial" panose="020B0604020202020204" pitchFamily="34" charset="0"/>
              <a:cs typeface="Arial" panose="020B0604020202020204" pitchFamily="34" charset="0"/>
            </a:endParaRPr>
          </a:p>
        </p:txBody>
      </p:sp>
      <p:pic>
        <p:nvPicPr>
          <p:cNvPr id="13" name="Imagen 12">
            <a:extLst>
              <a:ext uri="{FF2B5EF4-FFF2-40B4-BE49-F238E27FC236}">
                <a16:creationId xmlns:a16="http://schemas.microsoft.com/office/drawing/2014/main" xmlns="" id="{50952E81-01F8-4369-B511-025074C0B976}"/>
              </a:ext>
            </a:extLst>
          </p:cNvPr>
          <p:cNvPicPr>
            <a:picLocks noChangeAspect="1"/>
          </p:cNvPicPr>
          <p:nvPr/>
        </p:nvPicPr>
        <p:blipFill rotWithShape="1">
          <a:blip r:embed="rId3" cstate="print"/>
          <a:srcRect l="2704" t="9930" r="46847" b="7677"/>
          <a:stretch/>
        </p:blipFill>
        <p:spPr>
          <a:xfrm>
            <a:off x="-1" y="842384"/>
            <a:ext cx="4488873" cy="5721120"/>
          </a:xfrm>
          <a:prstGeom prst="rect">
            <a:avLst/>
          </a:prstGeom>
        </p:spPr>
      </p:pic>
    </p:spTree>
    <p:extLst>
      <p:ext uri="{BB962C8B-B14F-4D97-AF65-F5344CB8AC3E}">
        <p14:creationId xmlns:p14="http://schemas.microsoft.com/office/powerpoint/2010/main" xmlns="" val="42104722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219BFF1-BCEE-4E3B-8A03-8EC8646F63C7}"/>
              </a:ext>
            </a:extLst>
          </p:cNvPr>
          <p:cNvSpPr>
            <a:spLocks noGrp="1"/>
          </p:cNvSpPr>
          <p:nvPr>
            <p:ph type="title"/>
          </p:nvPr>
        </p:nvSpPr>
        <p:spPr>
          <a:xfrm>
            <a:off x="838200" y="365126"/>
            <a:ext cx="10515600" cy="673966"/>
          </a:xfrm>
        </p:spPr>
        <p:txBody>
          <a:bodyPr>
            <a:noAutofit/>
          </a:bodyPr>
          <a:lstStyle/>
          <a:p>
            <a:pPr algn="ctr"/>
            <a:r>
              <a:rPr lang="es-AR" sz="2400" b="1" dirty="0">
                <a:solidFill>
                  <a:srgbClr val="FF0000"/>
                </a:solidFill>
                <a:latin typeface="Arial" panose="020B0604020202020204" pitchFamily="34" charset="0"/>
                <a:cs typeface="Arial" panose="020B0604020202020204" pitchFamily="34" charset="0"/>
              </a:rPr>
              <a:t>Efecto del tamaño de grano del acero en las características magnéticas</a:t>
            </a:r>
            <a:endParaRPr lang="es-ES" sz="2400" dirty="0"/>
          </a:p>
        </p:txBody>
      </p:sp>
      <p:pic>
        <p:nvPicPr>
          <p:cNvPr id="29" name="Marcador de contenido 28">
            <a:extLst>
              <a:ext uri="{FF2B5EF4-FFF2-40B4-BE49-F238E27FC236}">
                <a16:creationId xmlns:a16="http://schemas.microsoft.com/office/drawing/2014/main" xmlns="" id="{B5564272-3C01-44EE-9F12-34A5B5A7880C}"/>
              </a:ext>
            </a:extLst>
          </p:cNvPr>
          <p:cNvPicPr>
            <a:picLocks noGrp="1" noChangeAspect="1"/>
          </p:cNvPicPr>
          <p:nvPr>
            <p:ph idx="1"/>
          </p:nvPr>
        </p:nvPicPr>
        <p:blipFill rotWithShape="1">
          <a:blip r:embed="rId2" cstate="print">
            <a:extLst>
              <a:ext uri="{28A0092B-C50C-407E-A947-70E740481C1C}">
                <a14:useLocalDpi xmlns:a14="http://schemas.microsoft.com/office/drawing/2010/main" xmlns="" val="0"/>
              </a:ext>
            </a:extLst>
          </a:blip>
          <a:srcRect t="34716" r="34954" b="2830"/>
          <a:stretch/>
        </p:blipFill>
        <p:spPr>
          <a:xfrm>
            <a:off x="0" y="1412052"/>
            <a:ext cx="4772653" cy="5010437"/>
          </a:xfrm>
        </p:spPr>
      </p:pic>
      <mc:AlternateContent xmlns:mc="http://schemas.openxmlformats.org/markup-compatibility/2006">
        <mc:Choice xmlns:a14="http://schemas.microsoft.com/office/drawing/2010/main" xmlns="" Requires="a14">
          <p:sp>
            <p:nvSpPr>
              <p:cNvPr id="30" name="CuadroTexto 29">
                <a:extLst>
                  <a:ext uri="{FF2B5EF4-FFF2-40B4-BE49-F238E27FC236}">
                    <a16:creationId xmlns:a16="http://schemas.microsoft.com/office/drawing/2014/main" id="{A6E80F16-9E60-4923-B46A-515D2F165567}"/>
                  </a:ext>
                </a:extLst>
              </p:cNvPr>
              <p:cNvSpPr txBox="1"/>
              <p:nvPr/>
            </p:nvSpPr>
            <p:spPr>
              <a:xfrm>
                <a:off x="4786313" y="1412052"/>
                <a:ext cx="7885226" cy="4801314"/>
              </a:xfrm>
              <a:prstGeom prst="rect">
                <a:avLst/>
              </a:prstGeom>
              <a:noFill/>
            </p:spPr>
            <p:txBody>
              <a:bodyPr wrap="square" rtlCol="0">
                <a:spAutoFit/>
              </a:bodyPr>
              <a:lstStyle/>
              <a:p>
                <a:pPr marL="85725" algn="just"/>
                <a:r>
                  <a:rPr lang="es-ES" dirty="0">
                    <a:latin typeface="Arial" panose="020B0604020202020204" pitchFamily="34" charset="0"/>
                    <a:cs typeface="Arial" panose="020B0604020202020204" pitchFamily="34" charset="0"/>
                  </a:rPr>
                  <a:t>De igual manera tenemos una expresión que permite </a:t>
                </a:r>
              </a:p>
              <a:p>
                <a:pPr marL="85725" algn="just"/>
                <a:r>
                  <a:rPr lang="es-ES" dirty="0">
                    <a:latin typeface="Arial" panose="020B0604020202020204" pitchFamily="34" charset="0"/>
                    <a:cs typeface="Arial" panose="020B0604020202020204" pitchFamily="34" charset="0"/>
                  </a:rPr>
                  <a:t>estimar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𝐻</m:t>
                        </m:r>
                      </m:e>
                      <m:sub>
                        <m:r>
                          <a:rPr lang="es-ES" i="1">
                            <a:latin typeface="Cambria Math" panose="02040503050406030204" pitchFamily="18" charset="0"/>
                          </a:rPr>
                          <m:t>𝑐</m:t>
                        </m:r>
                      </m:sub>
                    </m:sSub>
                  </m:oMath>
                </a14:m>
                <a:r>
                  <a:rPr lang="es-ES" dirty="0">
                    <a:latin typeface="Arial" panose="020B0604020202020204" pitchFamily="34" charset="0"/>
                    <a:cs typeface="Arial" panose="020B0604020202020204" pitchFamily="34" charset="0"/>
                  </a:rPr>
                  <a:t> en función del tamaño de grano de la aleación,</a:t>
                </a:r>
              </a:p>
              <a:p>
                <a:pPr marL="85725" algn="just"/>
                <a:r>
                  <a:rPr lang="es-ES" dirty="0">
                    <a:latin typeface="Arial" panose="020B0604020202020204" pitchFamily="34" charset="0"/>
                    <a:cs typeface="Arial" panose="020B0604020202020204" pitchFamily="34" charset="0"/>
                  </a:rPr>
                  <a:t>para un acero de alta pureza y </a:t>
                </a:r>
                <a14:m>
                  <m:oMath xmlns:m="http://schemas.openxmlformats.org/officeDocument/2006/math">
                    <m:r>
                      <a:rPr lang="es-ES" i="1">
                        <a:latin typeface="Cambria Math" panose="02040503050406030204" pitchFamily="18" charset="0"/>
                      </a:rPr>
                      <m:t>𝐵</m:t>
                    </m:r>
                    <m:r>
                      <a:rPr lang="es-ES" i="1">
                        <a:latin typeface="Cambria Math" panose="02040503050406030204" pitchFamily="18" charset="0"/>
                      </a:rPr>
                      <m:t>=1</m:t>
                    </m:r>
                    <m:r>
                      <a:rPr lang="es-ES" i="1">
                        <a:latin typeface="Cambria Math" panose="02040503050406030204" pitchFamily="18" charset="0"/>
                      </a:rPr>
                      <m:t>𝑇</m:t>
                    </m:r>
                    <m:r>
                      <a:rPr lang="es-ES" b="0" i="1" smtClean="0">
                        <a:latin typeface="Cambria Math" panose="02040503050406030204" pitchFamily="18" charset="0"/>
                      </a:rPr>
                      <m:t>.</m:t>
                    </m:r>
                  </m:oMath>
                </a14:m>
                <a:endParaRPr lang="es-ES" dirty="0">
                  <a:latin typeface="Arial" panose="020B0604020202020204" pitchFamily="34" charset="0"/>
                  <a:cs typeface="Arial" panose="020B0604020202020204" pitchFamily="34" charset="0"/>
                </a:endParaRPr>
              </a:p>
              <a:p>
                <a:pPr marL="85725" algn="just"/>
                <a:r>
                  <a:rPr lang="es-ES" dirty="0">
                    <a:latin typeface="Arial" panose="020B0604020202020204" pitchFamily="34" charset="0"/>
                    <a:cs typeface="Arial" panose="020B0604020202020204" pitchFamily="34" charset="0"/>
                  </a:rPr>
                  <a:t>Similares relaciones se encuentran con el contenido de otros</a:t>
                </a:r>
              </a:p>
              <a:p>
                <a:pPr marL="85725" algn="just"/>
                <a:r>
                  <a:rPr lang="es-ES" dirty="0">
                    <a:latin typeface="Arial" panose="020B0604020202020204" pitchFamily="34" charset="0"/>
                    <a:cs typeface="Arial" panose="020B0604020202020204" pitchFamily="34" charset="0"/>
                  </a:rPr>
                  <a:t>elementos, como azufre, oxígeno, etc.</a:t>
                </a:r>
              </a:p>
              <a:p>
                <a:pPr marL="85725" algn="just"/>
                <a:r>
                  <a:rPr lang="es-ES" dirty="0">
                    <a:latin typeface="Arial" panose="020B0604020202020204" pitchFamily="34" charset="0"/>
                    <a:cs typeface="Arial" panose="020B0604020202020204" pitchFamily="34" charset="0"/>
                  </a:rPr>
                  <a:t>En definitiva encontramos parámetros, (para un dado material)</a:t>
                </a:r>
              </a:p>
              <a:p>
                <a:pPr marL="85725" algn="just"/>
                <a:r>
                  <a:rPr lang="es-ES" dirty="0">
                    <a:latin typeface="Arial" panose="020B0604020202020204" pitchFamily="34" charset="0"/>
                    <a:cs typeface="Arial" panose="020B0604020202020204" pitchFamily="34" charset="0"/>
                  </a:rPr>
                  <a:t>del ciclo de histéresis que son efectivamente afectados </a:t>
                </a:r>
              </a:p>
              <a:p>
                <a:pPr marL="85725" algn="just"/>
                <a:r>
                  <a:rPr lang="es-ES" dirty="0">
                    <a:latin typeface="Arial" panose="020B0604020202020204" pitchFamily="34" charset="0"/>
                    <a:cs typeface="Arial" panose="020B0604020202020204" pitchFamily="34" charset="0"/>
                  </a:rPr>
                  <a:t>por las propiedades  metalúrgicas  del material y otro </a:t>
                </a:r>
              </a:p>
              <a:p>
                <a:pPr marL="85725" algn="just"/>
                <a:r>
                  <a:rPr lang="es-ES" dirty="0">
                    <a:latin typeface="Arial" panose="020B0604020202020204" pitchFamily="34" charset="0"/>
                    <a:cs typeface="Arial" panose="020B0604020202020204" pitchFamily="34" charset="0"/>
                  </a:rPr>
                  <a:t>paramentos que no lo son:</a:t>
                </a:r>
              </a:p>
              <a:p>
                <a:pPr marL="85725" algn="just"/>
                <a:r>
                  <a:rPr lang="es-ES" dirty="0">
                    <a:latin typeface="Arial" panose="020B0604020202020204" pitchFamily="34" charset="0"/>
                    <a:cs typeface="Arial" panose="020B0604020202020204" pitchFamily="34" charset="0"/>
                  </a:rPr>
                  <a:t>Son </a:t>
                </a:r>
                <a:r>
                  <a:rPr lang="es-ES" b="1" dirty="0">
                    <a:latin typeface="Arial" panose="020B0604020202020204" pitchFamily="34" charset="0"/>
                    <a:cs typeface="Arial" panose="020B0604020202020204" pitchFamily="34" charset="0"/>
                  </a:rPr>
                  <a:t>insensible</a:t>
                </a:r>
                <a:r>
                  <a:rPr lang="es-ES" dirty="0">
                    <a:latin typeface="Arial" panose="020B0604020202020204" pitchFamily="34" charset="0"/>
                    <a:cs typeface="Arial" panose="020B0604020202020204" pitchFamily="34" charset="0"/>
                  </a:rPr>
                  <a:t> al cambio de la estructura la </a:t>
                </a:r>
                <a:r>
                  <a:rPr lang="es-ES" b="1" dirty="0">
                    <a:latin typeface="Arial" panose="020B0604020202020204" pitchFamily="34" charset="0"/>
                    <a:cs typeface="Arial" panose="020B0604020202020204" pitchFamily="34" charset="0"/>
                  </a:rPr>
                  <a:t>inducción de saturación</a:t>
                </a:r>
              </a:p>
              <a:p>
                <a:pPr marL="85725" algn="just"/>
                <a:r>
                  <a:rPr lang="es-ES" dirty="0">
                    <a:latin typeface="Arial" panose="020B0604020202020204" pitchFamily="34" charset="0"/>
                    <a:cs typeface="Arial" panose="020B0604020202020204" pitchFamily="34" charset="0"/>
                  </a:rPr>
                  <a:t>y la </a:t>
                </a:r>
                <a:r>
                  <a:rPr lang="es-ES" b="1" dirty="0">
                    <a:latin typeface="Arial" panose="020B0604020202020204" pitchFamily="34" charset="0"/>
                    <a:cs typeface="Arial" panose="020B0604020202020204" pitchFamily="34" charset="0"/>
                  </a:rPr>
                  <a:t>temperatura de Curie</a:t>
                </a:r>
                <a:r>
                  <a:rPr lang="es-ES" dirty="0">
                    <a:latin typeface="Arial" panose="020B0604020202020204" pitchFamily="34" charset="0"/>
                    <a:cs typeface="Arial" panose="020B0604020202020204" pitchFamily="34" charset="0"/>
                  </a:rPr>
                  <a:t>, puesto que dependen básicamente </a:t>
                </a:r>
              </a:p>
              <a:p>
                <a:pPr marL="85725" algn="just"/>
                <a:r>
                  <a:rPr lang="es-ES" dirty="0">
                    <a:latin typeface="Arial" panose="020B0604020202020204" pitchFamily="34" charset="0"/>
                    <a:cs typeface="Arial" panose="020B0604020202020204" pitchFamily="34" charset="0"/>
                  </a:rPr>
                  <a:t>de la composición química del material.</a:t>
                </a:r>
              </a:p>
              <a:p>
                <a:pPr marL="85725" algn="just"/>
                <a:r>
                  <a:rPr lang="es-ES" dirty="0">
                    <a:latin typeface="Arial" panose="020B0604020202020204" pitchFamily="34" charset="0"/>
                    <a:cs typeface="Arial" panose="020B0604020202020204" pitchFamily="34" charset="0"/>
                  </a:rPr>
                  <a:t>Son </a:t>
                </a:r>
                <a:r>
                  <a:rPr lang="es-ES" b="1" dirty="0">
                    <a:latin typeface="Arial" panose="020B0604020202020204" pitchFamily="34" charset="0"/>
                    <a:cs typeface="Arial" panose="020B0604020202020204" pitchFamily="34" charset="0"/>
                  </a:rPr>
                  <a:t>sensibles</a:t>
                </a:r>
                <a:r>
                  <a:rPr lang="es-ES" dirty="0">
                    <a:latin typeface="Arial" panose="020B0604020202020204" pitchFamily="34" charset="0"/>
                    <a:cs typeface="Arial" panose="020B0604020202020204" pitchFamily="34" charset="0"/>
                  </a:rPr>
                  <a:t> a la estructura la </a:t>
                </a:r>
                <a:r>
                  <a:rPr lang="es-ES" b="1" dirty="0">
                    <a:latin typeface="Arial" panose="020B0604020202020204" pitchFamily="34" charset="0"/>
                    <a:cs typeface="Arial" panose="020B0604020202020204" pitchFamily="34" charset="0"/>
                  </a:rPr>
                  <a:t>fuerza coercitiva</a:t>
                </a:r>
                <a:r>
                  <a:rPr lang="es-ES" dirty="0">
                    <a:latin typeface="Arial" panose="020B0604020202020204" pitchFamily="34" charset="0"/>
                    <a:cs typeface="Arial" panose="020B0604020202020204" pitchFamily="34" charset="0"/>
                  </a:rPr>
                  <a:t>, la </a:t>
                </a:r>
                <a:r>
                  <a:rPr lang="es-ES" b="1" dirty="0">
                    <a:latin typeface="Arial" panose="020B0604020202020204" pitchFamily="34" charset="0"/>
                    <a:cs typeface="Arial" panose="020B0604020202020204" pitchFamily="34" charset="0"/>
                  </a:rPr>
                  <a:t>inducción </a:t>
                </a:r>
              </a:p>
              <a:p>
                <a:pPr marL="85725" algn="just"/>
                <a:r>
                  <a:rPr lang="es-ES" b="1" dirty="0">
                    <a:latin typeface="Arial" panose="020B0604020202020204" pitchFamily="34" charset="0"/>
                    <a:cs typeface="Arial" panose="020B0604020202020204" pitchFamily="34" charset="0"/>
                  </a:rPr>
                  <a:t>remanente,</a:t>
                </a:r>
                <a:r>
                  <a:rPr lang="es-ES" dirty="0">
                    <a:latin typeface="Arial" panose="020B0604020202020204" pitchFamily="34" charset="0"/>
                    <a:cs typeface="Arial" panose="020B0604020202020204" pitchFamily="34" charset="0"/>
                  </a:rPr>
                  <a:t> </a:t>
                </a:r>
                <a:r>
                  <a:rPr lang="es-ES" b="1" dirty="0">
                    <a:latin typeface="Arial" panose="020B0604020202020204" pitchFamily="34" charset="0"/>
                    <a:cs typeface="Arial" panose="020B0604020202020204" pitchFamily="34" charset="0"/>
                  </a:rPr>
                  <a:t>permeabilidad</a:t>
                </a:r>
                <a:r>
                  <a:rPr lang="es-ES" dirty="0">
                    <a:latin typeface="Arial" panose="020B0604020202020204" pitchFamily="34" charset="0"/>
                    <a:cs typeface="Arial" panose="020B0604020202020204" pitchFamily="34" charset="0"/>
                  </a:rPr>
                  <a:t> y también el área del ciclo o sea la </a:t>
                </a:r>
              </a:p>
              <a:p>
                <a:pPr marL="85725" algn="just"/>
                <a:r>
                  <a:rPr lang="es-ES" b="1" dirty="0">
                    <a:latin typeface="Arial" panose="020B0604020202020204" pitchFamily="34" charset="0"/>
                    <a:cs typeface="Arial" panose="020B0604020202020204" pitchFamily="34" charset="0"/>
                  </a:rPr>
                  <a:t>energía,</a:t>
                </a:r>
                <a:r>
                  <a:rPr lang="es-ES" dirty="0">
                    <a:latin typeface="Arial" panose="020B0604020202020204" pitchFamily="34" charset="0"/>
                    <a:cs typeface="Arial" panose="020B0604020202020204" pitchFamily="34" charset="0"/>
                  </a:rPr>
                  <a:t> prácticamente todos los parámetros que </a:t>
                </a:r>
              </a:p>
              <a:p>
                <a:pPr marL="85725" algn="just"/>
                <a:r>
                  <a:rPr lang="es-ES" dirty="0">
                    <a:latin typeface="Arial" panose="020B0604020202020204" pitchFamily="34" charset="0"/>
                    <a:cs typeface="Arial" panose="020B0604020202020204" pitchFamily="34" charset="0"/>
                  </a:rPr>
                  <a:t>afectan el comportamiento duro o blando de un material.</a:t>
                </a:r>
              </a:p>
              <a:p>
                <a:pPr marL="85725" algn="just"/>
                <a:r>
                  <a:rPr lang="es-ES" dirty="0">
                    <a:latin typeface="Arial" panose="020B0604020202020204" pitchFamily="34" charset="0"/>
                    <a:cs typeface="Arial" panose="020B0604020202020204" pitchFamily="34" charset="0"/>
                  </a:rPr>
                  <a:t> </a:t>
                </a:r>
              </a:p>
            </p:txBody>
          </p:sp>
        </mc:Choice>
        <mc:Fallback>
          <p:sp>
            <p:nvSpPr>
              <p:cNvPr id="30" name="CuadroTexto 29">
                <a:extLst>
                  <a:ext uri="{FF2B5EF4-FFF2-40B4-BE49-F238E27FC236}">
                    <a16:creationId xmlns:a16="http://schemas.microsoft.com/office/drawing/2014/main" xmlns="" xmlns:a14="http://schemas.microsoft.com/office/drawing/2010/main" id="{A6E80F16-9E60-4923-B46A-515D2F165567}"/>
                  </a:ext>
                </a:extLst>
              </p:cNvPr>
              <p:cNvSpPr txBox="1">
                <a:spLocks noRot="1" noChangeAspect="1" noMove="1" noResize="1" noEditPoints="1" noAdjustHandles="1" noChangeArrowheads="1" noChangeShapeType="1" noTextEdit="1"/>
              </p:cNvSpPr>
              <p:nvPr/>
            </p:nvSpPr>
            <p:spPr>
              <a:xfrm>
                <a:off x="4786313" y="1412052"/>
                <a:ext cx="7885226" cy="4801314"/>
              </a:xfrm>
              <a:prstGeom prst="rect">
                <a:avLst/>
              </a:prstGeom>
              <a:blipFill>
                <a:blip r:embed="rId3" cstate="print"/>
                <a:stretch>
                  <a:fillRect t="-762"/>
                </a:stretch>
              </a:blipFill>
            </p:spPr>
            <p:txBody>
              <a:bodyPr/>
              <a:lstStyle/>
              <a:p>
                <a:r>
                  <a:rPr lang="es-ES">
                    <a:noFill/>
                  </a:rPr>
                  <a:t> </a:t>
                </a:r>
              </a:p>
            </p:txBody>
          </p:sp>
        </mc:Fallback>
      </mc:AlternateContent>
    </p:spTree>
    <p:extLst>
      <p:ext uri="{BB962C8B-B14F-4D97-AF65-F5344CB8AC3E}">
        <p14:creationId xmlns:p14="http://schemas.microsoft.com/office/powerpoint/2010/main" xmlns="" val="71033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8040216" y="332657"/>
            <a:ext cx="3722494" cy="830997"/>
          </a:xfrm>
          <a:prstGeom prst="rect">
            <a:avLst/>
          </a:prstGeom>
          <a:noFill/>
        </p:spPr>
        <p:txBody>
          <a:bodyPr wrap="none" rtlCol="0">
            <a:spAutoFit/>
          </a:bodyPr>
          <a:lstStyle/>
          <a:p>
            <a:r>
              <a:rPr lang="es-AR" sz="2400" b="1" dirty="0">
                <a:solidFill>
                  <a:srgbClr val="FF0000"/>
                </a:solidFill>
                <a:latin typeface="Arial" panose="020B0604020202020204" pitchFamily="34" charset="0"/>
                <a:cs typeface="Arial" panose="020B0604020202020204" pitchFamily="34" charset="0"/>
              </a:rPr>
              <a:t>Particularidad del hierro</a:t>
            </a:r>
          </a:p>
          <a:p>
            <a:endParaRPr lang="es-AR" sz="2400" b="1" dirty="0">
              <a:solidFill>
                <a:srgbClr val="FF0000"/>
              </a:solidFill>
            </a:endParaRPr>
          </a:p>
        </p:txBody>
      </p:sp>
      <mc:AlternateContent xmlns:mc="http://schemas.openxmlformats.org/markup-compatibility/2006">
        <mc:Choice xmlns:a14="http://schemas.microsoft.com/office/drawing/2010/main" xmlns="" Requires="a14">
          <p:sp>
            <p:nvSpPr>
              <p:cNvPr id="4" name="3 CuadroTexto"/>
              <p:cNvSpPr txBox="1"/>
              <p:nvPr/>
            </p:nvSpPr>
            <p:spPr>
              <a:xfrm>
                <a:off x="8040216" y="1014610"/>
                <a:ext cx="3860838" cy="5601533"/>
              </a:xfrm>
              <a:prstGeom prst="rect">
                <a:avLst/>
              </a:prstGeom>
              <a:noFill/>
            </p:spPr>
            <p:txBody>
              <a:bodyPr wrap="square" rtlCol="0">
                <a:spAutoFit/>
              </a:bodyPr>
              <a:lstStyle/>
              <a:p>
                <a:pPr algn="just"/>
                <a:r>
                  <a:rPr lang="es-AR" sz="2000" dirty="0">
                    <a:latin typeface="Arial" panose="020B0604020202020204" pitchFamily="34" charset="0"/>
                    <a:cs typeface="Arial" panose="020B0604020202020204" pitchFamily="34" charset="0"/>
                  </a:rPr>
                  <a:t>Generalmente cuando se</a:t>
                </a:r>
              </a:p>
              <a:p>
                <a:pPr algn="just"/>
                <a:r>
                  <a:rPr lang="es-AR" sz="2000" dirty="0">
                    <a:latin typeface="Arial" panose="020B0604020202020204" pitchFamily="34" charset="0"/>
                    <a:cs typeface="Arial" panose="020B0604020202020204" pitchFamily="34" charset="0"/>
                  </a:rPr>
                  <a:t>baja la temperatura se pasa a</a:t>
                </a:r>
              </a:p>
              <a:p>
                <a:pPr algn="just"/>
                <a:r>
                  <a:rPr lang="es-AR" sz="2000" dirty="0">
                    <a:latin typeface="Arial" panose="020B0604020202020204" pitchFamily="34" charset="0"/>
                    <a:cs typeface="Arial" panose="020B0604020202020204" pitchFamily="34" charset="0"/>
                  </a:rPr>
                  <a:t>una estructura más compacta </a:t>
                </a:r>
              </a:p>
              <a:p>
                <a:pPr algn="just"/>
                <a:r>
                  <a:rPr lang="es-AR" sz="2000" dirty="0">
                    <a:latin typeface="Arial" panose="020B0604020202020204" pitchFamily="34" charset="0"/>
                    <a:cs typeface="Arial" panose="020B0604020202020204" pitchFamily="34" charset="0"/>
                  </a:rPr>
                  <a:t>con un volumen menor. Vemos</a:t>
                </a:r>
              </a:p>
              <a:p>
                <a:pPr algn="just"/>
                <a:r>
                  <a:rPr lang="es-AR" sz="2000" dirty="0">
                    <a:latin typeface="Arial" panose="020B0604020202020204" pitchFamily="34" charset="0"/>
                    <a:cs typeface="Arial" panose="020B0604020202020204" pitchFamily="34" charset="0"/>
                  </a:rPr>
                  <a:t>que no es el caso de la </a:t>
                </a:r>
              </a:p>
              <a:p>
                <a:pPr algn="just"/>
                <a:r>
                  <a:rPr lang="es-AR" sz="2000" dirty="0">
                    <a:latin typeface="Arial" panose="020B0604020202020204" pitchFamily="34" charset="0"/>
                    <a:cs typeface="Arial" panose="020B0604020202020204" pitchFamily="34" charset="0"/>
                  </a:rPr>
                  <a:t>transformación </a:t>
                </a:r>
                <a14:m>
                  <m:oMath xmlns:m="http://schemas.openxmlformats.org/officeDocument/2006/math">
                    <m:r>
                      <a:rPr lang="el-GR" sz="2000" b="1" i="1">
                        <a:latin typeface="Cambria Math"/>
                        <a:ea typeface="Cambria Math"/>
                      </a:rPr>
                      <m:t>𝜸</m:t>
                    </m:r>
                    <m:r>
                      <a:rPr lang="el-GR" sz="2000" b="1" i="1">
                        <a:latin typeface="Cambria Math"/>
                        <a:ea typeface="Cambria Math"/>
                      </a:rPr>
                      <m:t>→</m:t>
                    </m:r>
                    <m:r>
                      <a:rPr lang="es-AR" sz="2000" b="1" i="1">
                        <a:latin typeface="Cambria Math"/>
                        <a:ea typeface="Cambria Math"/>
                      </a:rPr>
                      <m:t>𝜶</m:t>
                    </m:r>
                  </m:oMath>
                </a14:m>
                <a:r>
                  <a:rPr lang="es-AR" sz="2000" b="1" dirty="0">
                    <a:latin typeface="Arial" panose="020B0604020202020204" pitchFamily="34" charset="0"/>
                    <a:cs typeface="Arial" panose="020B0604020202020204" pitchFamily="34" charset="0"/>
                  </a:rPr>
                  <a:t>. </a:t>
                </a:r>
                <a:r>
                  <a:rPr lang="es-AR" sz="2000" dirty="0">
                    <a:latin typeface="Arial" panose="020B0604020202020204" pitchFamily="34" charset="0"/>
                    <a:cs typeface="Arial" panose="020B0604020202020204" pitchFamily="34" charset="0"/>
                  </a:rPr>
                  <a:t>Donde </a:t>
                </a:r>
              </a:p>
              <a:p>
                <a:pPr algn="just"/>
                <a:r>
                  <a:rPr lang="es-AR" sz="2000" dirty="0">
                    <a:latin typeface="Arial" panose="020B0604020202020204" pitchFamily="34" charset="0"/>
                    <a:cs typeface="Arial" panose="020B0604020202020204" pitchFamily="34" charset="0"/>
                  </a:rPr>
                  <a:t>el </a:t>
                </a:r>
                <a:r>
                  <a:rPr lang="es-AR" sz="2000" b="1" dirty="0">
                    <a:latin typeface="Arial" panose="020B0604020202020204" pitchFamily="34" charset="0"/>
                    <a:cs typeface="Arial" panose="020B0604020202020204" pitchFamily="34" charset="0"/>
                  </a:rPr>
                  <a:t>El Fe</a:t>
                </a:r>
                <a14:m>
                  <m:oMath xmlns:m="http://schemas.openxmlformats.org/officeDocument/2006/math">
                    <m:r>
                      <a:rPr lang="es-AR" sz="2000" b="1" i="1">
                        <a:latin typeface="Cambria Math"/>
                        <a:ea typeface="Cambria Math"/>
                      </a:rPr>
                      <m:t>𝜶</m:t>
                    </m:r>
                    <m:r>
                      <a:rPr lang="es-AR" sz="2000" b="1" i="1">
                        <a:latin typeface="Cambria Math"/>
                        <a:ea typeface="Cambria Math"/>
                      </a:rPr>
                      <m:t> </m:t>
                    </m:r>
                  </m:oMath>
                </a14:m>
                <a:r>
                  <a:rPr lang="es-AR" sz="2000" dirty="0">
                    <a:latin typeface="Arial" panose="020B0604020202020204" pitchFamily="34" charset="0"/>
                    <a:cs typeface="Arial" panose="020B0604020202020204" pitchFamily="34" charset="0"/>
                  </a:rPr>
                  <a:t>tiene el </a:t>
                </a:r>
                <a:r>
                  <a:rPr lang="es-AR" sz="2000" b="1" dirty="0">
                    <a:latin typeface="Arial" panose="020B0604020202020204" pitchFamily="34" charset="0"/>
                    <a:cs typeface="Arial" panose="020B0604020202020204" pitchFamily="34" charset="0"/>
                  </a:rPr>
                  <a:t>68%</a:t>
                </a:r>
                <a:r>
                  <a:rPr lang="es-AR" sz="2000" dirty="0">
                    <a:latin typeface="Arial" panose="020B0604020202020204" pitchFamily="34" charset="0"/>
                    <a:cs typeface="Arial" panose="020B0604020202020204" pitchFamily="34" charset="0"/>
                  </a:rPr>
                  <a:t> del </a:t>
                </a:r>
              </a:p>
              <a:p>
                <a:pPr algn="just"/>
                <a:r>
                  <a:rPr lang="es-AR" sz="2000" dirty="0">
                    <a:latin typeface="Arial" panose="020B0604020202020204" pitchFamily="34" charset="0"/>
                    <a:cs typeface="Arial" panose="020B0604020202020204" pitchFamily="34" charset="0"/>
                  </a:rPr>
                  <a:t>volumen total de la  celda </a:t>
                </a:r>
              </a:p>
              <a:p>
                <a:pPr algn="just"/>
                <a:r>
                  <a:rPr lang="es-AR" sz="2000" dirty="0">
                    <a:latin typeface="Arial" panose="020B0604020202020204" pitchFamily="34" charset="0"/>
                    <a:cs typeface="Arial" panose="020B0604020202020204" pitchFamily="34" charset="0"/>
                  </a:rPr>
                  <a:t>unitaria ocupada</a:t>
                </a:r>
                <a:r>
                  <a:rPr lang="es-AR" sz="2000" b="1" dirty="0">
                    <a:latin typeface="Arial" panose="020B0604020202020204" pitchFamily="34" charset="0"/>
                    <a:cs typeface="Arial" panose="020B0604020202020204" pitchFamily="34" charset="0"/>
                  </a:rPr>
                  <a:t> </a:t>
                </a:r>
                <a:r>
                  <a:rPr lang="es-AR" sz="2000" dirty="0">
                    <a:latin typeface="Arial" panose="020B0604020202020204" pitchFamily="34" charset="0"/>
                    <a:cs typeface="Arial" panose="020B0604020202020204" pitchFamily="34" charset="0"/>
                  </a:rPr>
                  <a:t> por átomos de </a:t>
                </a:r>
              </a:p>
              <a:p>
                <a:pPr algn="just"/>
                <a:r>
                  <a:rPr lang="es-AR" sz="2000" dirty="0">
                    <a:latin typeface="Arial" panose="020B0604020202020204" pitchFamily="34" charset="0"/>
                    <a:cs typeface="Arial" panose="020B0604020202020204" pitchFamily="34" charset="0"/>
                  </a:rPr>
                  <a:t>hierro. </a:t>
                </a:r>
                <a:r>
                  <a:rPr lang="es-AR" sz="2000" b="1" dirty="0">
                    <a:latin typeface="Arial" panose="020B0604020202020204" pitchFamily="34" charset="0"/>
                    <a:cs typeface="Arial" panose="020B0604020202020204" pitchFamily="34" charset="0"/>
                  </a:rPr>
                  <a:t>El Fe</a:t>
                </a:r>
                <a14:m>
                  <m:oMath xmlns:m="http://schemas.openxmlformats.org/officeDocument/2006/math">
                    <m:r>
                      <a:rPr lang="es-AR" sz="2000" b="1" i="1">
                        <a:latin typeface="Cambria Math"/>
                        <a:ea typeface="Cambria Math"/>
                      </a:rPr>
                      <m:t>𝛄</m:t>
                    </m:r>
                  </m:oMath>
                </a14:m>
                <a:r>
                  <a:rPr lang="es-AR" sz="2000" dirty="0">
                    <a:latin typeface="Arial" panose="020B0604020202020204" pitchFamily="34" charset="0"/>
                    <a:cs typeface="Arial" panose="020B0604020202020204" pitchFamily="34" charset="0"/>
                  </a:rPr>
                  <a:t>  el </a:t>
                </a:r>
                <a:r>
                  <a:rPr lang="es-AR" sz="2000" b="1" dirty="0">
                    <a:latin typeface="Arial" panose="020B0604020202020204" pitchFamily="34" charset="0"/>
                    <a:cs typeface="Arial" panose="020B0604020202020204" pitchFamily="34" charset="0"/>
                  </a:rPr>
                  <a:t>74% </a:t>
                </a:r>
                <a:r>
                  <a:rPr lang="es-AR" sz="2000" dirty="0">
                    <a:latin typeface="Arial" panose="020B0604020202020204" pitchFamily="34" charset="0"/>
                    <a:cs typeface="Arial" panose="020B0604020202020204" pitchFamily="34" charset="0"/>
                  </a:rPr>
                  <a:t>del </a:t>
                </a:r>
              </a:p>
              <a:p>
                <a:pPr algn="just"/>
                <a:r>
                  <a:rPr lang="es-AR" sz="2000" dirty="0">
                    <a:latin typeface="Arial" panose="020B0604020202020204" pitchFamily="34" charset="0"/>
                    <a:cs typeface="Arial" panose="020B0604020202020204" pitchFamily="34" charset="0"/>
                  </a:rPr>
                  <a:t>volumen total está  ocupado</a:t>
                </a:r>
                <a:r>
                  <a:rPr lang="es-AR" sz="2000" b="1" dirty="0">
                    <a:latin typeface="Arial" panose="020B0604020202020204" pitchFamily="34" charset="0"/>
                    <a:cs typeface="Arial" panose="020B0604020202020204" pitchFamily="34" charset="0"/>
                  </a:rPr>
                  <a:t> </a:t>
                </a:r>
              </a:p>
              <a:p>
                <a:pPr algn="just"/>
                <a:r>
                  <a:rPr lang="es-AR" sz="2000" dirty="0">
                    <a:latin typeface="Arial" panose="020B0604020202020204" pitchFamily="34" charset="0"/>
                    <a:cs typeface="Arial" panose="020B0604020202020204" pitchFamily="34" charset="0"/>
                  </a:rPr>
                  <a:t>por átomos de  hierro. Podemos</a:t>
                </a:r>
              </a:p>
              <a:p>
                <a:pPr algn="just"/>
                <a:r>
                  <a:rPr lang="es-AR" sz="2000" dirty="0">
                    <a:latin typeface="Arial" panose="020B0604020202020204" pitchFamily="34" charset="0"/>
                    <a:cs typeface="Arial" panose="020B0604020202020204" pitchFamily="34" charset="0"/>
                  </a:rPr>
                  <a:t>concluir, pues, que </a:t>
                </a:r>
                <a:r>
                  <a:rPr lang="es-AR" sz="2000" b="1" dirty="0">
                    <a:latin typeface="Arial" panose="020B0604020202020204" pitchFamily="34" charset="0"/>
                    <a:cs typeface="Arial" panose="020B0604020202020204" pitchFamily="34" charset="0"/>
                  </a:rPr>
                  <a:t>El Fe</a:t>
                </a:r>
                <a14:m>
                  <m:oMath xmlns:m="http://schemas.openxmlformats.org/officeDocument/2006/math">
                    <m:r>
                      <a:rPr lang="es-AR" sz="2000" b="1" i="1">
                        <a:latin typeface="Cambria Math"/>
                        <a:ea typeface="Cambria Math"/>
                      </a:rPr>
                      <m:t> </m:t>
                    </m:r>
                    <m:r>
                      <a:rPr lang="es-AR" sz="2000" b="1" i="1">
                        <a:latin typeface="Cambria Math"/>
                        <a:ea typeface="Cambria Math"/>
                      </a:rPr>
                      <m:t>𝜸</m:t>
                    </m:r>
                  </m:oMath>
                </a14:m>
                <a:r>
                  <a:rPr lang="es-AR" sz="2000" dirty="0">
                    <a:latin typeface="Arial" panose="020B0604020202020204" pitchFamily="34" charset="0"/>
                    <a:cs typeface="Arial" panose="020B0604020202020204" pitchFamily="34" charset="0"/>
                  </a:rPr>
                  <a:t> </a:t>
                </a:r>
              </a:p>
              <a:p>
                <a:pPr algn="just"/>
                <a:r>
                  <a:rPr lang="es-AR" sz="2000" b="1" dirty="0">
                    <a:latin typeface="Arial" panose="020B0604020202020204" pitchFamily="34" charset="0"/>
                    <a:cs typeface="Arial" panose="020B0604020202020204" pitchFamily="34" charset="0"/>
                  </a:rPr>
                  <a:t> </a:t>
                </a:r>
                <a:r>
                  <a:rPr lang="es-AR" sz="2000" dirty="0">
                    <a:latin typeface="Arial" panose="020B0604020202020204" pitchFamily="34" charset="0"/>
                    <a:cs typeface="Arial" panose="020B0604020202020204" pitchFamily="34" charset="0"/>
                  </a:rPr>
                  <a:t>es </a:t>
                </a:r>
                <a:r>
                  <a:rPr lang="es-AR" sz="2000" b="1" dirty="0">
                    <a:latin typeface="Arial" panose="020B0604020202020204" pitchFamily="34" charset="0"/>
                    <a:cs typeface="Arial" panose="020B0604020202020204" pitchFamily="34" charset="0"/>
                  </a:rPr>
                  <a:t>más denso</a:t>
                </a:r>
                <a:r>
                  <a:rPr lang="es-AR" sz="2000" dirty="0">
                    <a:latin typeface="Arial" panose="020B0604020202020204" pitchFamily="34" charset="0"/>
                    <a:cs typeface="Arial" panose="020B0604020202020204" pitchFamily="34" charset="0"/>
                  </a:rPr>
                  <a:t> que el </a:t>
                </a:r>
                <a:r>
                  <a:rPr lang="es-AR" sz="2000" b="1" dirty="0">
                    <a:latin typeface="Arial" panose="020B0604020202020204" pitchFamily="34" charset="0"/>
                    <a:cs typeface="Arial" panose="020B0604020202020204" pitchFamily="34" charset="0"/>
                  </a:rPr>
                  <a:t> Fe</a:t>
                </a:r>
                <a14:m>
                  <m:oMath xmlns:m="http://schemas.openxmlformats.org/officeDocument/2006/math">
                    <m:r>
                      <a:rPr lang="es-AR" sz="2000" b="1" i="1">
                        <a:latin typeface="Cambria Math"/>
                        <a:ea typeface="Cambria Math"/>
                      </a:rPr>
                      <m:t>𝜶</m:t>
                    </m:r>
                  </m:oMath>
                </a14:m>
                <a:r>
                  <a:rPr lang="es-AR" sz="2000" dirty="0">
                    <a:latin typeface="Arial" panose="020B0604020202020204" pitchFamily="34" charset="0"/>
                    <a:cs typeface="Arial" panose="020B0604020202020204" pitchFamily="34" charset="0"/>
                  </a:rPr>
                  <a:t> </a:t>
                </a:r>
              </a:p>
              <a:p>
                <a:pPr algn="just"/>
                <a:r>
                  <a:rPr lang="es-AR" sz="2000" dirty="0">
                    <a:latin typeface="Arial" panose="020B0604020202020204" pitchFamily="34" charset="0"/>
                    <a:cs typeface="Arial" panose="020B0604020202020204" pitchFamily="34" charset="0"/>
                  </a:rPr>
                  <a:t>(para una misma cantidad</a:t>
                </a:r>
              </a:p>
              <a:p>
                <a:pPr algn="just"/>
                <a:r>
                  <a:rPr lang="es-AR" sz="2000" dirty="0">
                    <a:latin typeface="Arial" panose="020B0604020202020204" pitchFamily="34" charset="0"/>
                    <a:cs typeface="Arial" panose="020B0604020202020204" pitchFamily="34" charset="0"/>
                  </a:rPr>
                  <a:t>de volumen, habrá más masa </a:t>
                </a:r>
              </a:p>
              <a:p>
                <a:pPr algn="just"/>
                <a:r>
                  <a:rPr lang="es-AR" sz="2000" dirty="0">
                    <a:latin typeface="Arial" panose="020B0604020202020204" pitchFamily="34" charset="0"/>
                    <a:cs typeface="Arial" panose="020B0604020202020204" pitchFamily="34" charset="0"/>
                  </a:rPr>
                  <a:t> de Fe).</a:t>
                </a:r>
              </a:p>
              <a:p>
                <a:pPr algn="just"/>
                <a:endParaRPr lang="es-AR" b="1" dirty="0"/>
              </a:p>
            </p:txBody>
          </p:sp>
        </mc:Choice>
        <mc:Fallback>
          <p:sp>
            <p:nvSpPr>
              <p:cNvPr id="4" name="3 CuadroTexto"/>
              <p:cNvSpPr txBox="1">
                <a:spLocks noRot="1" noChangeAspect="1" noMove="1" noResize="1" noEditPoints="1" noAdjustHandles="1" noChangeArrowheads="1" noChangeShapeType="1" noTextEdit="1"/>
              </p:cNvSpPr>
              <p:nvPr/>
            </p:nvSpPr>
            <p:spPr>
              <a:xfrm>
                <a:off x="8040216" y="1014610"/>
                <a:ext cx="3860838" cy="5601533"/>
              </a:xfrm>
              <a:prstGeom prst="rect">
                <a:avLst/>
              </a:prstGeom>
              <a:blipFill>
                <a:blip r:embed="rId2" cstate="print"/>
                <a:stretch>
                  <a:fillRect l="-1738" t="-435" r="-632"/>
                </a:stretch>
              </a:blipFill>
            </p:spPr>
            <p:txBody>
              <a:bodyPr/>
              <a:lstStyle/>
              <a:p>
                <a:r>
                  <a:rPr lang="es-ES">
                    <a:noFill/>
                  </a:rPr>
                  <a:t> </a:t>
                </a:r>
              </a:p>
            </p:txBody>
          </p:sp>
        </mc:Fallback>
      </mc:AlternateContent>
      <p:pic>
        <p:nvPicPr>
          <p:cNvPr id="12292" name="Picture 4" descr="https://elrincondemaxwell.files.wordpress.com/2015/09/20150926_200811-1.jpg"/>
          <p:cNvPicPr>
            <a:picLocks noChangeAspect="1" noChangeArrowheads="1"/>
          </p:cNvPicPr>
          <p:nvPr/>
        </p:nvPicPr>
        <p:blipFill>
          <a:blip r:embed="rId3" cstate="print">
            <a:biLevel thresh="25000"/>
            <a:extLst>
              <a:ext uri="{28A0092B-C50C-407E-A947-70E740481C1C}">
                <a14:useLocalDpi xmlns:a14="http://schemas.microsoft.com/office/drawing/2010/main" xmlns="" val="0"/>
              </a:ext>
            </a:extLst>
          </a:blip>
          <a:srcRect/>
          <a:stretch>
            <a:fillRect/>
          </a:stretch>
        </p:blipFill>
        <p:spPr bwMode="auto">
          <a:xfrm>
            <a:off x="784276" y="152636"/>
            <a:ext cx="5988188" cy="6552728"/>
          </a:xfrm>
          <a:prstGeom prst="rect">
            <a:avLst/>
          </a:prstGeom>
          <a:solidFill>
            <a:srgbClr val="FFFF00"/>
          </a:solidFill>
          <a:ln w="57150">
            <a:solidFill>
              <a:srgbClr val="FF0000"/>
            </a:solidFill>
          </a:ln>
          <a:effectLst>
            <a:outerShdw blurRad="50800" dist="38100" dir="8100000" algn="tr" rotWithShape="0">
              <a:prstClr val="black">
                <a:alpha val="40000"/>
              </a:prstClr>
            </a:outerShdw>
          </a:effectLst>
          <a:extLst/>
        </p:spPr>
      </p:pic>
    </p:spTree>
    <p:extLst>
      <p:ext uri="{BB962C8B-B14F-4D97-AF65-F5344CB8AC3E}">
        <p14:creationId xmlns:p14="http://schemas.microsoft.com/office/powerpoint/2010/main" xmlns="" val="12366779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Diagrama"/>
          <p:cNvGraphicFramePr/>
          <p:nvPr>
            <p:extLst>
              <p:ext uri="{D42A27DB-BD31-4B8C-83A1-F6EECF244321}">
                <p14:modId xmlns:p14="http://schemas.microsoft.com/office/powerpoint/2010/main" xmlns="" val="2614230294"/>
              </p:ext>
            </p:extLst>
          </p:nvPr>
        </p:nvGraphicFramePr>
        <p:xfrm>
          <a:off x="3763291" y="152636"/>
          <a:ext cx="8640960" cy="65527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4 CuadroTexto"/>
          <p:cNvSpPr txBox="1"/>
          <p:nvPr/>
        </p:nvSpPr>
        <p:spPr>
          <a:xfrm>
            <a:off x="220374" y="152636"/>
            <a:ext cx="7863397" cy="861774"/>
          </a:xfrm>
          <a:prstGeom prst="rect">
            <a:avLst/>
          </a:prstGeom>
          <a:noFill/>
        </p:spPr>
        <p:txBody>
          <a:bodyPr wrap="square" rtlCol="0">
            <a:spAutoFit/>
          </a:bodyPr>
          <a:lstStyle/>
          <a:p>
            <a:pPr algn="ctr"/>
            <a:r>
              <a:rPr lang="es-AR" sz="3200" b="1" dirty="0">
                <a:solidFill>
                  <a:srgbClr val="FF0000"/>
                </a:solidFill>
              </a:rPr>
              <a:t>Anisotropías magnéticas </a:t>
            </a:r>
          </a:p>
          <a:p>
            <a:endParaRPr lang="es-AR" dirty="0"/>
          </a:p>
        </p:txBody>
      </p:sp>
      <p:sp>
        <p:nvSpPr>
          <p:cNvPr id="2" name="CuadroTexto 1">
            <a:extLst>
              <a:ext uri="{FF2B5EF4-FFF2-40B4-BE49-F238E27FC236}">
                <a16:creationId xmlns:a16="http://schemas.microsoft.com/office/drawing/2014/main" xmlns="" id="{54C692D6-9BD1-4286-8934-E56781AF92AE}"/>
              </a:ext>
            </a:extLst>
          </p:cNvPr>
          <p:cNvSpPr txBox="1"/>
          <p:nvPr/>
        </p:nvSpPr>
        <p:spPr>
          <a:xfrm>
            <a:off x="220374" y="2641003"/>
            <a:ext cx="4223039" cy="3416320"/>
          </a:xfrm>
          <a:prstGeom prst="rect">
            <a:avLst/>
          </a:prstGeom>
          <a:noFill/>
        </p:spPr>
        <p:txBody>
          <a:bodyPr wrap="square" rtlCol="0">
            <a:spAutoFit/>
          </a:bodyPr>
          <a:lstStyle/>
          <a:p>
            <a:pPr algn="just"/>
            <a:r>
              <a:rPr lang="es-ES" dirty="0">
                <a:latin typeface="Arial" panose="020B0604020202020204" pitchFamily="34" charset="0"/>
                <a:cs typeface="Arial" panose="020B0604020202020204" pitchFamily="34" charset="0"/>
              </a:rPr>
              <a:t>Se llama </a:t>
            </a:r>
            <a:r>
              <a:rPr lang="es-ES" b="1" dirty="0">
                <a:latin typeface="Arial" panose="020B0604020202020204" pitchFamily="34" charset="0"/>
                <a:cs typeface="Arial" panose="020B0604020202020204" pitchFamily="34" charset="0"/>
              </a:rPr>
              <a:t>anisotropía magnética</a:t>
            </a:r>
            <a:r>
              <a:rPr lang="es-ES" dirty="0">
                <a:latin typeface="Arial" panose="020B0604020202020204" pitchFamily="34" charset="0"/>
                <a:cs typeface="Arial" panose="020B0604020202020204" pitchFamily="34" charset="0"/>
              </a:rPr>
              <a:t> a la </a:t>
            </a:r>
            <a:r>
              <a:rPr lang="es-ES" dirty="0" err="1">
                <a:latin typeface="Arial" panose="020B0604020202020204" pitchFamily="34" charset="0"/>
                <a:cs typeface="Arial" panose="020B0604020202020204" pitchFamily="34" charset="0"/>
              </a:rPr>
              <a:t>inhomogeneidad</a:t>
            </a:r>
            <a:r>
              <a:rPr lang="es-ES" dirty="0">
                <a:latin typeface="Arial" panose="020B0604020202020204" pitchFamily="34" charset="0"/>
                <a:cs typeface="Arial" panose="020B0604020202020204" pitchFamily="34" charset="0"/>
              </a:rPr>
              <a:t>  de alguna propiedades magnéticas, por ejemplo la susceptibilidad magnética al ser medidas en diferentes direcciones del espacio es distinta. </a:t>
            </a:r>
          </a:p>
          <a:p>
            <a:pPr algn="just"/>
            <a:endParaRPr lang="es-ES" dirty="0">
              <a:latin typeface="Arial" panose="020B0604020202020204" pitchFamily="34" charset="0"/>
              <a:cs typeface="Arial" panose="020B0604020202020204" pitchFamily="34" charset="0"/>
            </a:endParaRPr>
          </a:p>
          <a:p>
            <a:endParaRPr lang="es-ES" dirty="0"/>
          </a:p>
          <a:p>
            <a:endParaRPr lang="es-ES" dirty="0"/>
          </a:p>
          <a:p>
            <a:endParaRPr lang="es-ES" dirty="0"/>
          </a:p>
          <a:p>
            <a:endParaRPr lang="es-ES" dirty="0"/>
          </a:p>
          <a:p>
            <a:endParaRPr lang="es-ES" dirty="0"/>
          </a:p>
        </p:txBody>
      </p:sp>
    </p:spTree>
    <p:extLst>
      <p:ext uri="{BB962C8B-B14F-4D97-AF65-F5344CB8AC3E}">
        <p14:creationId xmlns:p14="http://schemas.microsoft.com/office/powerpoint/2010/main" xmlns="" val="16988829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ED125E9-AF39-447B-9CF5-4703519416F6}"/>
              </a:ext>
            </a:extLst>
          </p:cNvPr>
          <p:cNvSpPr>
            <a:spLocks noGrp="1"/>
          </p:cNvSpPr>
          <p:nvPr>
            <p:ph type="title"/>
          </p:nvPr>
        </p:nvSpPr>
        <p:spPr>
          <a:xfrm>
            <a:off x="838200" y="651164"/>
            <a:ext cx="10515600" cy="235528"/>
          </a:xfrm>
        </p:spPr>
        <p:txBody>
          <a:bodyPr>
            <a:normAutofit fontScale="90000"/>
          </a:bodyPr>
          <a:lstStyle/>
          <a:p>
            <a:pPr algn="ctr"/>
            <a:r>
              <a:rPr lang="es-AR" dirty="0">
                <a:solidFill>
                  <a:srgbClr val="FF0000"/>
                </a:solidFill>
              </a:rPr>
              <a:t>A</a:t>
            </a:r>
            <a:r>
              <a:rPr lang="es-AR" b="1" dirty="0">
                <a:solidFill>
                  <a:srgbClr val="FF0000"/>
                </a:solidFill>
              </a:rPr>
              <a:t>nisotropías magnétocristalina</a:t>
            </a:r>
            <a:r>
              <a:rPr lang="es-ES" dirty="0">
                <a:solidFill>
                  <a:srgbClr val="FF0000"/>
                </a:solidFill>
              </a:rPr>
              <a:t/>
            </a:r>
            <a:br>
              <a:rPr lang="es-ES" dirty="0">
                <a:solidFill>
                  <a:srgbClr val="FF0000"/>
                </a:solidFill>
              </a:rPr>
            </a:br>
            <a:endParaRPr lang="es-ES" dirty="0">
              <a:solidFill>
                <a:srgbClr val="FF0000"/>
              </a:solidFill>
            </a:endParaRPr>
          </a:p>
        </p:txBody>
      </p:sp>
      <p:sp>
        <p:nvSpPr>
          <p:cNvPr id="3" name="Marcador de contenido 2">
            <a:extLst>
              <a:ext uri="{FF2B5EF4-FFF2-40B4-BE49-F238E27FC236}">
                <a16:creationId xmlns:a16="http://schemas.microsoft.com/office/drawing/2014/main" xmlns="" id="{DE4AC4A5-5812-46AA-BC03-7536940D6644}"/>
              </a:ext>
            </a:extLst>
          </p:cNvPr>
          <p:cNvSpPr>
            <a:spLocks noGrp="1"/>
          </p:cNvSpPr>
          <p:nvPr>
            <p:ph idx="1"/>
          </p:nvPr>
        </p:nvSpPr>
        <p:spPr>
          <a:xfrm>
            <a:off x="235527" y="886692"/>
            <a:ext cx="6123709" cy="5708072"/>
          </a:xfrm>
        </p:spPr>
        <p:txBody>
          <a:bodyPr>
            <a:normAutofit fontScale="62500" lnSpcReduction="20000"/>
          </a:bodyPr>
          <a:lstStyle/>
          <a:p>
            <a:pPr algn="just">
              <a:lnSpc>
                <a:spcPct val="120000"/>
              </a:lnSpc>
            </a:pPr>
            <a:r>
              <a:rPr lang="es-ES" dirty="0">
                <a:latin typeface="Arial" panose="020B0604020202020204" pitchFamily="34" charset="0"/>
                <a:cs typeface="Arial" panose="020B0604020202020204" pitchFamily="34" charset="0"/>
              </a:rPr>
              <a:t>Del estudio de la magnetización de materiales monocristalinos ferrosos se concluye que existen direcciones en las cuales es fácil magnetizar al monocristal y otras son mas costoso hacerlo. Así, por ejemplo, en el hierro la dirección [100] es de fácil magnetización, mientras que la [111] es de difícil. </a:t>
            </a:r>
          </a:p>
          <a:p>
            <a:pPr algn="just">
              <a:lnSpc>
                <a:spcPct val="120000"/>
              </a:lnSpc>
            </a:pPr>
            <a:r>
              <a:rPr lang="es-ES" dirty="0">
                <a:latin typeface="Arial" panose="020B0604020202020204" pitchFamily="34" charset="0"/>
                <a:cs typeface="Arial" panose="020B0604020202020204" pitchFamily="34" charset="0"/>
              </a:rPr>
              <a:t>La naturaleza de esta anisotropía puede ser entendida de la siguiente manera: la interacción de canje  es </a:t>
            </a:r>
            <a:r>
              <a:rPr lang="es-ES" dirty="0" err="1">
                <a:latin typeface="Arial" panose="020B0604020202020204" pitchFamily="34" charset="0"/>
                <a:cs typeface="Arial" panose="020B0604020202020204" pitchFamily="34" charset="0"/>
              </a:rPr>
              <a:t>culombiana</a:t>
            </a:r>
            <a:r>
              <a:rPr lang="es-ES" dirty="0">
                <a:latin typeface="Arial" panose="020B0604020202020204" pitchFamily="34" charset="0"/>
                <a:cs typeface="Arial" panose="020B0604020202020204" pitchFamily="34" charset="0"/>
              </a:rPr>
              <a:t> y por tanto, isótropa, sin embargo, los momentos magnéticos no lo son necesariamente. La causa principal de anisotropía en el momento magnético es  la relación entre el momento magnético de espín y el momento magnético orbital. </a:t>
            </a:r>
          </a:p>
          <a:p>
            <a:pPr algn="just">
              <a:lnSpc>
                <a:spcPct val="120000"/>
              </a:lnSpc>
            </a:pPr>
            <a:r>
              <a:rPr lang="es-ES" dirty="0">
                <a:latin typeface="Arial" panose="020B0604020202020204" pitchFamily="34" charset="0"/>
                <a:cs typeface="Arial" panose="020B0604020202020204" pitchFamily="34" charset="0"/>
              </a:rPr>
              <a:t>En el esquema de la figura se observa la variación de la magnetización con el ángulo.</a:t>
            </a:r>
          </a:p>
          <a:p>
            <a:pPr algn="just">
              <a:lnSpc>
                <a:spcPct val="120000"/>
              </a:lnSpc>
            </a:pPr>
            <a:r>
              <a:rPr lang="es-ES" dirty="0">
                <a:latin typeface="Arial" panose="020B0604020202020204" pitchFamily="34" charset="0"/>
                <a:cs typeface="Arial" panose="020B0604020202020204" pitchFamily="34" charset="0"/>
              </a:rPr>
              <a:t>La dependencia de las propiedades magnéticas con la direcciones cristalográficas se llama anisotropía magnétocristalina.</a:t>
            </a:r>
          </a:p>
          <a:p>
            <a:pPr algn="just">
              <a:lnSpc>
                <a:spcPct val="120000"/>
              </a:lnSpc>
            </a:pPr>
            <a:endParaRPr lang="es-ES" dirty="0">
              <a:latin typeface="Arial" panose="020B0604020202020204" pitchFamily="34" charset="0"/>
              <a:cs typeface="Arial" panose="020B0604020202020204" pitchFamily="34" charset="0"/>
            </a:endParaRPr>
          </a:p>
          <a:p>
            <a:endParaRPr lang="es-ES" dirty="0"/>
          </a:p>
        </p:txBody>
      </p:sp>
      <p:sp>
        <p:nvSpPr>
          <p:cNvPr id="5" name="AutoShape 2" descr="data:image/png;base64,iVBORw0KGgoAAAANSUhEUgAAA6wAAAG+CAYAAACXuon9AAAgAElEQVR4Xuy9B5iVxfn+P0k0UaMiFuw99o4iVlQURARFRcVCNKgxP2OKBWOPEP3GFhOJxmjsihUrIohiwYLYscXeezdqYozlf33m+7/3O56c3X3fs3uW877nPtd1roXdt8zc88zMcz9tvvPNN998E/wxAkbACBgBI2AEjIARMAJGwAgYASPQYAh8x4S1wUbEzTECRsAIGAEjYASMgBEwAkbACBiBiIAJqwXBCBgBI2AEjIARMAJGwAgYASNgBBoSARPWhhwWN8oIGAEjYASMgBEwAkbACBgBI2AETFgtA0bACBgBI2AEjIARMAJGwAgYASPQkAiYsDbksLhRRsAIGAEjYASMgBEwAkbACBgBI2DCahkwAkbACBgBI2AEjIARMAJGwAgYgYZEwIS1IYfFjTICRsAIGAEjYASMgBEwAkbACBgBE1bLgBEwAkbACBgBI2AEjIARMAJGwAg0JAImrA05LG6UETACRsAIGAEjYASMgBEwAkbACJiwWgaMgBEwAkbACBgBI2AEjIARMAJGoCERMGFtyGFxo4yAETACRsAIGAEjYASMgBEwAkbAhNUyYASMgBEwAkbACBgBI2AEjIARMAINiYAJa0MOixtlBIyAETACRsAIGAEjYASMgBEwAiaslgEjYASMgBEwAkbACBgBI2AEjIARaEgETFgbcljcKCNgBIyAETACRsAIGAEjYASMgBEwYbUMGAEjUFgEvv766/DVV1+Fb775puX73e9+N3zve98L/PzOd75T2L654TMPAeQJ2eInH34iS5Ipy9XMG5uZ+WbkgPXmP//5T/xq7UEuZp111vCDH/wgrj3NIh/pulttDWasmgWLmSmXfrcRaAYETFi7YJS1kKMASfmRAsRi3gwbnBTAFIN0MxMG3ty6QCBL8ArJ0+effx7+9a9/RXIh8orSONtss4U55pgjKktlkSkpy1pDNIzqowl6xwVbcvXll1+GL774IhISydYss8wSvv/970dS0kxYS+60j1WTO/Bohg8klfXm448/Dp988kn8N7ggG3POOWdYaKGF4trD/5vhAx7MEzBgzvBlvjBPZp999ohDM82VZhhz99EIzCwETFi7APl//vOf4fXXXw+PP/54kIL92WefRUV6iSWWCH379o2LO6StrJ+33347vPTSS+GZZ54J//jHP+ImR//Z2Lp37x7WWmutsMgii4S55pqrNASjrGM5s/uFQsQ8evLJJ8Pf//738PTTT7coSyhOCyywQFh99dXDJptsEslFGZRHFMO33norPPzww4H1hPmDcsia8cMf/jAqyksttVRYcMEFY3/LQtK7UtbAEwKCXD377LPhzTffjFjze/BElhZffPG4Xs8///zx/82A86uvvhoxYf1m7WaOsW5D0Oadd96w5pprhoUXXjgStbLiIUPG9OnT4xx88cUXo6wgG/qwf2211VZhmWWWiXtamfdz8GANeuqpp8IDDzwQ3nvvvfDpp59GrzN/Yx1aYYUVwqqrrhrXJuaKP0bACBiBjiBgwtoR9DLcy+L93HPPxUX9tttui4v5v//972ihZXOHqO2///6hW7dupVCsW4MEBfChhx4Kd955Z3jnnXciBngvsL6i9GyxxRZh7bXXDsstt1xTeJwziI4vaQUBlKIPP/wwXHfddeGee+6JpBUFWp5GiNvGG28cdtxxx2gIIlSv6B/mC8R8/Pjx4d13343KIcoyWEBYl1122UjQIer0uazEoZ7jiMcMw+KUKVPiWvXGG29EfGVYg6CtvPLKYdddd43GNXnw69mmRng2ZPXuu++Oe9j7778fPWh8mFfsW8OGDQtrrLFGJGllimhIsWeuYSS77LLLwi233BLJOwSducYexnfJJZeMaw5EDaNZmT2LyABG92nTpoWbbropGndYk1inmEfIwkorrRS23377SFrnnnvuRhBlt8EIGIECI2DCWufBY2G//vrrw4033hhuvvnmMN9888WNnkWdzX2DDTYIo0ePjqStDIp1a3A+8cQTkVywueFtZfPHe4GVGrKx0UYbhcGDB4f+/fu3hNzVeWj8+IIigOxAJk4++eSoSKNE4+GBUOBdXH755aM8DRo0qCUsraBdbWk2fX700UfDJZdcEl5++eXw0Ucfxb9h/GGNwdAzfPjwOH+IUmiWEM3OHFeU7vvuuy+u1/JkYwwAT76s3ausskoYOnRoS+hnMxgG8KIxz6ZOnRrnGn3GYMQXQn/YYYeFzTffPCy66KKlJWnsU/T9r3/9a5g8eXL0NP/oRz8Kiy22WNy/kBO873369Ik4QOSLMAeVo51lHqWyjrGZNQjCioGHf7NGQVgxToMXOs3IkSPDpptuGgm8P0bACBiBjiBgwtoR9DLcy8J+4YUXRs8Im/62224blR7ldrDJsaCXPSQYrxChZXibscyyuUFc77///hhWhKcZa+yQIUNaCldkgNeXNCECKEV4wo455pgwY8aMqCzioV966aWj7EAsmFcolJpnRYcJDw/z5bHHHmtRDunT7bffHj3MGLv23nvvuL4URVlutDERYcUowJqEDOE5JMQTYwhyhuK94oorxn+XIdQ8yxhA1F577bVoKIGIsKe98MIL0eOKEQXC2q9fv4hXWb2KGFcxDp122mlxH4eMYRRjL8fTzrqDFxGyiqw0eri4cnE/+OCDb+XitiYP9AmvKV+F97KHsw7jbWZNZo0Cp6uuuiqSVoj8b37zGxPWLJPM1xgBI9AuAias7ULUsQvY3LHKTpgwITzyyCPhoIMOijlQbABs7mx2KEFlL7zEhsZmRtgQmLDZoQRde+210WKNErjDDjtE7wWhVmXO/+mYRPlulGZk58gjj4w50Xg59txzz5ZwWBX8gFSUJUQRL6pSCVQMiL5BrojcgFT87Gc/CzvttFPp8+fqNQPIEcbDesEFF8QcxXXWWScaQiCtyJKqwIqsNoN3FayRN0XEsHbz/wcffDBMnDgxhsdCSvDsE4pf1n0MIysGozFjxkQjK8awrbfeOqy77rotkR0YMNIqwY0sHxiPkXEMD3hHVTwqLY7IWPKFiGIEwyDBnEBfoZ/ax9nXVZCLyDEwItcXUizCSk5rI+NRrzXFzzUCRqDzEDBh7Twsqz6JRf2MM86IobB4F0eNGhULM5RJma4FQpRvwjrHjh0bxo0bF71jeFdNWGtBs7nuweiBVZ+5hNJF/ubPf/7zmAPNvGqmz9lnnx2uvvrqSNz/3//7fzG/EoWyWbx/nTnWEBKIGIT1lVdeCRtuuGFMU0BJb5Z81Sx4Qm4gqhgbMZYcfPDBkbAyD3WcVJbnFOkaEdY///nP0bNMnioRQchIEUPwJ02aFHUS5B1jhD7oKxBU9mdkHuMxJJQIMNIOMIqRkzrPPPNUJaCESp944omxXgd1Og455JBooCfnuyzGwyLJrdtqBMqEgAlrnUeTDQCLIxsE1sxjjz02DBw4MFplm9niiJWeELxLL700ElZCqSCseIjsYa2zUBb88ShQzCUIK2GKeDsgrCIWBe9eruafc845kbASFowyCWF1peBcELZczHqEZ4g1iVDH9ddfP+ZBm7B+G08IK/sZhBViAimBsBI6XVYPK15E0lr+9Kc/RS88hJWIIMKCi0hY8RLTDwpqQU6Vy0okh0J72YeJKqACMH2kNgAkXSHy1fQXCOsf/vCHKBeEGx944IExv5komLKGi9e22vguI2AE8iJgwpoXsZzXQ1hPOeWUGBJMXscJJ5wQttlmm5aQ4JyPK83lEFZC8C6//PJIWMk7hLCicJc9n7c0gziTOiIP629/+9tIXPHs/OIXv4jEotk8rOeee27MGUsJa48ePaKi2cwGsVpEk4gPEVbIK1WXiYYhv96Vl/8PUQgrnlUIK55WCuukHtYyyh19hrBCxiB6VMAlGqioHlYMfaydpFboKBpGWGfu0l/WEAwQpBtgYOcIvjQkuDXCir5DISbwgrASVk8FZRPWWlYl32MEjIAQMGGtsyxAWE866aS4uXMO6x//+MdomSWkpghVBOsFjwjrFVdcEa688soYfgQu5CKasNYL9XI8V0WXDj/88HjUC4rUr3/965hP1myEVR5WQoLxsO6yyy4xJLjMFcfrJcUY0PA8nXfeeTFfEQMa4YwcZVPmM0bz4kkIKdVh8exTTJBj2SCs1CEoS5GzSkxEWAl3hbBixNhuu+1ilX/Vo8iL48y8njWUPvHVMUUirCKtCuHlWtYT9mgKS1EjoDXdBQ8r1dsxaGD0kfe9zPnNM3Mc/W4j0EwImLDWebQhrJBUjkrgaBcWczY6Fv4shBVvEgs/1RgJq8GbBNnNEnrFu9mQyMfiGYT2sPnwoWgClQ55JvmjsqZWg0NhQjyHUDksp9rouI/ncKwIbUOxy5I/J8JK+B2Edf7554/hRvaw1lkgS/B4EVY8rCq6hIe1V69eNRFWnodMY1Ai9A0PJQVG2lLMBCMeCvJpKVxCWDt5XlkNLsxtzUnukWc0T8ExCCsRCqwt5LDuvvvuMSTYHtb8go6HlaO3yGHlyJbddtsthnwSCqlzftt7KuHqeKRYJ6moSu5eniJNrLWEUlKRFtlgTSX6JGvVWe5HriDfFNZBrllrISHIFaQD2eZL+5CTLPtQ2m8IKyGf7GnkQSJzEFZyyMEpj/y2h2ej/J0+M66///3vI2Ht2bNn3McJG89DWNPiaeTFMgbIR1b5qsSDPZ71i7bxb1WzRl7aGlfawfV803BgZA/5QT9BVmgX1/Is9nWtK6150ZF/9B0KKTIHjjjiiCgb6BnOYW0UaXY7jEAxETBhrfO4sSGceuqpMSSYfBFCgjl6ImveC0VlOMSec1ypVkmYGjl7OrC8WvNlIcVL8Pzzz8ejMAj/gbSKsLIRLbTQQtEqjqKBBZTNs1LZoP1sYijlPAeCwEbEBs7f2MRQkFGsCBcivwXFuz1CrRzWiy66KIYF834UgJ133tk5rHWWyaI/XlWCjzvuuBhmD1FUDmstHlbIJoTvmmuuaTnwnnlGZcz2jC8or5xPSYjdmmuuGT1yzIcsIaTcQ9ETipPgFcVrwxzMcq/G8Pzzz4+Elefst99+8SxWSJIJa34pZ13jyBIwxVNEtAceNNa2rIQCksiROJzjCimE2DAeKP9ZiBz5gxhO+FKkj/w/wk8xCmZR+CG6rNUYOFmrIa6s09wL6UAuMKpwHMvqq68eDYV5C0ox/yAkeFchrhgaISWQt6wGy/yjM3Pv0Dmsxx9/fAwb1zFseT2sjC/7KTKCAZjoEL7ISC3eaUgvhg3khX+z96If8BOZzfpRxV/2eNYldAPCePOuJRBWjv7BkMFzTFizjoCvMwJGoD0ETFjbQ6iDf2cjoLIghJVNig2PypNZrbKcs3jDDTfEb+/eveO9nNtajVyqqVhE2bzII9GZaFjaKRyB5ZW/QxhRVNiUULSHDRsWVltttf9SlnkOyvDFF18cwy8hvShzUuAgwCgpbHAQakgneT3tKWjch3cKDxFeVhQocoJ23HFHE9YOylzZb1cOK6H2GGIgrJC1WqsEQzKYZyhayC2hxXgrkWlku60PSjsGFwgvyivySxXNtuannidvHqQCUkRIPGQCj1oWcsNzmDvMcYgWIcE//vGPo5KZlWCVXVby9A8PK6GuhARjxID8s5YxJlnx5OgyDBi33nprJA4QTkgrhDNLmDbrIp5LiCDPgjRjPFFBo/a8ocgx777zzjujd5X9B8ML7yZXEbKEsRRDJQXuWLOZP5ClrLmn7CMcacOeRl8hrJzDWmbCqnNYCQmGsEL22a/yFl3C0IsRGuzuuOOO6L3v06dPHGN0gvYMZJXyjFEasop+wDrCWKIjQKgZ56xjitxBfDF+0S7WEGQXXYPnZG0Xa/NZZ50VDezoCxxrs+WWW8YorvaM2Hnmqq81Akag+RAwYa3zmKMwsICjhOCNISSY3CiUiPaUD5rGxobnB4s2ijSb0YABA6JS29omAqGErGLlvPfee+O1hOzK0s9z2YDZOLHIQ145U47NiXdIecFTy3PIR+FZhCKjxBPegyeLDYiNDksqyh7klo0X5YXnsNG1pnhzH0Thb3/7WyTD5InhXSUHz1WC6yyUBX88VnxkF8LKT+QRwlprlWCegZxTARTZxzBEIRmUP7ydbX0gi0QJ4NGC3BDSDkFpa37qebwTYxbzAAIB2YTsqspvlmG67rrrWorf7LPPPjE8k3ZnJVhZ3tEs16D84xk988wz43pGJAxrGWOSNYeVHFjWaggdlWQp2gSRU7h3e1hCaC677LL4jBkzZsTxpGgNBKmt8F15ALkXwgExxQgCURBZ5hpkDc8tewRkif5tvPHGUV6zykzqYaXoEpWUISXsH8yXrOSmPSwa6e9pSDBGDWQC4xTYZY2Woj9gB5HT+ePMdWQEQy/7axajRooLUQHIHIYr5BfDL4Yv1sI8hJX+YYxmLaMCNPKK/DO2edoFYWVPR/7p56GHHtpyRq+LLjWSRLstRqB4CJiw1nnMIKxY7CGdWL9VdAkPTBbCSn4nVk+8MZBANhCOxWlNIcaKjlKCIszGiqcASykbGKFlCv+CsKKc4ZnhOpQrlA68CjojlmvS8B7IKMoXypPysiC7KOtYnekfyjJWZ3l6WvNQKQ+Rze3CCy+M74ewoqCZsNZZKAv+eAwjGEn+53/+JxJWogTwiOJhRb7zfgibF3kk+oBcWAo6EdLZHmFlfpLzCLnAU8L8wbuRhbBiCIIk834I69577x09XhiFsiquGJIwhuFh2WuvvUxY8w5+cj0eJkIi//rXv8awWtZN1lrGM2vYLAZCvEsYGhlT1mvWQ4hJlhBNiAPkA4Wf8z4x4LEuI5Nt5YfiTcUji/EPbz8eWXl3MY5iOOTZRLXgfYXk0F/IMMSEvSGrJ421m/0I0sW+xjMwotJOcMoqux0Yqi6/lT4Tus+aw56JgRXCythmrUchQzEVvSlYBTHEmIARmr0PnSCLjKSdJ6yY/Zs1CBlYb731oseb/T7P0XkQacgvugprCSkKeJAh0lmjA2gXazPPoG+kQB122GGRsLKWZglp7/KB9QuNgBEoDAImrHUeKggrR0+wQRHmhYLKRsAmkIWwsvgTckg+Eh4cFCDy5Li/mveS4gsQSPL7sLhiZd9jjz2i0pXmlpJLg3cVRR2rKpsdIY14lvDG0m6UG4pMkEOLdxbvEUo5f1eOHAo+ig/KFeG9bKAQCCyrKGxswtXCkiDWvBPCymZLO1EAKHRiwlpnoSz445EdvAHkRxESjHK+7777Rs9mrYQVYwuyiGJKiDyKVhbCijEJgwtEB8X9Jz/5SZR7kYS2oMYThjePkD7CR0eMGJGbsEJ6UTDxtHK/Pay1CzfrEeNIDisGEciIjrXJQ1ghm/KwQnjxwmXNKUT+GEtCzQntxQBCGzBWtkVY8WaxTyAPrMmso6znyJWKh7GmQyjoI6G8VGgn3BmyCalgXSdlpL0PewfzDmPN2WefHdvGM4gcgiSVkbBimCWyg5Seu+66KxpYFRJcK2HFi85eyfhiNFDodnv4VyOsyCyFwvByQ4AxfMnwnOV5Iqw8B4MLRjOIL0fwqThXludg5EauIKwYUDD8YThBf8ganpzlPb7GCBiB5kPAhLXOY46SgMUewspGB2GFmGUlrCgEWNwJ42IzYmPD06lKwZXN5zqUETyjWMxRRNjAUOpTpYtwXyzukFuUKzYpvAA//elPo+KP0oMH9i9/+UskpDwH5QvvamX+bZqXw0bFpkU+Hd7Y1g6Tl/JEuDREAYsuVmZyttrLf63zkPnxDY6ACOtRRx0VvZMU7ELeOkJYIY8YXFDcUPayElaUdpQ8PKzMD+YPJCGLEotnBLLLvUQmkFOIZ4QQ56xKPyGZeFjxdOFhheBwf9bwzgYf6i5tnorXYGDEwwrhI1VCcpVF4cbDyhqIIRAyyLoJ8c1KWCFGKmjEuowRAjKIEaW1Su6s1RgVKe4HcYV4UjUbLyBrukIxWfNlqMTASBQO8g75wtCi4k7tGVJ5BoZJwuFZu4lswLvK3lRWwsoeR7QSEVKMMXMcQocROctclyBjkAA71g3mLUROIcEdJay0D2M2MqsoqCwyS9tEWFkDkV9kl/FE9rIUn1P/2PsJS0d20S1YRzHk0c/25KpLJ7tfZgSMQOEQMGGt85Cp6BKElY0OpSIPYUV5YgOgYBOEFSt2W4SVUC88LipkBAEkJw9CWM0ji6cKYkpuLZsWFlW8uGx0hBtiLcXqTsglz6GiYbUcJXKm2KAg5/yknWycKODVlGdVMsbDBLnGGkzhJzxlJqx1FsqCPx7CSoERjrXBQANB62hIsAgrhAHCSrEQntteSDDzgzmKNwEFjzMp8ZpkKarGXGVuQx4gNITfMcd0pE6WYRJhhTxAWAnFp91Zj0HJ8o5muYboFMI1MaJhCMEzWgthZd3EYw+pQVmH1OQhrBgcITN4WhlTyCAy2RphhUASojtq1KjoBaR43gEHHBDX6mp5jMg4xBbCCtFlff7lL38ZPaXc015xHOYf1blp39ixYyOZpp/sHbwvq7GlSHIFYcWDyf5NLQoignQOax7CCnbIGfszHnFSBzB0oRNghM4bEkwYL+sHhgP2YAirDMu1eFh5DoSVHF3Gkxxn+pc1LxkPPhFTCgnGw8ozMMg5JLhIEu+2GoHGQ8CEtc5jAmEdM2ZM9LBCWPl3HsLKpoYySqVe8phQoFBgWqskSkgYmyE/IbZY2rGgt7apouBg8SWEF+Wf0GGUf5QWlBHC0lCA8WbxHIhvNUspZBfyy7E9eAjwShCeiIW2tTPhIK0oh2DChki+FsVzIKxZN8g6D58f34AIyEv0u9/9LireeJFUJbjWkGARVmQS2UXhR8lqr0ow8xPCiuJPiKDuyxJCiqLJ/eQUEoKHdxRvFe/NqvRDWCEOKWGF8Jqw5hdcCAlEFVICIZPyjzxkPWqINb4jhBVCgzyQH8qYsoYqJJgxrWZ0hIAiv6zhyCt5jKzhaZG9FA1knKJSPJ9cW/5NwS7SPfCytnc2q3JYWeeRP+7ZbLPNWjyseUlX/pHq+jsYF8gYVYIxDhD2j1GWKKI8RZfQByhMRBoO6T6sExBD5j5RV3mxIyoAYzYyy/6LUbsjhFUVfvGwQsh5FkQ6636MPkFUlo61QW+AsDokuOtl1m80AmVDwIS1ziMqDyvKQS2EFaJLnhxKDIQV7yektbWiLoT2EmZIYQiI7YEHHhg9Nq0VYBDR5Dpy6diIUbrZoFDEKaaEp+DYY4+NnqPWqhvr8HJyZ8m/gtziHWAzRolqLRwIiy6WfsLaIKwQbBPWOgtlwR+vvGmUIWSWsyR//etfRw9RLeewQlIwzKBoId8ooXj6sxxrA+EkjI4oBQxRBx10UAzJzEJwWA8okoMxCqMQSiveKuWIZxkmCAPzjZBg5bDaw5oFuf++BiKBx4rq03haIWHKYc0ynjyR6BJkiZBPvHDcnzeHlXBKjBCs5ayhkAYMGa3lsLL2Uh/hkEMOiQZFQpAJ8dV5wNXQgOjQTvYWjD6E1NNOKge3d4Yve4aqx7Mv4dGF3Ou4trykq7bR6tq7dE4pRjI84BC6WoousXaBH2kE7K+QQXBj76ul6BJhwISvI7MYnjFSd4SwqugSayoGOMKe8xRdYg4RNQVhxQCOh5WweNYke1i7Vmb9NiNQNgRMWOs8omx0hLzKw5o3hxVLO8oPiikKuUrNs6FUs3oSDsxmCNGE2B588MFRAW7N40OoE8WZUPgpxiHCiiUfMokyDfmk+BKeHzy11fJisPLjoYDYEs6G4pOFsKLsgw9KF5v2r371KxPWOstk0R+Ph4iwOjxKEATmAkSRcFoMM3k/EFYiEshPw7iDl4JCZYRxtleEJiWs5KBi+MlKWPHUKIcVYxDetLxVgmk3hJU5B0mh2I4Ja14J+N/rIRIQOQrrsBbiccxLWPF24e2EjEBYMTBCBPNUCWa9h7DyHDylrOPKYa1m+GPthHxSMI+xh7QgB8hvaxEChI9i1ER+qeaKoZCcXWoOtHcmK3sGBBlizXtJ+8CLBlEqaw4r+zh7HGkI9B0jLiksYJ0nJBjCCn7IB3sfYwRhZe2oJSRYhBXPL4QVYwUyh7zUEhKMAQ2vO3IDIaddGMezRnxAWNE/kA3kSsfaEGruY21qW5d8lxEwAv+LgAlrnSVBRZcgniiop5xySjwnLWvRJRFWLJYo5ITpsCG1RljZbMghQRlB2UKR17mp1ZSdlLASBocXl+M1aDcFn/ACYU2mnD+bDptqe4QVzwDPoaowikxbZxiKsNIOEVYdmVPnofHjC4oAhBVigUcJpYhwM+Xg1ephJbwRL4WOA8HbibcqD2HNGxJMLtwll1wSjUvMUUhyXsIqbxyklXkL6XVIcG2CzRoEkYOwkpOMpx2yqOOSshSwkYcVIgipgcTlPdYG0oABgrUXIkkbyCmESHYWYaUiMjJP5A9HQ2Foob8UMMuSwwoxx6tPWyH2eNHKfKwNaQjIxzHHHBPzkzHsQuboey2Elb2V8Fv2cYzQ7JW1eFjJ5ado2xlnnBFDu9ER8Iois3nOYVXRJdKJ0DW4l5Bnvnk8rIRNE+7MukT0C7UAkA10B3tYa1uXfJcRMAImrF0iAxA/Qg0hniiof/jDH1rCbLJUzctLWCHFKBJ4dNm0UGKxtraW84qnCuVj9OjRkQRAMNmI2VxQgrH0syETJsxz8LJWy6PiIHo8VXiQUbTYpCDXFBxpq2IplmY8rGyYJqxdIpKFf4mqBFOBEiML3kmKHeHpqZWwoqRBWPGKcQxDLYQVeYc40x7a0d78VtElQgyZV0QkQFjzhART3IQ5ype5TrtNWGsTcRXWIUqEEG88jni/kKssOcm8FSUdryNEDsJai4eV2gEYHtkvfv7zn0fDIxV/WyOszAcVXWK/oUIs1aohCdUiYriGMFIMm4T04jnEO0s/kb32PGHcDznCEwxRIhyY9UKmYdEAACAASURBVJ69g9DprN642kZp5twFYWWPgrDi+SZvl30S73kthBVDLRFMEFbSZmoNCeZoOox26BiM6SqrrBI9v+QxtxYNVQ1BEVaKwGHIwFMuwprnWBsRVtYlzgNmjUYuFBI8c0bPbzUCRqAMCNjDWudRTAkrRVaoxqvDuNtTaGkapBHFAIslIcHteVhR4NlQ2cCwjGLh54sSXenpJDyJ67EYE8YDseRoGRR2PEsobSgkhB2heFFACUt/ZT4Xz6HgA6FSWGhfffXVFu8q+U1t5URBWE8//fR4FI4Ja52FsSSPR1YIfyM8T+ewotiLWOTtJs9ASaNgWF7CqirBhM6j4OERw0uVtUow8wXCikJXC2Gl3ZBVDFQQVqoEm7DmlYD/vR65Ij0COcBrhccR71dewso6SKg3kSl5CSvhvaz3RKlAQgkJxnPZFmFl/aW95A5CXlj3kQXWXqIP0hBfrsVIydpORXdydjGWkIrB2g45aW9fYk/DuInsUzAPQgJhhbiWtf6Aii6RwwrJh7DWmsOKYYRcUUgrEUsdIayk4bB+sYcy9owlkRoQ6daioarNDtqEEYKID8gmezy6hqLBshohRFgxAEJYyWGlgrSqBNc2M32XETACRsAhwXWXATZ3Qn8I8cJijjKkMJv2FAMaR44aHlO+eEy5t62QYDydbFx4CSCOKK868oN8GYXl6BxWyCqkkc0FpQgPETmrKB4oNmzQeEzZ/LDas/mQj5WGjbHZkfOFwkS1VMKJyIlVxdNqHlkBz8YtwoplGMXJIcF1F8tCv4BKlIQxIuN4FZZeeunoiaqVsEJ+mWcUDMsbEgxRxFPFHCEUD7mHfGbxyEFIuJe5g0GJvMO8IcG0m7WF4jkmrB0Ta8KBKUBEuCYFYzAQstbmIawYLlQICw8rRr6OnMPK2t2eh5W1/LXXXouGD8guxIPcSu5jDcZ4whoMWYV44QGm1gHthNAS1oq3EENLFrnF28j7eBdrPl5oCCskCaNo1oqyHRutrr0bLzR7K+HipNuwR5ICwNjW4mHFoMHeh2EY/GqtEkybGAvtvRidKRiH8YCoqixh7CCJoQRvLe3CAMYYsx+zJpEakbWQVrWQYAwazmHtWnn124xAGRGwh7XOowphZTMhtJdctbwe1rvuuiuGh5ETpYPo2UggjdUUA51RSR4J92JBp9olYWIo46rySwgQhJY2UfERMovCQQ4cYUpspGzSPAcvDqFuKDYob3ihsMRzDRsdGya5W3iBUXgIHWYDhki0V/Ifzy5eXIo14N01Ya2zQJbg8SKs5FXjXUAZwrNZa0gwRAUl/sgjj4yyj5xjnCE8sr0cVmSeMDruhyBAnJH7LB5WSC7zi3xJ5jMeDbx69CergqhzWCHOeGgVEtxWGH4JRKAuXdCxNoRqPvPMM/GIL7xf5ONnIXI0CqMk3iW+yAEGPop4IUtZxlRH1OgcVjzmkF5ku7VzWHkvxAXDCx571nSICu1n3UeeuBfDIpEwGEqI9qG/EFsIE33MWlwHMoPBCMIKuUfu8QKzz+CZKyNhZZ8DL/Zv9lXGlv0K/FqrnF9NSDEa8Cz2PbBDJvDi4xUF/ywykj6XfZMxJa2GMWW9grASJZWHsDKmrKt4fVnP0A/Iq1XxuaztIkoBuVBIOzU0MGagM7SXG12XSe2HGgEjUBoETFjrPJQquoSHFMsslUixzGYtuoTHEsKIYotSywZJNdC28tywcnIfoT2QURQI7sWCzlEdeHbZnFDKILT8GysoVlksxul5f3gMUMZpPxsORJXnqPIw78IbgbKE4k/eF5ulQpLaqzjJxk34MhuvPax1FsaSPB6ZQ97wsBLSjpcIQ0etx9qgQDI3Iawo9ijvEE9kvL1zWLkPjwQGKYguXk6de9xWZAFDwRzFMzpt2rSo9KL4M79RhtsjyhpKVQmmDRBWDE6E35mw5hd21kHWQ47ZwusN2cOIQCGbrBVXIQ0YEVh7GQfGU+dQZhlTDI4QIggrRghCMiGs1ALg/tbIIPsMcsx7eT/rNtez7kMWkAfWWOoM4IGFvBIJAFlF7mScyeKRg9zwHGQXggNRhbCWuegS2JIaQzVeQoLBDu8je2ZewopRgtBbvJmsN6TskA5TyzmsEEQioZBZRTdBMlmL2KuzjCczBS8948p+DGFFVgh5hrRixMtKWCG6eO9JZQIn1mUIK8b29nSB/DPWdxgBI9BMCJiw1nm0USQIuUX5ILeJokR5CCsFkSCMqiiIAsSG1BZhZeNhcyXMF2s7oWIoYihDyj/l31h7CRnGeg9RpfIhhDa1hEJCUU7wHLABQRBQdhT6xXPY7LDm9uzZMypWCmtkk2sv7BlvBnlQPIfN0R7WOgtkCR6PrJBrCMFExlHKKQpW67E2zAMiCMjpY+6gXKFAZqkSjNGH+YW3BPnHI5aVsHIvawI553hkUVzxikHAs+aM4eGF3ODRUJVgE9bahBxlm+q5hH1SEIsCNnjRWNOyVlzFeMeay3oPkcH4AZFjTLISVjzvKPwQQkJ1uR/ZTg2JlT1kDeZL1AwpITyDvFb+j3zzN34i30TakK9KJAw/+X9bZ2VXvisNCSY6Bnwg1VQzhthnld3aRmnm3MWaAznESMZ+jNca41Bewso4oBNglGDu82HdgGAiY3m90yoGRT4x4eysIxhIGNfWzl5vDUHahnGcNCEIOjqBPMhZ24VugJEc0gpOpEgQZYCMtVfMa+aMrN9qBIxAURAwYa3zSLE5QcpQYFBM857DimLOIfZYzdmAUIbZ3Mgpbc2DI2sphTFefvnlaG0nhAtlTB82DyywUl6wwmNJrSzMxEYN+YXwYsFFyaZNKD9Yb3kXbcHijEeCvC15ptojq7QFRT8lrOTQOoe1zkJZ8MercAwFPVDKMZYQekZlzFrOYUWGOR6CUEnkHaKq3L/2FDW8G5AUKbGE9EKgMQy1J//MR+5lfkNGmD8QG4hOe95ZDSEeNcgNhHXEiBH2sHZAtnWsDXn7GOgwHuBlImokq/KPPJBXrfBMiI2KGWUhcuwXyARFkVi3Iaoila1VCU67DKli3cfICIGhLYSy8lxkirWVtZ5zsvHks+YrbSOrN45nEYYKSaL+AKQcwkpoa1nPYRVhpZo+hA4MMWoR7p3HwypvJuNCOgNrDwYqRVW0t2ZUM1QwHuzNrCesIxjcMDxnMZBUPo/9HdnhmURS5TVmpIQVQo4hEcLKs0xYO7A4+VYjYAR8Dmu9ZUBVgiGshA+eeuqpUQnKGhKMpZP8JMK4UDhQLtiMsoT86ew4lChIJl95RFGeeA7KOW1RdcdqSosOTec5bIooK7QL4kCbyH/lC3HgOVnaJtxVdImNjpBgchFNWOstlcV/Pko4HlaUeuYEZ7JCFmshrKChkD9kGvmlkEqWEDbmE545CpZg7GEuteUJS5EnNBCCQSgqyhyKr8I+s5IHPCJ4M/iSKkCUgrx5WZ9RfGnonB7oWJtRo0ZFucIAQkiwQs2z4Cl5wMjH9cgEssR6m4WMQGBY77n/448/jmsqcqEc2vbaIGMlcsX9RMhAYNkLkGuMlHwxMrLOKpqmveemCLMfsA9AWNnPiNDBC0xBQOZf1vDRzhm1rnmKqgRDWDE8YzhWDmueoktqLbLGl/ECL0U+5RmHtOfIDOsJMqY9OIu8VaKH3LCe0S5kV4a3rO2iTxjRMKARecL5viasXSOjfosRKDsC9rDWeYTZ3CmIwAHthGnlJaxSQFCo+aBgKNS2vU0kDQNjI2Ejoj18tLGhIEuZau15CjdD6aEd5BDqOdzDpsbmpufk2SjJ5SHcGaUKIo+HtaxW+jqLWlM9HsIKsSD8EnmDvBLCBnmt5aN5xr3IdNYCIZpjKLS0QyS3vbnJexQeCEnW3M7rhSCHFeUQL+uee+4ZvT5EOzCvs7ShFqzKeg9rGyQPUoKHFM9q3qJL6ZqriuzIUp41EVlifeWLPPHN6nGXXCn8VwSadtEGrdM8L6uMV443z8bIQiFAihBB7MlTpKJyWUOCFXqbhgRjHCJ/F/KfZ3zBEww177k37/2VY4KsMMba22t9Xtou5DfveqQcVgxopBBBWAlRdtGlsq6a7pcR6DoETFjrjDUbCSGveFghrKecckospIHlXBtVlk1BpFFKaF5llI0o3dSklOfd2CqfI0U7j0IlyHkWBR4IC6bSMLm95LygALR1dmudh8yPLwACeKAI3aRgEXPj0EMPjaGJUu4hbFm9UgXo7reaiPKsvETyxTizk1xWcttRok1YaxtRedkhrOSwIk+qoKuoD63VedffPC0S8dA9HXmXjCIyxGTZa1prq8gMJBjPLTm2FPshLBbCSlgwxsssoc958GiEa1XU6ve//32sAI1Xlf2K4oIYWFl3WHMUmZF3X22EPtbSBskXRFVeaDysYIQxcb/99oved/LBs0YZ1NIO32MEjED5ETBhrfMYs9FRmALCSqEFPEFUZdQB7WzwhBGWfTGXxR/vrBRusKG66tixYyNhpcAIFllVS+yIolbnYfXjZzICEFaOtSHvFKKxzz77xKJhKE0ojoS6kzdVpnklhZAKngrbY00hp44wRXJYqVxqwlqbcBKFglzhuUeuVlpppegdojgRpATSylcEpVnWJ53fStgpcgdOpJdgJOEYHYgqpITq8GU91kYYnHTSSTGigfBb+otssN7wxQhNqDBRHmUk7dVmlULPSYlgb2dtwrPK/KH4F+sy8kE+OJFhtRi2a5vNvssIGIGyIWDCWucRZaODrHIsDD/Js0sVaYoUUayCQi1ZC3vUucl1eTwbG4WbKMRAgRsUHzZ9qiBTdAblD2WbKsFZ8wfr0lA/tBAIELpJOCLFyDjiBrJKrh/zDc8qYYp4G1Ee8+RUN3Ln6SceVYryoCBi+GFOYewhx51weryszmGtbRTTkGC81pAOyD/5+YTSUoBmtdVWi1VxFQVS25uKdRckBPlirlEsiHBg1m8K+lE4iP0LwkoxwLISVnkSqSSOkZVq+RjFMDxDwpAPClkRlr/kkktGw0bZP2DC8U/kqkJOMWiw/iIj7PEYNjBAQ1jBJkvRsLJj5v4ZASNQOwImrLVjl+lOFnDyocg1I48V7yGbOr8nbIgKkHhGKIBUZsLKZoaizaHiVCxGCYKksqmheHO8Dp5nQvDAx5bYTOLVtBdhAOHsUaz5VAqGlCoPFWWRUL199903Etay5HNCDshVpfqrCp9BHjD8oAxypA45l3h6HFKff2oo3/Piiy+OhjVIGh/WIvBceeWVYwEmvK61nJmZv0WNcQdrNySEEGCMi/wfTLSHcRwThljwKasXTSk5VAMnmoE9HZnQ8W7sWRifCRPGYITRrOwfxp/qxBgyIK4YEVU0DN2GOTJ8+PA4Zzg5oCPh6GXH0v0zAkagfQRMWNvHqENX6MiMRx55JJ5xBjnTlwWcsDOq42KxL4tiXQ0wEVY8zSg/EA42ewgFHgzObiXPheIMWaqzdmhQfHPhEWAO4eF59NFHY74h4WjIFF4ylEeOpSHEHMWxLOQNbyqVxpk/eFgVpcB8weBFARhC7+izDT75RVz5+ZzJi1zxk1xNjGrgiZeIEFC893jzmyXsE+MiskchHYwlGEkwCuFdJDKI4lSQNQhKrYWc8o9W19/BXk4oNIZXCKuKWKmaLvsYBmhVhe76FnbtG0np4RgcsMDjDGHVHEIWiEhgrnC0E/LSLCH0XTsKfpsRaB4ETFi7YKx1Nh4hfSpcoXNMWdg5Nw2yWmYLJF4g8sM44w3yCuFQoQoUbDZ7sMDL3CwFK7pA9Er7CpRHSCpHLRF+hndM1VV11BJKdN4Kq40MGP2lr8olZA6hNDJfmDec58i5mjb41DaK8qKxTkFUOboFowA4gzFGRfCFpGm9ru1NxbqLeQVp1ZmurOV4UiFqyB3GEkiaQu/LTEwwXjD/IK6qCq5KzuChUPFm2MOYL8wVjGeQVYyFmkMYDcGCfV0538WSerfWCBiBRkPAhLULRgRyyiavQilpFUis9Fgfy0xWgVhFK1R0CQxUqVjEtb3jdbpgqPyKAiGgeaUzgVU5F7lCeZZVvywKtCqViqimlcM1h8qSrzuzxFC5ipA05ArMZVxkfeJbduNiJfbymmF4BReFAmMYQu4garWc5zqzxrgj702PmUuPfdG/mwUHYYg8oNtILvR7Hb/HfCmz170jsuR7jYARyIeACWs+vHy1ETACRsAIGAEjYASMgBEwAkbACHQRAiasXQS0X2MEjIARMAJGwAgYASNgBIyAETAC+RAwYc2HV2muJrSJvBPycchPooofBZAI8fLHCBiB7AgQOsrRMqqSSZVQivIQKlmWcOTsaPjKzkZANRDIXyYcnGJHyht1ca3ORrscz9NRRBTIIk2Ao/TKeuRQOUbMvTACRqA9BExY20OopH9H8eEMVKr8UQyKCqMUqaEAkpXskg66u1UXBD788MMwadKkOJeYV5tvvnlYYYUVYsGRsuem1wVQP/RbCHC8DseH3HXXXbESNsfHbLTRRrGiOiTEHyNQiQAV1DluhiPkKH60/fbbx2Jh3t8tK0bACBQVARPWoo5cB9tNASjOROUcSza1PfbYIypBlKC3kt1BcH17UyHw3nvvhauvvjrOJcgFZ6EylzjiQoXEmgoQd7ZTEeAYFc7/RL4oWsfxOsgYR4GZgHQq1KV52BNPPBEuvPDCwE+I6i9+8YvoZSXywwbp0gyzO2IEmgoBE9amGu7/6yyW+jPPPDNMnDgxHgZ/4IEHhq222ip6WV3Vr0mFwt2uCQGO1rnuuuvChAkT4lyCTGy55Zahd+/eMSy4GY64qAk435QJAc64vPnmm8Ptt98ew84533LnnXeOZw1zZIgJSCYYm+qihx9+OJx++unRM0+6z1FHHRWPz+PoOMtLU4mCO2sESoOACWtphjJfRyCs5557brj22mvjwd9HH310GDx4cFSG7GHNh6Wvbm4EOIsQD9g111wT7rvvvjBw4MAwYMCA6GXVkR/NjZB73xEEiIAhHPimm24KePMXX3zxsMsuu4RevXqZsHYE2BLf++CDD4YxY8aE6dOnx/OZf/e738U0hfnmm8+EtcTj7q4ZgTIjYMJa5tFto28Q1rPPPjt6htjcjjnmmEhYCRsyYW1SoXC3a0IAr9fUqVNjiP20adPCkCFDImHdYIMNWs7srOnBvskIhBDefPPN8Mgjj8QQT4p7ERK86667hnXXXdeE1RJSFQER1nvvvTcS1mOPPdaE1bJiBIxAoREwYS308NXeeAjr+eefHz2s999/fxg1alQYNGhQWHLJJU1Ya4fVdzYhAlTaJr/w8ssvD/fcc0/YfffdQ//+/UPPnj1jhU6HBDehUHRil/Hgv/TSS+GUU04JhAevtNJKYbfddjNh7USMy/aolLASEgxhXXHFFe1hLdtAuz9GoIkQMGFtosFOu0rRpcsuuyyGMaJsm7A2qSC42x1GQISV+UQI3n777Rf69u0bFUSOiTJh7TDETf2AL774InA8CXmIM2bMiJ4yE9amFol2Ow9hPfXUU1tCgu1hbRcyX2AEjECDI2DC2uADVK/mff755+H666+P1U0nT54cQ4LtYa0X2n5umRFICSshwSNGjAj9+vULq6++uqsEl3ngu6hvX331VcDAeNhhh8XQYIrnmLB2EfgFfQ1RU3jkKbq02GKLRQ8roeQuulTQAXWzjYARCCasTSoEEFbCgSGsnNdmwtqkguBudxiBlLASEkxBHKoEr7POOs5h7TC6fsDXX38d8LKOHDkyEhCIB2HnzmG1bFRD4JtvvolpPieddFJ49NFH41F1FF1ylWDLixEwAkVGwIS1yKPXgbaTw3rBBRdE0koY4+jRo+1h7QCevrV5EUgJK9Vct9tuu3hE1IYbbuhjbZpXLDqt5yKsHD0GYVUOK8cm+VibToO5NA+CsFKt/MQTTwyPP/54rEvB/m7CWpohdkeMQFMiYMLalMMeYojZFVdcEXNY77jjjpgfRUgwx9r4HNYmFQp3uyYEUsJKPvi2224bj7bZeOONo4eV+eSPEagVgdTDigd/wQUXDD/72c/CJptsEuaee24fU1IrsCW9D8LKUXUKCeYYJAgruc8OCS7poLtbRqAJEDBhbYJBrtZFQoIhq4QET5kyJeZHQVixwpqwNqlQuNs1IVDpYR06dGj0sK633nr2sNaEqG9KERBhPeSQQ+J5rN27dw/7779/2GyzzUK3bt1MWC0u/4UARZf+9Kc/xSPrFl100VhUkVByn8NqYTECRqCoCJiwFnXkOthuCCtnsKro0m9+85t4DitWWBPWDoLr25sKgcqiS3vssUc81mbNNdd00aWmkoT6dFaElTWaol54WPfdd9/owbeHtT6YF/2phI7/+c9/Dg8//HAkrEceeaSLLhV9UN1+I9DkCJiwNqkA/Pvf/w433nhjuOqqq+LPI444InpYf/SjH/kc1iaVCXe7NgRSwnr33XeHYcOGxaJLFMUhJNjH2tSGq+/6XwREWA8++OBYTGfppZcOe+65Z9hggw3CXHPNZQ+rBeW/EICwjhkzJuY8Q1iPPvpoE1bLiREwAoVGwIS10MNXe+PxsIqwTpo0KW5oW2+9dVSGULC/853v1P5w32kEmgiBtoouOYe1iQShTl0VYT3ggANiiCfn+w4fPjxQdMmEtU6gF/yx8rAqJPi3v/2tiy4VfEzdfCPQ7AiYsDapBEBY8a6Sx3rrrbf6WJsmlQN3u+MItFZ0aaONNoo5rC661HGMm/kJlYSVKsEirK4S3MyS0XrfOa/3L3/5Syy+tPDCC0eDNNFTLrpkeTECRqCoCJiwFnXkOthujrU5++yzYx4rVlgfa9NBQH170yKQEtapU6fG/FXywfv27Rtmn312E9amlYzO6TjpGx9//HE49NBDY04ixGPEiBHx2CR7WDsH47I9hfNXzzrrrBhCTs4zOazIDQW7HD1VttF2f4xAcyBgwtoc4/xfvfz000/jOW0TJkwIL774YjjuuONiSPBiiy0WNzRvak0qGO52bgRSwsoRUVtssUUkrP369TNhzY2mb6hEgCPI3n///Xj0GJ4z0jb23nvvSFhddMnyUg2Bxx57LJxzzjmRsPbo0SMcfvjhkbDOM8883tstMkbACBQSARPWQg5bxxuNks0mNnny5PDJJ5+Ek046KR7F4ZChjmPrJzQXApUeVgw/fDfddFOHBDeXKNSlt1988UVAxvCSQVghHj/+8Y/jsUn2sNYF8sI/FMJ63nnnhfvuu6+FsC677LImrIUfWXfACDQvAiasTTr2KEAjR44Mt9xySyDkjEPGqWxqi32TCoS7XTMCn332WUBBHDt2bJg4cWLo06dPGDhwYPS0/vCHP4xH2/hjBPIg8M0334SvvvoqfPTRR+Htt98Or7zySjj33HPDc889F6Ngtt9++9CzZ8+4XmNkRM58HFkehMt3LbnO//nPf8Ibb7wR03xI93n88cejUWPnnXcOyyyzTFh88cXDEkssESM/vC6VTwbcIyNQZgRMWMs8uknf2MggpnhT+TeElTBgjuHg/5zxR5EYFB8KxbDJydvq8OAmERJ3MxMCzCPCNJlLFC+DsL766qvhhhtuCFOmTAkUxSFck/lEON58880XPRuuvp0J3qa/COJBzuqbb74Z5eqll14Kzz//fLj33nvDe++9F7p16xaNIsstt1w8NonzfgkTnmOOOXyEUpNKz7vvvhs++OCDKDfPPPNMJKqEA7/++uvh+9//flhrrbViLutSSy0VevXqFZZccsm4v9vI0aQC424bgQIiYMJawEGrpckffvhheO2118KMGTOi0oOSPX78+PD0008HQs44049NDAWIc9tQgjbffPNohfU5krUg7nvKigBEAgKBVxXPF8oiBqCXX345zjEMPlIOIa+EbjK/XDG4rBLRef3Cs4oRhGNJrr/++khW8bBCRPg9xkWuwUsGQaUWwV577RW9+RhHTEA6byyK9CRkZfr06VFe2N/JecY7zwfCiieefR7jGcY09nb2eAzU3t+LNNJuqxFoXgRMWJtk7Ml9uummmyJhRflB6SG8jM0NJYj8FjYzCCuKEAr2vvvuG/8/yyyzNAlK7qYRaB8BKnASmXDXXXdFDxjziTnE98svv4xzi5A7PBiE4VE1eNttt43zynOpfXyb+QpkB3kiVePMM8+MhhC+GBhZi0VokS2IBqTkoIMOCkOGDInHl5iwNp/0IBPnn39+uPnmm6MBmnUIcoqBA5mBsCIXyBGRHptttllMWcDTyrFIJqzNJzPusREoIgImrEUctRrafPvtt4eLLrooTJs2LW5cKNRsaGxshKAtsMACUaEm/BevKgVjOEbBuS41gO1bSo0AZxuiHOLVwKNKeDBzCOWPUHrmFB+URUI1Bw0aFHPI+LsJa6lFo8Odg3xAQsmFPvXUUyNR5Qgy1mqducq/ISEQDeQOwkpVarz6JqwdHoLCPQCZYW+/8cYb47mrSuEhB5r9G1nhd3hdMXQgKxjR8LA6jLxww+0GG4GmRcCEtUmGnvDFSZMmhYsvvjjmRqFYY4nlA0ElZIiNj7w8QoPZ0Pbff/8Yxmglu0mExN3MhADzh+qbY8aMiaHBkApI6vzzzx8NPxBYSAbzicI4EFY8YPawZoK3qS9CZpAlPPgXXHBBePLJJ2NuIkSUdZqfEFWMjqzZq622Wthll11iRAz/t7esOcUHeSGCaty4cdG4oX2dvVtRU4SWL7TQQmGfffYJvXv3jsY0ZMo1KppTZtxrI1A0BExYizZiNbb3rbfeiofOn3zyyTFsiE0MpZoNDUUHZRpFmxDhAQMGxJChbbbZpkVJqvG1vs0IlA4BCOpTTz0VPWCE2pPDyqd79+4x5I68QsI6+eBZZT6tv/76LaF5pQPEHepUBPCa/v3vf49efIyM5CVCRPlCWFmzWbspoEOoOTmJHHWDcdHko1OHojAPI9LjtttuC2eddVZLvjMe8jzENQAAIABJREFUVkVMYaCGyJL6gyF65ZVXbsl5Lkwn3VAjYASaGgET1iYZfjYrNjUqAxM2hMKD4k24EIo2ihD/pzgTGxrnSK6xxhoOMWsS+XA3syMAoaD6Jh4wQu0hr8wjQjYJwWNu4QHDKES4JjljeDMgGiYU2XFu5ivxhj3xxBPhnHPOCeRMIzeSHbywFMtZe+21wx577BGJqyq+NjNmzdx3vPIUXSLvmeJvGJ4xQCMr7O2sSxjTkBk8rERR+QzfZpYY990IFA8BE9bijVlNLdaZfhRnkJJNSDBKtJRsCsageB911FHxTFbCG1NFqaYX+yYjUEIE8KBybMRll10WvWCQUzxczB8ILd4wcgp//etfh3XWWScSCodrllAQ6tQlyMY777wTTjjhhBh+LtnB8IhREa9q3759Y7g5Bkd7V+s0EAV5LMSU42w4WgtP67PPPhtTfiCrCjNfd911Y3VgZIa9HZnxxwgYASNQFARMWIsyUh1sp6pLkutCsRgOFUcJQsHmS0EGwoIJGTrggAPiGZJ4jPwxAkbgvxHgLFbC7Cl2Amnl/8wjcsKIVCBXjKImeMA42gaPmD9GICsCGBiRo/POOy9MnTo1hgWzhiNneO+HDx8ettpqq3i+pusMZEW13NexHnEc0uWXXx6NaUR6qOASsjR06NBIVjGguQBcuWXBvTMCZUTAhLWMo9pKn1CC3njjjViY4bTTTmvJh8IKy2a3yCKLxPP8hg0bFlZfffXoNfLHCBiB/0YA8oAHA+WQQmYcb0M0Agoi4XjMH5RDipctvvji8ff+GIGsCCBfRLzccccdMZeVqsF47vnywXNPbjRrtisDZ0W13NdRMJGCcISRE0VFbj17OIZp1ipCgSn+xhm+IrLlRsS9MwJGoEwImLCWaTTb6QtKEKFmlL9XcQYs9hBZCCtKNmevEjq02GKLuTpwE8mGu5ofAeYT3q/x48fHMDzmEt4uCCtEdcSIEWH55ZcP3bp1i6TCHyOQBwHIKYYQqr+efvrp0WNGFAwGEMjHxhtvHPMSHWqeB9XyXgspZX/HiHbrrbfG4opK8yElAa98v379YjVzGznKKwfumREoKwImrGUd2Vb6BTm96667wqWXXhqrBhMKzIfcqD59+oSRI0fGggxWhJpMMNzdmhB48cUXY7ETcsMpxMQHrwYVtvfcc8+WXDEXW6oJ3qa+CYMIoZyQD45QopgOhXI4koTq0xTQ0dmsTQ2UOx8RQF60v7PH33PPPdF4hoz06tUrhpBzzBb/t5HDQmMEjEDREDBhLdqIdbC9bGqc7XfLLbdETyu5UXzwAuEV+tWvfhWVIpRuK9kdBNu3lx4BDD2Q1jPOOCNw1jFeMI4YQTkcPHhwzF31OcalF4O6dRAvK1XdyZVGvpAnii1RPGeFFVaIBfP8MQIpAhg2ZsyYEcPJ8dCzt7MeEUFFOLDPXrW8GAEjUEQETFiLOGodbDMH0bOp3XvvvbGaIFbYVVddNRZj4AB6NjQssCasHQTat5ceAQgFFYPxsr7wwguxIA6Fyyi0tNxyy7XMpdID4Q7WBQEMjOQicnQSR92wNnOMDSkbRMHYGFIX2Av9ULzy7PHUq+BMaPJViZqimjQh5U5PKPTwuvFGoGkRMGFtwqHnzDY2sldeeSUWafjoo4/iOZHkRlHd1GS1CYXCXa4ZAeYTOeCE15ND1qNHj3iMDZ4Nz6WaYfWN/z8CqgyM9x55IgIGz6oL51hEqiFAWDD5rER/kMOKzEBUMW44d9UyYwSMQFERMGEt6sh1oN1Y7XVEAsoQCjehZoQBe0PrALC+tSkRUEVXlEOURYgE88hktSnFodM7rfWan3zSs7EdBdPpcPuBRsAIGAEj0IAImLA24KB0RZOkBBHSyL9Rrq1gdwXyfkcZEUhJhQqamEyUcaRnXp9SwjrzWuE3GwEjYASMgBHoegRMWLsec7/RCBgBI2AEjIARMAJGwAgYASNgBDIgYMKaASRfYgSMgBEwAkbACBgBI2AEjIARMAJdj4AJa9dj7jcaASNgBIyAETACRsAIGAEjYASMQAYETFgzgORLjIARMAJGwAgYASNgBIyAETACRqDrETBh7XrM/UYjYASMgBEwAkbACBgBI2AESo6ACubRTRdjrH2wTVhrx853GgEjYASMgBEwAkbACBgBI2AEqiKgI+/4I0fe+fjI2gTFhLU23Ap7F+dEMnn46rzItiw+XK9J1lqnORpHz8WSxPOYkDoyRxOUn/ronRxwzpdrOdicNulvle1Kj3XQMSK8V8/Vv9NzCtU2fvLh+ZVWLj0XTLiO5/E73aN2cF4tf6s8gJ3r9KUNwkD48j76qOOD+D/X8z61Re+oPHNRR6To2KF04dMxRK2NX3pckd5J+/hqjPipd3KN+q1+zjrrrLGdkgOu4b36Pf3g/8IMjFJrYioz6bhUypIw4xqeJ9lJ5UX9VXs17nofP9N2ci/t5JnCOx1Tnid54z7aLrwlB/w/HSeNQ+WY8h7JGv8Wlrqf8dfZrBoLtZtreP/nn38eZSuVL57JvZITXaux1cbHdcKXv+kZapPwTTHS9em8FD4pDhpjyUaKZzofNGZ6Bn8DC70z7YfGhnamz+Nc6LRvwkPPTuelcFQfNfaSH35yf3pcF//nGRpTyRL/599at1L5S9cH3iF5F0bpnNE4aaw1Pun6qDmUvoNnCad0PnI2NvhoXWltbqkN6bhJVmkD2NNHtYvrNR60B9zTdglLzudO36/xlrxVYqD7wJnna71J8eBdtCVdg1L5Tdfs1vpbuX7wPmRN85C5zLv13Nlmmy2OWyr/kk/akWKTrsWSff0ulUPNm0osWtsn099rjFP515qh6yQz6ZnOqYxX7nMav3Qd17PaOrJO+57aovtTOZQsCT/uAev0uenc1DpeiYXWs8r1XXNVv6+cY2oT45quUencT++lbZJ7Xc9cYr1P16TK8c0ydtWu0f4ifaYSL60ttEG46dq0T+l+la6DkmXtUyl+mpOpHqB1J90bK9cXjVcqv9rH02t5Lrila4vWOcmOxifdv9P9SNdX7lP6fSpr6Z6msdO81v26Pn1eKovpeikcU12n8j49T3hJ/nRPin+ljpHiqLHkPskgffzHP/4R11hwXHbZZcNiiy0WZp999hZMa5W7ZrvPhLWJRpxJ+tlnn4VPPvkkfPrpp2HOOecMLKDaeKsRHxGQlEhqUqdEjsn4r3/9K24mTHaeK2WFfzM5eQb3aiHjJ+2gPSx8c8wxR5h77rm/9XctaFJO0wWOe2gfygjP1YIggsy1IgIiIzxfC68UZS1WYMMmQlu1AWmx41m0k0WIdtInPYd2VNt8unXr1kKI6Cdt0YbE9f/85z9jX1MSpLakih/vpk/gB8YQGz5S5tsirFLkpKCCEV9+Tx8qlRMpSfyNfqKw0s50IaYd+r0UF403GGmzkIKoKaaNKJ1ylYS5mqJR2VfGhq/GQAQcTEV4JCfIuBQXcJPhQJuw5I3fs6lo06NfPB+cwFxjkG5CyAvt4PlzzTVXlGFwAjfJK9dzP7ggV1IKpVBrY6NtH3zwQbyGrxRs2oXspO+nj5IlKRJcJ3JGmzTf1CZ+8nf9X/hIPiTLtIs2pcSOZ0vJE9HjJ23m/bSV92keSHb5G7jwf9oMBpJ3fiJDYMW7NR8++uijOJdlvOIani/FiL7RRn3UH37HO9R24cH9KWnV3EamNUZaFyVTMuhJjvUu7uEdYCHFl/fJ4Ka5TX/4u77Ih9ZHni3lXPfxfK4VTpJvfnbv3j3KF1hXKvnpPBIuki/1X21FhrQ+cg3X8zvNP3AXgUxlZKGFForv517hA4aaczLO6P1cR/8YM+YH7eZ3Igv088MPP4xzQvuExj9tO+MpI4LWqGpbtdrP+5jrfOk7ssa7hfe8887bgrHkh7ZzPe/XuKbzW33S7zTWaldKPLTnpCSyNdUC+dYzkH8R5sp+0iZkDswkw2q71n6tV1rXUgJcudZpjle2i7HQviddQHu3CIPeR9vBlS9tT42ymv8iZ5oP6f5E+5GL1Aiq+c7z1GbJrfpNm7UWytDCNVrzNda0N92jtXdx/zzzzBPYkxlz+se9tKfSAN3auLX2e+kKvEv6lfYO/qa5A1a0gTURnLleupj6JAORnikc1E+exTu0f9Am7dWp7Glf0PhJ5mS4EsnSXJfxRvNZ63u6v+lvPENyRx+0Lsnow3UySIGt9gPap3VDBi2t1ynxTfd1rSfgIgOY5gnv5XfaU9Rn6ToimVyXGnD1HK3DqZEyJch6nowEkpdUx6At0pnoAzqEHBvIGesSn7feeiuOG2O/3Xbbhc033zwssMACLbp3Xplr1utNWJto5JloDz30UPw+9thj3yKPwKAJnJIlEVZtHFr4dD2LE8/VgisFASKghYFJq0VIirsWZiYxk1wKNc9LFzUpc9zPvSwoLCRSaPg/iwA/+buURW2mPAsFiQ+/W3jhhVs2RdrFuz/++OPYB20CUpalyGgj0GbKAieyx/O5Tpu1SDC/l8LK81jYwU7KjxZbEYd0U9fCLrKshVfES+PDs9INXQt1alWVpVAblBQRKacpYZYSoU2K50sp0KaUbu5SuCU3vEOEp9IYQD+l4In0iKinbdJGqPdpQ0uVOZF68JUiLMIiMq9prXdqI5IiwN9TD4uUU411aiGXbFcaFyQPXCsLcGqUkCKmDU9jIcKgjY5+gAkEQoqhFE8pVrKiizxonqUePGGn92qsaKeUDPqZKhCpHEhGNLdF6Lhelnfu19hKQVGbJaeSPxlZtGZINoSXMJa8S0nSnBCZTq3+InMaX/VHMqS28/v0PZpfIt4aU8lSOrf1jtQwx30yeAgzEQDJamr4E4FJx0fzK71f7ZcxT8qQ5FXrpgiO5oOwFg6SLT1P8qHfS1GVt05rheaVPKwigCLrInR6v+aM5EAYaN4IC56rNVprpGQ4xVGkRjImWdD7eX5qxNM4ihRp7VW7FEEjeRDm7XlY9X7NoVQpTn+n9ghfzRGtDfw/nbvCP13fNR+05+ldknPNT60P6RqW4pKuJ6msqu+6VvOwsu2STcmG5FLzWWsqz9bftAdVEny9U+OvuV1NvdI6ozZLtrQu8q5qBvJ0fxOeGt/K+a99VvNca4EMTfRD63JK9GpRBzX2In/s9ZJ1ETORpmrGD9qmNaeSoGuMebb6Kh1JxEgyKDxTGVR/+Fu6ZqTrQLouy1Ap2dM6JKMJ94mM8myNncZU4677UrlPdR3NAY1LSkZT4490Bd4v2dJ6oL1c8ql5wnsk+5X6ldZH6VYpDsJK65XGRc9I51UqJ6kepLnEtTI8y9Gg+b7nnnuGIUOGhEUWWSSuFf5kR8CENTtWhb8ScnjdddeF2267LTzwwAPR4qONWuSECaRFIrWOpRZWeZzSxYYFAKVABDe1iGnisjhwL9dBHnm3rJLppphunLxDxARCKtKXLnA8i9+n/ZGnit/Ls8Pv8FjIKogyxt/k4U2VAVmOZdGWIpda4LT4peQsVTqkVPGsdFFLlcJUodHGqc1U75J3U6QoJY9a8KQ4SvHWoq7FVkqRfp8qWNpkZOXUWKQESJthpQU/JT+p4qX26HeVk0fP1nWpEiN8UmW82nOQJW0uqcxwrRTYtN8p0UrHWkRDpC5tk9qVPj/FNlXQUwVSspEqACJRGjMpBakimW7wMrqk8iLDiJ6FTEvpF0FIFaCUUOi9ulfyxk8pp/yN54koSU5EJMAo7ZOewXtShUgylVqvU9mTR16Kg/6WErNU2ZCSpHbw/GrW+1RxF5aaR6kSrfdJ1tNrUllV/6V4ao5orNU/zfW0j3qOlDzJV2r0kSKajk0q6ylhffvtt+Max4d1TN5pyaYUWY2vxj5V0tL1gmdLcYREaq2Vh4T2psRB7Za8qp3ITkp6JBMpYRVR0D4imU7JWKrsahxlYEjnCu/lfVJs5WWR8ql2SR5Tede9/NQYCgO1iTFJvTwiCtp79AzN/XRvEDHh2Wqj1kzJo+Yn7dOaxH0ikOlaqHZqvUyNZJJdkZwUd8lzKsvam1KvYrrWpUYwybv280q8hK3mIX+XQp/OO7UxXSfScaKd6V4ubBVJpP4i74qOSudxKtvV9jb1Sd7BdM0Tzqm+k+JdbS0Sntyr8ZMc8Tf1J92D0r1GxFQ/aY+iPrSXpYYEtSdtS5omwL2pQY/rMCZoX6jcXzVu/BQJ1RqXzgfhmsq45m6652me6qfW7HR91f6qvYVrtO5pzZEMSF60f0u/UB/T/VyEVbKerqv8LpU5jbVw1/hIllKdRzLH/VqzU91LfZQsyMgoUk2buU+OGtr10ksvRS8rv997773DjjvuGBZddNG41/qTHQET1uxYFf5KiNk555wTCeuTTz4ZFH6n0E8thKnSp4mt0D8mPF7JdLNkgjIpCXdho2ECS0njOp6r0D5ZHnkuxDEN29LfaI8Wn1RJqlz41U4tiLJwauHXYq6NRYudPLpsgFp8001Um4SUiXSB0kIspU0bFNem1lF+z2avBTndHNPNIFXk9F4p4mqbvB9gmG7QWpC5T4qfMNKGmm4kqQBroZayVakktSbsUka4PlVUhVFKVFKLJ9drrNPQWO4TbinZThUDKaRS/KTwvfDCCwElHs/kfPPNF3r06BEUwshmURlGpE1RYyMlQKE/UuToo0KRJAP0RR5zjYEUe3nm+buMM/yO/mqjE9FJx0yyJC9ApTGAaADmlMIr0/B58OF99Bs5Rn6JFIDQyBsoQq92gYfmgEiuxpM5QSQC8sN1CkVVn7mPPvFMRReo3VJ4hAP9ksGHsUr7rrkor3Kq4EuRURulrHCNxkMeHq1HqZItUqP38xzaqPmT9jmd25I1KWwaI60r6p/mlNY3GdKkBKZjLQIvxZB7kAewYzwVuUD7RAqkpKVKpkLauebOO+8Mzz//fHxOr169wlJLLRWfpfaJPPOTMdT/FQEj5Zh+IGvMF/6t0ETaxPsIm+Qd8vgLF56pOS0swB/ZYS/hyzs1NtoLuIbnsq4zP5QqATZp6GRK2Hh+unZKwZW88myt2VpnNX9k1BEREZ5a67iX54vwaj3QWs7fmXeSUfoHHtwjGZJcSQnXO8Fa65nWk5Sw0obUCCCZT0m39k7tB5ojYCdjq+aBFHPNN81TjTHvo23cJ9KbtovfaUxTcpqS8HQvSPc5GU9k7NY8pb/6t8ZRY6X9QZ5wjavmEM9nHWNtf++996IM8ozVV189LL/88lGG9Cy9R+t45Z6lcdW8qran0B6l5iinkOfSJxnAKw0OPIf2Su6Eq+S3cp/VeqaxVp8lg0pp4pmSSZEl7aupsUvzkTayTjMvpbshu8xDGbREiNL5qhQVOQ6IUJPMpuRXuoRIXjrO2rvaUoqlU8jAyXNkJNNeofUi3Tukc3JtSphT3SPVp1JSm+pxKRFXH7Qm6B3pmiPZlHOBa9IUBxHjdA/nGjlwlCqh8ZWew33XXHNNuOuuu6JsjxgxIgwdOjQSVhkQ28LRf/s/BExYm0gaWPzHjh0bbrnlljBjxoyY+L3CCiuEVVddNW4ErVl7mKAikyIqIqza2JjsyjWTN0QTXBtGagmWMpluVFpgaIcWEv0uXfT1Tg2dFjItSqnFTcQy3azSfKxK0lv5zPbEQxuB2pkuqlLOpfiqfVrstWGlFmM9Rwu1Nkd+VobF6F1SbETkhFVbm4oWXWEpHFojuJW4aMNIvWrpQp5anXWviEslWdKGr42nsg2pJVsbOArkjTfeGO6///7wyiuvhIEDB4Z11lknLLPMMi3eVfBK25fin/5bsiZDh5S8SnylTKjvIgTa2DVHZHAQmdL11WQp/VulNVw5MPJ2KGxdSirXsynKG6RQSym8MgCoXcJdSmTaP5FRKeUKoVSfJYfysPJ/zTONSYp1qjikSke6Juj3qaKXyn0qk5IBEc2UbFTOGc0rtTlVaNTWdD1JZVuYpPMjxUnGiso1kd9L2dP4pP1LPalaB/WsFJ9UgdKc512Mz9lnnx2mT58eFaTdd9899O7dO5I/9UlrXUpCwELzjuvkseQaFF3+LtIsgog8yfiXrsNal9O1VIq78ho17+mj+kz/UsMczxdWkpPK/UR9qlSgNRbaY/h/5fqgNbk1BTP1VgkzzWEZPZB/zW/mne5J1/JKAyrv05xXu1LDYDpOlTKltmotTNuu+ap1QM9J50q1OZQ+S4RYcyJtV3qd5lzlvpDOG12fens1TlpD0/W1cm/U3NEaon7o3RjOnnrqqWhYf+6556JBbuuttw4bbrhhlHe9X2OXrkPpGqu1NdUhNO81R/lbpcFQMiziovdVPjtdk4RPOq7V1ppKHYDrRVr4W/ou7d9a89J+CEMZv/QMeVj1+3RPSUmeDCsyxOq9qf6S6g+SwUp9qi39SPfrnnRdrlzz0r1DuMkgUU33SHWcdK5UjpXWcbUllZW0z+n6k+ohkmfJd2Vb+L9IsNqrvmlMkKNzzz03TJw4MRph9tprr7DTTjvZw9qW8LTyNxPWGkAr6i1YDMeNGxcmTZoUFf111103bLrppmGzzTaLZLOahbCaMtfaBpEqFynp0KKhxTPdDCvJSeXmli76WXBPF9mUQLW2wFUqqFneUblxVVvEKvufvl//Tje5yo2u2jva2yyEa94+1Hq9sK7W12obeGsKpK6tRpZbezbRAn/729/C5MmTo9fpZz/7WejXr19YccUVW7zz6UaZYl45Fukmnf47xSUlMK0pdek13CulqFq/9Oy25CQNcapUwoVZJTFM35kqPNU28rR/Ik/pcyv7kyqA1WSmtblXrf+VsloN9/Q+KRQau8q5nT6v8tr0/5XrSWvy1da6k45/tXmr96XXpQpa2vYUs2rv1JqJ0nP88cdHYyMelIMPPjhsueWWgWJC1bDQfZWyrjmRkgaNK9eKyFSOdSoLlUptSrwr50klEUuJUqoktrYGpfhWykM6h6phmuLf2ppdOQ81HpovwqG9takS58q1o9pakr67tbam8k6bKvfearJYKdPp+FabP62tee2NSbq+tDd/K+dJW+9EqafGxmWXXRYeffTRmOu38847hy222KIl8qOtPaOttbVyH0j/X6kLpPtVJRZp39sa69buq3ZPOh8q5a1yDatc/zXfRYgrDSWpfKZzO10HWptrrbW1Nflo6/fVxr01vaXy2tZkpq25016fqsll5ZqcrsvV3pX+Tv/WeDEeGAf++te/xnS8N954I4YEDxs2LDqMHBKcT4pMWPPhVeirCX0ZP358/E6dOjVuAFgu8U4pLLKaAlboTrvxpUSA0JqTTjopTJgwIeaHoMAjyyuvvPK3QrNL2Xl3qqkQQPnBiv/73/8+yjsRBaNGjQrbbLNNDOtNyWlTAePOlhKBd999Nzz88MPhoosuCo8//nhYeumlo4JPZVVCteXlLmXn3alSIYCHFsJ61llnhWuvvTaGuv/0pz8Nu+66a1h88cVNWHOOtglrTsCKfDmEFYUHD+u0adPCJptsEq30AwYM+NaZUUXuo9veHAiQV3b66aeHG264IYaPjRw5MhpeVlpppZYcp+ZAwr1sBgQgrCeeeGIMg3/55ZfD0UcfHQkrRyOYsDaDBDRPH998882on1xxxRWx1gaKPQp+//79Y0SBCWvzyELReypjIyHBV199ddRV9tlnn7DLLruEJZZYwoQ15wCbsOYErMiXt0VY5WEtcv/c9uZBAMJ66qmnRgPMM888Ew488MDoYSUfOw2TbR5E3NMyIwBhPeGEE1oiCo455hh7WMs84E3ct9dffz3ccccd4frrrw9PP/10jCIgZxvjOkXmTFibWDgK2HVI63nnnRfT8Qhx/8lPfhIJ67LLLvtfBdgK2L0ubbIJa5fCPXNfJsKKV4oNoW/fvt8KCfZGMHPHx2/PjgB5fKNHj46FDMgL2W+//cLgwYPD2muv3VL1MvvTfKURaFwEZKU/7rjjohL/4osvBv7NAfQLLrigPayNO3RuWQ0IvPbaa+H222+P9QmeffbZWHRpt912i5FgJqw1AOpbZjoCEFYiBh588MFofCHEnfQlHU020xtYkAaYsBZkoDqjmVSXnDJlSgxNQNEnpGzQoEEx1CY9gqQz3uVnGIF6IoCHdcyYMTG8XUWXttpqq7DGGmtYlusJvJ/d5QikOazIOyGTRx11VFy7559/fhPWLh8Rv7CeCLz66quxuBjh7+T8UZwGBZ+iejpuq57v97ONQGcjcOGFF4Yrr7wy3HvvvVGWKSK22mqrxeO+7CjKjrYJa3asCn8lRw9wlh8TB9K67bbbRtJKqI1Dggs/vE3VAUULUO0aBQflPT3Wxnl9TSUOpe4shJXiHRxJxrE2HPvx4x//OKy//vrR+2RZL/XwN13nyNHGMEO6B//m6D0UfE4zoOiS5b3pRKLwHb7kkkvCVVddFfXvHXfcMR5rg3EdwuqzWLMPrwlrdqwKfyWEFYXn8ssvjyXjqboHad1hhx0iYbWlp/BD3DQdQIHn+ANCg4kcIM+JM/o4l7TymI+mAcUdLS0CHI+At+ntt98OHE+GEr/QQgs5B6q0I968HaPqO2lLnGZAPmvPnj2jjtKnT5+Wc1ibFx33vIgIQFZxEt16661h++23j6R1zTXXNGHNOZgmrDkBK/LleKXYCMiDYuKstdZa0cM6fPjwoMPci9w/t715EMDrRLl4zqekII0OSm/rLOHmQcc9LRsCyDtnD2Oc+eKLL6KnifwnGxnLNtLuD0ZIii1xpA2pH0suuWTM9+Mn67yP3rOMFA0ByOo111wTQ90xvgwdOtSEtYZBNGGtAbSi3vLpp5/GcGDyV4mlX2WVVWKhmj333NOEtaiD2sTtrjxc3YpMEwtDE3QdLytf5N6VsJtgwJu0ixgh0VXef//9aJAkcmauueaygaZJ5aEM3YasirDiYTVhrW1UTVhrw62QdxFKxuHFhNoQS0/OHx5WSmzbw1rIIXWjjYARMAJGwAiUBgFW6LehAAAgAElEQVQMMsrb5ic5q3yd6lGaIW66jpiwds6Qm7B2Do6FeAohwXhXmTyUjCcnBMJKPL1zWAsxhG6kETACRsAIGIHSIyDiqsgZR9CUfshL20GFBHNKB6cZDBkyJKy33noxtYMTOvzJhoAJazacSnGVjrXhAGO8rJSJZ+LwZdI4H6oUw+xOGAEjYASMgBEwAkbACDQAAujcOIqoHbPFFltER9HGG28c5p133ugs8icbAias2XAqxVVUCZ46dWrLsTZbb711rBLMTx9rU4ohdieMgBEwAkbACBgBI2AEGgQBTuagUvAdd9wR+vfvH/XujTbayIQ15/iYsOYErMiXU1X1oYceCldccUW49NJLo4eVoktYe+xhLfLIuu1GwAgYASNgBIyAETACjYYAx0hCWHEYoXNTeGndddeNBcUcEpx9tExYs2NV+Cs5DuHJJ5+M57BeeOGFoW/fvmHQoEGRsDqHtfDD6w4YASNgBIyAETACRsAINBAC6NzkseJh3W677WLdGI6VpPr1LLPM0kAtbeymmLA29vh0ausoEf/UU09F7+o555wTBgwYEK09Cgl2Dmunwu2HGQEjYASMgBEwAkbACDQxAnhXyWGl6BLeVQjrmmuuGeacc04T1hxyYcKaA6yiXwph5UBuwhMgrL17947e1WHDhvlYm6IPrttvBIyAETACRsAIGAEj0FAIXHnlldHDetttt4Uddtih5RxWe1jzDZMJaz68Cn01hPW5556LIcFnnnlmWG655WKF4H333TcSVocmFHp43XgjYASMgBEwAkbACBiBBkKAujEqukTBJUjr2muvHeaee27nsOYYJxPWHGAV/dIvv/wyvPLKK+GSSy4Jf/zjH0OPHj3ixDnkkEPC7LPPHgmrzzor+ii7/UbACBgBI2AEjIARMAKNgEAaEqwqwRtuuGHo3r27j7XJMUAmrDnAKvqlX331VXjnnXfCRRddFI4//viw8MILR8I6cuTIMNtss5mwFn2A3X4jYASMgBEwAkbACBiBhkGAcGDlsHIOq461MWHNN0QmrPnwKvTVX3/9dfjwww9jheBjjz02LLXUUpGw/vKXv4yElaJL9rAWeojdeCNgBIyAETACRsAIGIEGQSAlrKmHdZ555rGHNccYmbDmAKvol6aE9bjjjgurrbZaLLG91157tRDWovfR7TcCRsAIGAEjYASMgBEwAo2AwLhx41qKLg0cODDq3eutt57PYc05OCasOQEr8uXksL7xxhsxJJgc1l69esWiS8OHD3eV4CIPrNtuBIyAETACRsAIGAEj0HAIoHNDWu++++4waNCgeLTN+uuvH/CwzjrrrA3X3kZtkAlro45MHdpFleAXXnghjB07NvzlL38JG2ywQSSsPtamDmD7kUbACBgBI2AEjIARMAJNjQDHSHI6x/333x+PkiQVDw+rQ4LziYUJaz68Cn01HtbXXnstXHzxxeHUU09tIaw777yzPayFHlk33ggYASNgBIyAETACRqDREDjvvPMCR9tMnz49ktWddtqp5VgbHyeZfbRMWLNjVfgrIawvvfRSJKynnXZaoKw2HlYT1sIPrTtgBIyAETACRsAIGAEj0GAIoHNfeeWV4Z577okVgocOHRpT8nwOa76BMmHNh1ehryYk+Pnnn4/nsJ5xxhmRsDJ5TFgLPaxuvBEwAkbACBgBI2AEjEADIoDOzVmsd955Z0sOa+/evZ3DmnOsTFhzAlbkyxUSfOmll4bTTz89rLvuumHw4MEmrEUeVLfdCBgBI2AEjIARMAJGoCER4ChJPKzTpk2LBZfwsK6zzjrRw+qQ4OxDZsKaHavCX/nVV1/FKsFYe8hhJenbhLXww+oOGAEjYASMgBEwAkbACDQgAmkOK/mrfNdaa60w11xzmbDmGC8T1hxgFf1SCOs777wTj7U5+eSTo4eVkODddtvNRZeKPrhuvxEwAkbACBgBI2AEjEBDIXD++ee3FF3acccdTVhrHB0T1hqBK+JtX3/9dfj0008Dk2f06NFhueWWiwcY77fffmG22WazpaeIg+o2GwEjYASMgBEwAkbACDQkAtddd1249tprw+TJk8NWW20Vi50S4ditWzefw5pjxExYc4BV9Eu/+eab8Pnnn0fCevTRR4eVVlopEtZ99tnHhLXog+v2GwEjYASMgBEwAkbACDQUAlOmTAk33HBDgLj2798/ElZXCc4/RCas+TEr7B0QVgovEU9/5JFHxglDSPDuu+/ukODCjqobbgSMgBEwAkbACBgBI9CICFAd+MYbbwzjxo0LAwcOjI6iNddcM8w555yObMwxYCasOcAq+qUpYT3qqKNiSAKEddiwYSasRR9ct98IGAEjYASMgBEwAkagoRCYOHFiuP766yNpxbu6ww47hDXWWCMS1u9973sN1dZGbowJayOPTie3zYS1kwH144yAETACRsAIGAEjYASMQCsIKIf15ptvjk4iCKurBOcXFxPW/JgV9o5qIcFYe1wluLBD6oYbASNgBIyAETACRsAINCgCFFziC2FVSDCndLjoUr4BM2HNh1ehr04J6+GHHx6WXXbZeIjxz3/+cxddKvTIuvFGwAgYASNgBIyAETACjYbATTfdFMaPHx+/m222WRg8eHDYaKONQvfu3cP3v//9Rmtuw7bHhLVhh6bzG1ZJWBdeeOEYmnDQQQeF2Wef3cnfnQ+5n2gEjIARMAJGwAgYASPQpAjcdtttYcKECeHqq68Offr0CVtvvXXYeOONw7zzzmvCmkMmTFhzgFX0S1PCethhh4UFF1wwEtZDDjnEhLXog+v2GwEjYASMgBEwAkbACDQUAqoSfOWVV7YQVntY8w+RCWt+zAp7hwlrYYfODTcCRsAIGAEjYASMgBEoGAK33nprPIf1mmuuCZtssok9rDWOnwlrjcAV8bZKwqqQ4IMPPtge1iIOqNtsBIyAETACRsAIGAEj0LAIcKwN+auQVjyrhASTyzrffPPFIyX9yYaACWs2nEpxVWUO62KLLRZDgg844AAXXSrFCLsTRsAIGAEjYASMgBEwAo2CgI61mTx5clh//fXDVlttFfr16xd69OgRdW9/siFgwpoNp1JcJcJ6/vnnhyOOOCLmsFIl2B7WUgyvO2EEjIARMAJGwAgYASPQQAhMmjSpxcO63nrrRcK6+eabhwUWWMCENcc4mbDmAKsMl3711VfhkksuCaNGjQpzzjln2GabbcLIkSMdElyGwXUfjIARMAJGwAgYASNgBBoGgdtvvz0QFoynde21147eVRPW/MNjwpofs0LfgZeVxO+TTz45QF4HDBhgD2uhR9SNNwJGwAgYASNgBIyAEWhEBKZPnx5uueWWSFhXXnnlWCl4iy22iB5WjpT0JxsCJqzZcCrNVV9//XWgtPbxxx8f+DfJ34ceemicNLPOOmtp+umOGAEjYASMgBEwAkbACBiBmYnAjBkzwpQpU8LFF18cVlpppVhwSTmsJqzZR8aENTtWpbjyyy+/DJdeemkYPXp0PLCYkGDOZGXSzDLLLOE73/lOKfrpThgBI2AEjIARMAJGwAgYgZmJwCOPPBIJK+l4K664Yth0001D//79Y9ElE9bsI2PCmh2rwl9JODBhwCq6NO+888Yqwb/5zW9aqgSbsBZ+mN0BI2AEjIARMAJGwAgYgQZAgJBgCOu1114bPayEBONhdUhwvsExYc2HV+GvhrBeccUV4bjjjose1kGDBrnoUuFH1R0wAkbACBgBI2AEjIARaDQEHnjggZjDetVVV4VVV101elj79u3rKsE5B8qENSdgRb+cvFUmzYknnhi7MnDgQBddKvqguv1GwAgYASNgBIyAETACDYfAgw8+GG6++eZw+eWXh549e8YKwZtsskmYf/75ww9+8IOGa2+jNsiEtVFHpk7tgrCOGzcunHDCCTFfFcLqY23qBLYfawSMgBEwAkbACBgBI9C0CNx///1h8uTJYezYsWGDDTaI57BuuOGGgbQ8Ih39yYaACWs2nEpzFSHBFF363e9+F5O9fQ5raYbWHTECRsAIGAEjYASMgBFoIATIX50wYULMYSUcmFQ8CGv37t1NWHOMkwlrDrDKcClVgimtfdRRR0XCOmTIkHD44YeHH/7whz7WpgwD7D4YASNgBIyAETACRsAINAQCkFXOYJ04cWIMB8ZRZMKaf2hMWPNjVtg7VCX4ggsuiCQVb+v2228fjj322NCtW7do6XGV4MIOrxtuBIyAETACRsAIGAEj0EAI3HDDDd8irIMHDw4bbbSRQ4JzjpEJa07Ain45Hlbi6I8++ujwn//8J5bY5jyoueeeO5JWfkJc55xzzhiuwP/59xxzzBG+973vhe9+97tFh8DtNwJGwAgYASNgBIyAETACdUdg/PjxkbBOmjQpDBgwIEY29u7dO8wzzzyObMyBvglrDrDKcCmElRzWUaNGRQ/rbLPNFokpIcEQVv7N75hInBHF/0kM5wtx5Tr+DpElpBgCa69sGSTDfTACRsAIGAEjYASMgBFoCwGiFfnyQafmiwNIv9dPdGO+VAgmHJif5K8S2bjOOutEPXqWWWYx2BkRMGHNCFRZLoOkXnbZZWH06NGxS//617/CP/7xj/hvJs6ss84ay2zzky+/m2uuuUKPHj3CUkstFZZYYomw6KKLhtVWWy0sueSSkbza61oW6XA/jIARMAJGwAgYASNgBFpDAD2aL6dufPLJJ1GH5ivyyk/+hm6MHs2xNnfffXe4/fbbw3bbbReGDh0a1lprregEMmHNLmcmrNmxKsWVTDJCgn/729/GCQcBXWONNeK/ZTH68MMP4+T77LPPwgcffBAtR4QJQ1wVOiziOt9880UCu/jii8dncZ0JbClExZ0wAkbACBgBI2AEjEBTISAP6b///e9ISN9///3w7rvvBunG6MeffvppdPj885//jN/PP/88elO5F51ZhBWdGD36zTffDM8//3wMCVbRJR9rk0+sTFjz4VX4q1Ul+Mgjj4x96dOnTxgxYkScXHwhrkwsTc433ngjTlImJhOSL5NYea4cfLzMMsvEXNg111wzhhETWozliJxXhwsXXmTcASNgBIyAETACRsAIlBYB9F+IJuQTMgpR/eijj8I777wTXn/99YAuzL8hr+jEH3/8cbyO+/ikNV6kT6P/4mHl/+jOPK9v375h6623DltssUWMXCRK0Z9sCJiwZsOpNFdBWC+66KJ4rA2kkmplBx54YJxUTDhNrC+++CLwZUIyySCwTNoXX3wxPPnkk+Gtt96Kf+MeyCvEdZVVVomklS8hw+S72ttaGtFxR4yAETACRsAIGAEjUDoERCifeeaZ8Pe//z08/fTT4bXXXoskFR1YnlOuQzfGcYMjh8hDar6gA6Nf8xFJRZ+GtEJuIbl8OdYGvXvLLbcMCy64oAlrDkkyYc0BVtEvTY+1OeKII2IhJeLpR44cGScNsfRcI+uQLE5MUKxNTDqsS3hgIa+Q1vfeey+GOTCh8awyAQkRJr/1Rz/6Ufwuu+yykbw6Vr/oEuT2GwEjYASMgBEwAkaguAig50Iu5UGFmL7yyivxi16LjssX3RenC6dk4OBR4VHqvFB0FL2WNDmdppF6W9PCTDh5ZsyYEb+qEuxjbfLLjwlrfswKe4cm6fnnnx/PYSV8d4cddgiHHHJInHzVCKUILKHCqoSGZQmiyoRmgj/00EPhueeei9YmhQ9DgBUm3KtXr5jjyvuwRvEehwoXVozccCNgBIyAETACRsAIFAoBCCX6K9GBEFP0V3RXvKk4XnDEKCoQ3VcFR3HC4EXFyUPdFgiqvKo6OSPVnyv126lTp4bJkyfHY22oEoyjaO2113aV4JzSY8KaE7AiX54S1kMPPTR6Q9sjrOqvCjKJwCokgnh/yCthE3ynTJkSpk+fHkOICRVmUi+22GJhvfXWiwclEy6MJ9aktciS5LYbASNgBIyAETACRqAYCIisQkoJ+b311lvjT/5P9CB/x9Gy3HLLxQhBRQoussgiMdyXv+FZRa9Ff+Un/1fuqkhqNWcM1YEnTJgQrr322hbC6irB+eXGhDU/ZlXvQNhJyn711VfjT0JhEXgsMjqLqdZXYREiFBeLEESQ8Fy8nViCmDQLL7xwJIVYfphArXkvRVjPO++8cNhhh+UirJVtT4s00T6IK5XTFPsPBs8++2y0YPF32shCsPrqq4cVV1wxFmridzrLtVZsfJ8RMAJGwAgYASNgBIyAEUgRkM5L5B/E9Kmnnop6KV90VXRWCCfOG0gq6WucdkExpO7du0f9HW8qXlQRU/RudGx+6t/tRQxy/ur48ePD9ddfHysEcw4rzhsfa5NPXk1Y8+HV6tVUF7v33nvDtGnT4plL/fv3D717947krCPVciGCENVHH300TraXX345ht0SostkgaAyyVZdddX4XWihheIEqzaBOpOwVi4KqjDMUTjKC8DTet9997XkuHINJBXSyqHJPXv2DFivaG9HMOqkIfRjjIARMAJGwAgYASNgBAqOgIqGqs7KE088EXV0dGg8qjh7IKTopBQMpVDoyiuvHCMAlSKnYqQiprVCcuONN4brrrsuTJw4MWy77bYxstGENT+aJqz5Mat6B8nZ48aNCwgmpBULCsnVm2yySQwfqLVaLsnad911VxR2vLcQQhVIgpTyXiYVRJUy2bwPIsjvKklrvQirAFG4MN5feYVJZseSdf/994dHHnkk5r2SwI41a9NNN41hwoRG8DsXZeokYfRjjIARMAJGwAgYASPQpAgQ5Yf+TDguPznh4u23327RPzlehjoryk8lfQ3nifR1RUa25z3NAi/6O+HA5LGSvzp06FAT1izAVVxjwloDaNVuoeAQx8UgmPfcc08YPnx4LF1dK2HFAoRHlWdhFcLDStGipZdeOoYsYAHiQ/I44Q1YkdZff/3Qr1+/sMEGG0TCWkmSIZQQXEKCjz766PgsiPUvfvGLFhLcGXCIuOJ1VnI7Ce30h35g4SIUgzAMQqdZNFZYYYX4b4ozdYTgd0b7/QwjYASMgBEwAkbACBiB4iCAzkmEH/omFXlxkuBZ5XdE+JGLSmoa0YgUPSKVDqKKtxWdWU6TziCpKWqEAouwDhkyxIS1RpEyYa0RuMrbIKxU30Uo77777rDPPvvEWPUNN9wwNwGD8L3wwgvh8ssvj95VLEN4ICG/ffr0Ccsvv3yMqeeDx5X3MTkhfIQhMxGreViZsIQTX3jhheG4444La6yxRmDyjBgxIhJWwnI7+5Mexkz+LQuIvK1YwAhtZsGgzWC17rrrxkVFx+B09sLR2f3z84yAETACRsAIGAEjYARmDgLokYQAU/iTqr/ozQ888EDgTFUi/qjvQlQfOi8paThJyFNVZF+99UzyV3FmUSVYHlba4hzWfPJiwpoPr1avrkZYiVXH25nXY8jEIw929OjRccIRprDTTjtFDyqeSIUt0BgmI95ViCgkj5h8CGC1mHuufemll8LFF18cTjvttFi5F8K66667tlQ76yQ4vvUYnf9Kv7B0qSATpb4fe+yxmAxP27F8QVwJ1eDfLDIdLVhVj/74mUbACBgBI2AEjIARMAIzFwH0SyL5SJm74447ogMHvRm9GP0RYoiuq5op6JUcV4NXtatqp+DI4nvLLbfEqEZCgkVY6+EomrkjUr+3m7B2EraVhBWvJYR14403zk1Y8UTeeeed4dhjj40TEZK65557xgJFeEL5YJlh0mEhknUIwVdYQzWLEVYockgJXf7DH/4Qk8zJe6WdmryVcKSHH/M3iDDvoIIaJDNPbi7eVkgzXmGqHitE+PHHH48hHIRzQMZVQIqfeI0h4bTPHyNgBIyAETACRsAIGIHmRgB9Fr2bCETOUcX58fDDD8eUM4qRoi9TkBQ9l+KnpMChs+oomlqdIejEkGN0aQqiorfSFn3k7cVRxRe9HG8vkYXourvttlvYeeedY6GnvDp0c494CCasnSQBKWEl7xTCSkhwLYSVnFQsMWPGjIlEDcHmsGEmAh5KChpB4ii0RF4rFiO8qgh/tdxVdRHCCFkkdPmYY46J+aJUKiMUV9XQmMRcx6Tk37yT/4us6vwpwiqWWmqpSKDzhlOIuIIZiwuTGIJOcSaKNPFOFhrCm8EPwk4lN7Wxk4bMjzECRsAIGAEjYASMgBEoAAIqHIoOTB0UovUocsqJFOSq4uDBiYP3kohETqOgqBKVf9FVO1rtF4jQX9HxiYIkxY2TPCCtaSQhui11ZngnOjzEFoKL13evvfaKUY3otT7WMZ/QmbDmw6vVq0VYiVXHkrL//vtHksnEyRt28NBDDwXObSJ0lyJJCDWElEnBRIXQYSXCw0rhIgQfAkm1XQhs6nVNG8yEIiyXokuHH354nMR4anXGlA5ChtTyDggi18t6xHPpC23YY4894tE9WLEgsXlJqwozMdkh4VRvw+PKIjBlypS48EDKeT65u5B/CLotUp0ksH6METACRsAIGAEjYAQKggC6J+lv5KniUaUgKQ6eDz74IJJDjqXBCcMXhwp5qjqipjPIKjChD+NggSij64uw8jeKpaIzoxOjo9Mm3k/UJF/aTn0bE9baBM6EtTbc/uuutEowk+jggw+OhJXk7ryElQJKlL8+++yzY8gDJA1iiuBDKvlC+ERgmRh4WSGsWJQIpeXayvfKOvX/sXcn0JLV1bnAz3pvvZc8s16IGVAcmFUQHBglIIM0bcuMQtPNqKJPJYkxIRGBppknAUkUHxoHZpqmaRqReRB4NDTYjDKIMssgyiAqMYaYrPXW75/sa3Ht4VTduvfWObVrrVp1h1NV53z/4exv72/vfdZZZxXC6v8Iq/cipz7HZ/tcBNTvvEkWoPOIZsneh7CqSGxD6Pb6OsGLoky+gxdK7oHoss2I7MI5y2cVBbYJKTilSnK3ecF9Gub8mEQgEUgEEoFEIBFIBBKBCURA8IYCj32tTY0AB3uRLcg+Zh+yfQVwqAell/UrqjraZkWYpbGpCdMZ1EFepb1Fal4oEtmzOmQg1/vuu281c+bMQq4zANPdBErC2h1eSz3aYpo7d25JrNb3CWHV1oact1tCZzEgbSeeeGKJZpI0kDeINoq0IpkWCa+SasIWgQil6CqSrJCSBbwkua7FpErwrFmzChlF/iSjBxkOzb0FF4vdOYiCirzyUtkIpk2bVgiyc+kmj3VpAAYBJ/OwuCXOK8pkg/L9FraerZ6kwhFJzt6tfZrA+TGJQCKQCCQCiUAikAgMEAKRQqY4p4jm/PnzC1kUrRRgQfx0l1CsE1GNNjX9iqguCQr2vifbtLPOS6gRO3u4Og/VgT1xAwWXpk+fnkWXephjSVh7AG1JbzFxRUUvuuii6uKLL64++tGPjuSwIqzdkDoLUbWzgw8+uCwKSeOf+tSnymIky0UmLQzf+fLLL49II+j4kTneG1JkhZE6vzc09nJYRVhJirfaaqvi8UFYI/+1M5IaeawIMrLrYZOQU+rze5EDLw3y2JjIKkRbJdOTXSxevLhcI+K++uqrlwT67bbbrmxUZM29Js/3aejzYxKBRCARSAQSgUQgEUgE+oyAQImAzJVXXlldf/31JW2MLaqHqrQ0kVUqPPZh1HEZb5uQrRq1XtjVnY+o/xJ/cy7S3K644opKP1bpbbvuuusIYc2gS/0J03jCikhF1VnROQRv9AQyYZAs0cDI2Yw+n90QyWXB6jzknS5YsKAQVm1oRFjJZruVryKiSNrs2bNLhJEW/4ADDihyB5HFOOcgeJLNeW5ETpFb+nhlvPUz7SyZHZJghBUZ9n8Vgv/mb/5mROcfuaidr5FvGrj6fniOR5PlINXG0XiSfcjphQf5hb8bO8WYXCMJNEnz0vJ26y+FPDIRSAQSgUQgEUgEEoFEYDIRiKhlpImpskt1J7LqoSgnoirgor8qW5YisFs140RdI26gvk0QVq1tnH/2Ye1uBBpHWDurhMmrRGpU3yKLJRkQnRxNWBEsJEdUkFTWMwr4mORyNaMEdXfw/fZoJPPyyy8vE1LonzTXc9ttt11m5d4gaOERcq7+RqN/6qmnlgij/8kZ1dNVm5c434h+InUisl/72tcKqUVYSYiR2yURVkWXEFY48PQceOCBI4S11+sfj/ch5MbYuKogTG6tKhtvm8jqRhttVM5fwSljC5duiz+Nx3nnZyYCiUAikAgkAolAIpAIdIdA1E2hHiQBlhqG8ElLk45GPYiosv+oDqOo0iDbfpdddll1ySWXFG4gZY/dmoS1u3nh6EYRVjJYBYEQGIRO8jWy+txzz5V8TpFWkc4lRVgRUlE4k9uklw8qf1P0kpzAz53Ry26hFPk7//zzS9ifNFdlW7LVD37wg8tsx4KQ6UmKbDm3KHPtb7xKJMYWLYJmoYqgOlcVdL3HdfM83XDDDSUaOWXKlNKzFYlbkiSYlKIphDUiuzAiE+aUIAdxvcbfmJIFixLLYTCW4WEb5M2r27mVxycCiUAikAgkAolAItB2BNjx6rhQDVLWsWtFWtm07DzBGKlhgk5RXLRfSsnxwlbeLfUlO110VQ5rEtbu0W4EYUVcELMnn3yyTF69O1UHU3ULgZV7KbSOkCJxJm9ETklXIxKJ+FgMntqmeA+SSgsvYVsEMxZAt1AirBdeeGGJsiJU5Krbb799ySddWv9QkUIkDCG1+ERPRUhdg+vSs8miFT0VWXRupA+eSLfPFWGW6+mzEFnXQddPzz9aJhvR6aYQ1hiDkD7zuLlWVZR5qswBY8rTZhNTkInHbTRR73Ys8/hEIBFIBBKBRCARSAQSgYlBQEBKwOn+++8vysKrr766tIJhz7Pr2NQKhKoC3M++qhNxdbgBwsqWF13Noku9od4IwoqwmMS8EyKOJjHCaXKbyLwt2scgacgKIqdSmEmtsJAJj9iIxsoJRRJFQZFgUl6EVlRS8aFeCwlFDisiJcGa9wRxXBZhRUIdq7qwasJkDuQCccyv0b0AACAASURBVM4WsHO+++67yzHImkhjtJ1x3rBBTOn45c1usMEG5Wekt1MObHqMJqzIuoplJME+Y9CTv12r8YIBeTDsjCOcbGIk2HJbtb5B6DPK2tumkO9KBBKBRCARSAQSgURgIhBg27HpBWlIZ9n67GOpXmxpqXVsPMrIaAUz3oWV+nnd6tqwWRWNYnN7Uku6ltF2ej+/t22f1QjCipCINIpe8lQgleSfJLKikiKkCu8Y/IiwRk/RKHhECqtHkugqwiMiSVpMaiByJ7q6xRZblKhrL4nbFpzPE/UjVxUFdW4W29KqBDsHi1LeK9LtWFV+kcfIZRW5tYh9Lumzn70vymm7Tot6tdVWK9VzkdDOBd05YTsJ60EHHVRInYVz6KGHjlRXG+QJHon4CLsoO5xJhLUAgg3M4UeO/YEPfGAkCX+QrynPLRFIBBKBRCARSAQSgWFEgF3HJtcJQlRVEII9J3DDlhNZjRQ3tnEv9vlk4xoVggW0SILZ3dSUSVi7G5lGEFZkkAzURF64cGHxsoR8FlkTTY2IYvReitfwwkRxI+QXeRURRf7kivLsIL0ikyTEvfRv8vk+U2K4CLDPQQgjL3ZJ0T5k9Mc//nEhrQi3CDFZrwhxHB/9SZ2jJwmwc0ZYPVy39/oe37es8w8MzjrrrFJ0ybHkCUceeeRIu5wmRCVdh+uHs8rBNgFzg1zcfFA5WO6w/FZS6yZucN0t4zw6EUgEEoFEIBFIBBKB5iAg+CCIREXItmfLse0UBBV8QFYFYvy+tNS6JlytYJsqwVpfkgMjrFShEZxqwjUMwjk2grAiKCY1gongiaQhqTwwnZO4W7KFuHoisSKxQRS7/ZzOgYx8S39DfJdFloKMkivH93eS1dGfG4TTOfueIONR4Xh5Eol4/znnnFNa5njw9hx11FGNIqyBi3FD+lUQJg+eM2dOIbEKUslpRcaRV9LwbnvhDsLizHNIBBKBRCARSAQSgUSgbQiwYXX1oJaT6qcasKCDtDaRVSleglMCMWzcsdjlk40dOTAlpRxWaYLS9xR7VZemydc10bg2grACBUnjeUHuRst9ex3wkJhGo99+VBqLz3TOyyOQjokGxJ1tbZY2CTrPt/MY761z7t4Pv3PPPbdEVckRRCJnzZrViNLgo3GJKsKi2o899ljp1yr/4Yc//GFxPvDQyWndZpttipMjvVkTvb3k9yUCiUAikAgkAolAIvBbBNhuggs6YYg8st0oCFdcccVCVKXoiUAidFE4tcn4yWGN3NwZM2aUKGtGWLsf0cYQVpcWBKWTnPVKVruHqvnvCMIqwnrEEUcUmQXCesABBwxkH9a6iIu0ykOW90B6wYtlIySTVszqfe97XyGv8oRVj65D7ut+dx6XCCQCiUAikAgkAolAIrB8BARNFDzVHYOtpgZJFA4VXdXtQYGl6PbQBhs/ii5RAoYkOIsuLX+ujD6iUYS1+8vLd3QiEBLkM888s0RV11hjjSIJ/su//MsStR70KsHLGk2RasT1qaeeKgW6vvGNb5RNkRSYrGSfffYpLX948KIQV86ORCARSAQSgUQgEUgEEoHxR4CdJq1PgaULLrigkFaBBt0xpkyZUvqsqskSxU/H/4wm5hsQVk+ENYouKRrrOptsd08Mer/9liSsE434JH5fZ5VghFWlZYvn05/+dIk8Nn3hRK4z0qqQlcpsNkZSE96szTbbrPTGRWCjddAkDkd+dSKQCCQCiUAikAgkAq1HAFlFTm+77baSz8k2k+an2Kh6I+qOROHTpdVyaSpIEWEVTEHO2d1JWLsfzSSs3WPW2HdEdd2IsCJuNoq/+7u/a7QkuHNAbIokJ/JalUiXyC8/Qg40gr7jjjuOSE7atik2dmLmiScCiUAikAgkAolAKxEQNEBWVQNmk+mzStUnTUtUVUtJRYgUWKpT+6VpICVh7c+IJWHtD46N+BRkTrVlbW0OO+ywkiOgvHZTiy4tDfTIddZjVy4r6Ukk9dsUP/GJT1TTpk0rm2O2vGnE1M2TTAQSgUQgEUgEEoGGIcAee/zxx0tkVbVcLSpVB5aiRQbsVb2RNvckXbBgwe9Igt/97nenJLjLuZyEtUvAmnx4RFjPOOOM6tBDDy2Vc0VYDzrooEZWCV7WWESBKV69hx9+uGwWNkx5rQow2Si33XbbggE5dBsS+5s8N/PcE4FEIBFIBBKBRKA9CFC2Pf3009Utt9xSCmJqQeix8sorl/SsjTbaqFpzzTVHUtLaaocpdHrhhRdWt956aym6pK1NEtbu53njCCsi8tOf/rQQDzIDfTgV2zHRO1vK1IFCwrMEbxp68oS2LpbAojOH9eCDDy4FiBDWz33uc2XDIJFt0yOKTP3Lv/xLde2115ZqdDfffHPJ1X3rW99a7bzzzqVPK1lKyoPbNPJ5LYlAIpAIJAKJQCIwWQiwzdnpixYtqq6//vpSEVibGio3+apa1yj8ucIKK7RSBtyJu1aS8+fPL1ggq56Rw0rll496CDSOsJK1mvx33nln9eijjxZdPEKChPDmIK91HxYO/TxPj0hb2yfOaMKqrQ3CeuCBB7Ymh3VJYx9ODrLguXPnlrmjDQ7Sut9++1XbbbddKcLU9vGvuy7yuEQgEUgEEoFEIBFIBHpFQGDpgQceqObMmVMtXry4BJrIfz21GhQwabMMuBM3Umh9WFUJZnNLxcu2Nt3PrEYR1t/85jeFaMjB5K350Y9+VHIyEVVkI8iqPpuIbURc//iP/3gkmbsTokj4FmmjoW87YRldJZgUQx/Wv/iLv2hFleBlTX+FmDSqfuihh8r8EWkVVZXsP3Xq1GqbbbYpnr6mV0rufgvIdyQCiUAikAgkAolAIjA2BNiY7HCRVSRV4Uuvoq2KfO60004lJStkwMOibKPwu+yyy6pLL720FP6MKsEZKOluvjWKsP7bv/1bIaw8FaJlL7zwQlkcFkmQVARWsR2RV3/TgJhenvR3tOT39a9/fYmykSb80R/9UTm+zY/RhFWEGWHdf//9W09YQx5s4+Txs3l8//vfL/Ni/fXXr2bMmFGtvfbaxevXdsdFm+d4XlsikAgkAolAIpAITDwCAgMvvvhiKaykErA2LgJKq622WrXJJpuUyCq7cxhkwJ3oS0dDVrXzoehkd7M7EdYMktSfp40irKKmCKqWJRFZjUuNHFYyYZNCBFaOqoJCdPII6WjCyrsjdzWaFA9TDushhxxSPF48PW1qa1Nn6j/22GNlfnzta1+rnnzyybJpfOADHyg5rXIrhiGfuQ5OeUwikAgkAolAIpAIJAJ1EPjxj39c3XvvvSX16vbbby8y4M0226wUuaRkY3OGvV3n89pyjCAbWfA111wzEmHdYIMNUtXX5QA3irCGxJc0mNfG76Mf999/f/X1r3+9SD7JfI8//vgiP9DCZHQEFUEVTePhaDtZhdPoHFbRRXp6BZgkw7et6NLS1oIovTLrCxcuLJFWletWWmml6v3vf3/ZVOUW2FTNl2GYF13uGXl4IpAIJAKJQCKQCCQCBQGBJEVQ2d0CRjoysNPf9KY3FYKmVgy142te85qhLHCJrOpUIYdVdJXdnVWCu188jSKsdS7vnnvuqU499dSycEh+TznllBJhXRJhrfN5bTomCOuZZ55ZSKqos+Rv0VaEdViIu0i9zfWZZ54pldt4vZ566qlqrbXWqt773vcW4krCIvc55cFtWgF5LYlAIpAIJAKJQCLQLwSitowCS1dccUVpXyOHVbqdyKr6ICEDHtYgALLqqWBsFF165zvfOZTR5rHMu9YR1vvuu69IPU0MlX+TsP52egRhVXRo1qxZJX+TJDja2gwLYYUI0mqjvfvuu0u7G3mtSCzJCo+gTXa99dYbSm/gWDaUfG8ikAgkAolAIpAIDAcCv/jFL0rHDr1Gb7rppkrKlVaR+tzvscce1aqrrlqkr8Ps/A/CKsLK5hYoirY2mcNaf520jrBmhHXZg09KjZwdeeSRxbujalvb29osCZGQl6scTBJ85ZVXlubWmlyrHr3DDjuMRFpFn9tekKv+lpFHJgKJQCKQCCQCicAwI8Dpr6WkXFVVcKVYyVn9/d///eLw32qrrUqhJerGYa8LkhHW/qyU1hFW1cm+/OUvF09PSoJ/d5LINUBYjzrqqNIDC2H97Gc/2+o+rMtaKgi8qnYi8xdddFGJzIu02minTZtWNl7zCGnNfNb+bDr5KYlAIpAIJAKJQCLQTAR07PjlL39ZPfLII0WhJq1Km0lpVCKHCljK0RRpFUEcdof/aMI6ffr0kVopwxx57nb2t46walUiR1P/JzmaKQn+7ZSIHlmjJcHDGGHtXChIq6rTci8kx6sgbJOVY/DpT3+6SINf97rXDf2m2+3mkscnAolAIpAIJAKJQLsQ4OT/4Q9/WGqAUDWqAaKljRogyJiWLRz9oq3p6K9K/moUXUpJcO9roZGElWZeaxuLhiyh8/Hwww9XF154YYmY8fZ86lOfKn1YyRJGLxwVy2jrVRMelgbGIqxKjh999NGFlImwav0zTFWCRy+XIPIPPfRQdeutt1YLFiyo/OzvW2+9dbXddttVm2++eZlDw5Tn2/u2ku9MBBKBRCARSAQSgTYhwCZic99xxx0lssq5L7LK6Y+kspc8dV2g4Mvo4X+OPmKvtY1isIp6qpPynve8pwTVhqU7Rz/WQaMIaxCLu+66q/rBD35QvDpBWEkO/KwP1KJFi6oXXnih9NfUA2rFFVcs5bRHt8GxqLS8EUEblirCMJo3b1517LHHlvkjVzPa2gw7GZOP8cQTT5R8VhF6/cQUprK5KEWuivAw9hDrx0aTn5EIJAKJQCKQCCQCzUUAMSUF1g5QClU49kl/2Uj62GtfI7KaxYR+O86CaNHuR26vglSbbrppCar9z//5P5s7ISb4zBtFWEUH//Vf/7U68cQTi2b+ueeeKyQUWeWlUPX1lVdeKdIEx/q7ZO9o2eL/naT17W9/e7XllltWe+65Z5EvDMMCs+Go5nbYYYcVkm6TGcYqwUtaZ1FEQOEAsmlesZdeeqnkGshlVdlNX7FhicZP8F6UX5cIJAKJQCKQCCQCA4qA1CnBIvLWSy+9tLSvkasqarjFFluMqBmHtX3N0oaNLYmwUvBNnTq1BIr0pqXwzAhr/cneSMJ69tlnV4sXLy6eHg9SX9IDJBXpQEpD/uvniBz6f+fxCOuGG25YvELDUnY7COuhhx5avfa1ry2EddhzWDuXiznC4WF+KUEu2qrAwJvf/OayyYjYmzdJWutvMnlkIpAIJAKJQCKQCDQXAQo0qka9VlUEFl3VBhBR5dBfY401RghY5q2+epxFo0mCFYOFFVtShJUkOCOs9ddEowgrMoo83HbbbUU37+d4WCARPe1cLKNlwEFYEY5VVlmlWm211UpBnWEpu42wnnvuuSMR1l122aUQVpLpYYgw11ka5gzPoUbYp59+enXnnXdW8qZ5EsmDyTn0+B2WOVMHszwmEUgEEoFEIBFIBNqHAJuIzc0Wihof7PFoX7PRRhsVxV468pc89girqPQNN9xQIqyqKCOsgkZJWOuvl0YR1uidKbJKGjy64FL9y66KXJjOPooNIbnD4BWKtjb6sFooii4dcsghI7LpYcCgzjxB7PVovfHGG4v0hWfMQ0GBXXfdtSTMI61J8uugmcckAolAIpAIJAKJQNMQYHezh/Ra1Unh/vvvr15++eVi/+y3334VskqBlmR16SN7wQUXFKKvSJWgBxuyk+Q3bU5M1vk2irACKQovhfS3F+CClCGtobUfFqKGsFo8+rC65iCsEWEdFhyWN2/MM9LgJ598skiDVcR78MEHS5K8angzZsyo1l577fL7sPcYWx6W+f9EIBFIBBKBRCARaB4CpMCPPfZYkbQqRqmg6eqrr15S6ajN/DwsRUt7HT1KPXb37bffXtr+7L777sWOVBg2gx71UW0cYa1/aXnkkhDobGuDaPH2iLAmYf1dtEKCzqMowqoy3jPPPFM2GYRVwa511123SIOzfHuut0QgEUgEEoFEIBFoEwKKUCpyyv5BuKgSFVmSTqaehzzMYe8wsbzx/vKXv1ydf/75pfOEIq977LFHSTHTdSIJ6/LQ++3/k7DWx6rxR0Z0WpXgww8/vBAvm44qwVFJOSOsrx5mpPWf//mfS5Psr3zlK5WWSvJbFRtQsMrGo49vNshu/PLIC0gEEoFEIBFIBBKB/0KAzfjII49UX/rSl0oPUbbPJptsUnrTS49i+2Qtj+VPl1NPPbU677zzipx6r732SsK6fMiWeEQS1h6Ba+rbokrw7Nmzi2csqwQvfyRFpclgJMyrkGfj1j5JHivCL9Kqp28mzy8fyzwiEUgEEoFEIBFIBAYbAWT16aefrr773e+W4pOPPvpo9Qd/8AfVzJkzS2Vg6jKBjlSXLX8cTzvttBJhVchz3333LVFW0WnKxkwpWz5+cUQS1vpYteLIrBLc2zCqSK3vr6IDemp9//vfL4R/gw02qPbee+/qne98Z/E2Zv+x3vDNdyUCiUAikAgkAonA5CPATpS7umjRolK/gySYbYNkffSjHy1kdcUVV0x7p+ZQffWrXy05rOzGj33sY4WwagOUyryaAP7XYUlYu8Or8UeLFpImHHHEESUiqLz2rFmzUhK8nJHlbURalXa/4447qjPOOKN6/PHHixxm2rRp5cnrCNP0ODZ+meQFJAKJQCKQCCQCQ4mANn6igfJWFZ1k60SHBJJgFYKTbNWfGtLJ5s2bV1LLPvGJTxTCuuqqq2Zl5foQliMbQVijYiv9vARwkSzRLQnLY2lHozWOhakSLOKh4qvPRjramsvZGWEl7yBpPfjgg5Ow1lg45uGvfvWr0jz729/+dml5Y1N/4xvfWHprwTIr5tUAMg9JBBKBRCARSAQSgYFDgI1ICiz9SWSVjcPeFtxg46yyyipFypqO+fpDRxI8d+7c6gc/+MFIhHXNNddM0l8fwmYR1meffbaE0+npDbS+T8jlCiusUHT1Edlamh48erhajL/5zW9KDiKJp3LdImY+a5111inSzraW6I6iS2eddVYlh5WXTA7r3//935eFk5Xelr96grSai9/61rcqDaF//vOfV+utt17Z0DXSXnnllYsDJB+JQCKQCCQCiUAikAg0BYGXXnqpFAdSnJNtzEmvTodCS5tvvnmxubOybXejqUpwENYPf/jDpejSWmutlTms3cHYjAgrGev3vve90gOKDlx1W4tGRHSrrbaq3vWudxUC6+9Lkyn4DBFVUdqf/OQnhajec8891X333VdknkpMi5Ip1428ttV7FEWXDjvssOIpQ7L233//EcLa5fwZysPNJY2zzUcyDx5IG/hb3/rWgqW8Vh7JTKYfyumRF50IJAKJQCKQCDQSAXbx9ddfX1144YXViy++WBRkSJYikxRk/+N//I+0bbocWVWC2YpPPPFEtc8++5Q+rOxFfCXtxPpgNkISrLUIUqkH1LXXXltIp6fF9Ja3vKWQVdFCJAFpVbksoq7IhbYkCAbC6j0iq0irp7+LqPIciY4hrm2NsJoWCGtEWC0YhJWmXkQwvWb1Fo4oqzkpyhr9WW1E8PvQhz5U5tHGG2+cG3s9OPOoRCARSAQSgUQgEZhEBCgP2cOkwHJXFVySZ/ne9763SIEVCWJjtzWYM57Q/9//+38LYdUiSFsbhDUjrN0j3gjC6rKQTUTTgD/00ENFsnDnnXeWSmaK4SCmdPWIqtxWBNbv/vf8888X2Wb01PRZHogp7xE552abbVZeLUgepDbmsCJaCOuZZ55ZCi2p+EYS/PGPfzwJa/drpzhCOFI4ABYuXFi8ZzahnXbaqSTVm0ttzofuAbJ8SyKQCCQCiUAikAgMEAJsQ/Vc5FhSMQoMsZt33HHHatdddx1RjbXVNh7voVAlONR42gIhrCot4yrpAKiPfmMIK7Ip75SenhdIhBWBRRKQ2AcffLD0yrTofv3rX5dQu4mAoHkv4qAMNxL72te+tshhRRhJHJDbKOQUeZzDQFgtGIR1v/32G8Gr/tTJIzlJzDd51QsWLCiFmET4ydRnzJhRveMd72i1vDxnQCKQCCQCiUAikAg0GwGBHWRV94PbbrutUjPmDW94Q7XbbrtVO+ywQ1ExUuGlfLW3cf7mN79ZHAF33XVXsQ091ctBWFPZWB/TxhBWl4R4eiIKFlhEXZ955pkS6ZIsLpL6y1/+ciRKiuRaaCKvcl4RVpHVlVZaqURXoyowz1FMnDaSVfhFhNWmJML6tre9rRDWT33qUxlhrb9mXnWkefjjH/+4uvTSS0u7IFWszS35HrDlFBBpHUs16x5PLd+WCCQCiUAikAgkAonAMhFgQ5MAa7/CnmEjT5kypTzV5PB7RgJ7n0RUjXKCBTc4AURYKToFOJKw1se1UYS187JGV/1FHERTEVRSzZAuILVyWkVcI1ncwvPzMJDU0ZjBCGE95JBDSpRZzuVf//Vfj7S1qT918shOJ8Att9xSoqy33nprifybc5/85CfLhk8mbFNK72TOmUQgEUgEEoFEIBEYBAQiiIFIRVFTtotCpvvuu29JG6NMZDO3NZAzEeOg4vL8+fOLfShljMx6o402KsVj8ZB81EOgsYQ1Li8K4ASBFX1FyoIc+N1i8/S3WHTx8zAtws4cVr1XRQIRVm1tbFLp6am3aEYfBVckVW61Td+mpEE0D9r2229fTZ8+vXjSyNLzkQgkAolAIpAIJAKJwGQjIH1Orqr8yssvv7zUhtl0002rbbfdthSPfP3rX1/UicNkJ4/HmMyZM6cENMittQhiF3qVjpgtEOsj3njCuqRLJRuOBYZMpBzzP1GKPqxRdOlP/uRPCmE98MADC2FNT0/9hTP6SBF++ayLFy8uFfY8ec822WSTUmFP9WmbfzoFesc435kIJAKJQCKQCCQCY0eAnUz+Sx0mpUnPVQEeqUyKLUVRoLQLx461/NWLL764BDO23nrrkhes0Ks0xQxk1Me3lYS1/uUP15ERYT377LOr2bNnl7wEm5Noa0RY05PW+5xQFl6xAsWXyK7lU/OgIat6b5HZSLJPjHvHON+ZCCQCiUAikAgkAmNDQIeNe++9tzr99NNLxw0Od3VN5FhOnTq1SIGzKvDYMI53I6zf+ta3Sp4wSTC7O3NYu8c2CWv3mDX2HQirTUoblsMPP7xUS6alT8LanyHlsZQzTRrMa0lm8/jjjxc58P7771/yWddcc80SZU3S2h/M81MSgUQgEUgEEoFEoDsE2Cn/7//9v0oAQ9ElBUi149N3FXEVxOhMo+vu0/PoTgRgLIc1ii5JExPIyCrB3c2TJKzd4dXooxEqXjSE9eijjy4SVYS1M4c1idTYhhjGqlR39md98sknSz5IVN2LHsGJ9diwzncnAolAIpAIJAKJQH0E1HjhWFdv46qrrqpuuOGGIk1VDRhh1e5RulgWWqqP6fKO1EHioosuKpJgEWzPUNxlmtjy0Pvt/xtLWKO9jVeRw14eCAMP0rBEvOQnvPjii8Wjdtxxx1WrrbZayWH9zGc+M9LWJklULzPp1e8xJ/UL/s53vlMKGbgpSKyXz+qGYKN63etel/msY4c6PyERSAQSgUQgEUgEaiKgi4bcVWlLSKs0pve///3VdtttV22xxRZFecdeSVuwJqA1DkNWL7nkkuqmm24qNU3Y3dmHtQZwow5pJGFFUOUHPvHEE9XLL79cerL2QlpJHniWVl111SJ/aPsCRaTghrCKsK6++upl4Xz6058ubX/S09P9AlrSOyJX+KmnnipkFd6irtGflXdtnXXWyepw/YE7PyURSAQSgUQgEUgEloOAoMVjjz1WXXHFFcWhLmVJn3g5lUirIAZbMHuu9ncqqRAsh/X6668vWGeEtTd8G0dYka4HH3yw+sEPflByBX/2s59VSnN7dBttVcVVTqGKXfT7bV+kiJTIHwJ15JFHVm9+85vL4sk+rL0tnmW9C9bmpWIGijCpHoy0kgPPnDmz5ImsscYaKbvpP/T5iYlAIpAIJAKJQCIwCgFOdHmUF154YfXwww+XCrVskWnTphVJMJs481b7P20UXUJa5QxLw8sc1t4wbhRhRQJUYv3qV79aPBVPP/109dJLLxU9PrLZLWGl09e896CDDipR1raX7+6sEqzokusnT8g+rL0tnuW9C956nOnJ+k//9E/V7bffXpHjKGuuz5lqcRnZXh6K+f9EIBFIBBKBRCAR6BWBaGkoqkoG7EmZ+Pa3v7365Cc/WVrYvOENb0gHeq8AL+d96sZwEshh3X333asZM2Zk0aUesG4UYRWxkoN57LHHFi149FiluZcoLnqlVQuvUR15r4bIb3rTm4qHiWdpGCKsEu4tnlmzZhWJqgjrAQccMNLWpoc5lG9ZBgKcKS+88EJ1yimnVAsXLiwEVmW4973vfdVf/dVflcJX5myd+ZpAJwKJQCKQCCQCiUAi0A0C1F2KP5KlivJxosuh3HLLLUvPVWSVXSK6mo/+I6B1kK4RlHYRYd1www2L7ZepePXxbhxhJQGWLE7WIFql6q0E8ZVXXrnIehWzQcQQUNp8UcSlFVUSUUVa9ZuqS3LrQzt4R4aX7cwzzyyEFUYWjwjza17zmtZHmCdjREIaLOleNb677rqryNjXXnvtau+9967+/M//vFpllVUS+8kYnPzORCARSAQSgUSgxQi88sorJW8VUb3uuutKKp1c1u233770WyUF1nqv7QrDyRzic845p0RY9WGFO7ub7YejJO71R6ZRhNUiI2PgHbrvvvuqu+++uxAALUT0F0VceYo05H3LW95SSIGfkbEgrZ36/KgSPEyafRHWc889txBWPyu6JGLNu5ZNousvnG6OJFVXlc8NQ3lzxcLMVfPzYx/7WPWe97ynOE4yytoNqnlsIpAIJAKJQCKQCCwLAaouROmb3/xm9cgjj5TUOYpE0lQRViqvYemUMVkzHj46pQAAIABJREFURcBCDqtURuo6dXO22mqrElBjC+ajHgKNIqyiVdFLVJSK1NJTLquFSC4cf7MAeS8UFlINNyKwqqBZoEHOkIRhIgpIP2nCMcccUyLU5CAqBiNMSVjrLZpuj4ooK0cL0qrVDSeLjYqnTY9W8hBR/pTkdItuHp8IJAKJQCKQCCQCnQiw9dR8QVbZHddee21RJL7xjW8s9TM23XTTEtgR0BmmoM1kzBKFN7W1QVhFVj/wgQ+UWibSGNUxyUc9BBpFWF1SkFaLUYTQglR4ieThueeeq1RBQwz8TdQVwaUTR17JHlQFJsGU94qk+RsCizy0PYcVfvC4+OKLqxNPPLFsXor/HHbYYUlY662Xno8ybzlUOFZIQ2677bYyV/VkRVj1ZzVP09vWM8T5xkQgEUgEEoFEIBGoqtKVQDDnyiuvLKT1/vvvLzVbFBpVu0TwRltHdu8wBW0mY3Jcdtll1aWXXlqcBnrd6nm7+eabF/zT5qs/Io0jrEu6tJAKI7AKMyFiyAAS+8ADD5QWOGSYorIIqhxXLUV4mniYeDrksQ5Ds2TEibdHESAbmt5bhxxyyKtk0/WnTx7ZDQLmqXySa665pmxc8knMWZ5OecTmI9KaUdZuUM1jE4FEIBFIBBKBRKATAfavuhnsDCl01Ieq0yJLSGumgU3cfKGqE2G96qqriqpRKt76669f+EgWXao/Dq0grBF1jbYt8lz1G0VckdSf/vSnJdFclVYRWRMEKRCBRVSV9V5nnXWKnrztZAFGIqwnnXRSiUiLsB511FG5edVfMz0fGUWvOFOUl1c8jAdU9B9plVNCGuxGkh7PnmHONyYCiUAikAgkAkOJADsDOdVGT+7kPffcU5SJ6rmQorIx1HqRAtZ2e3dQJkAnYSXHlgpmPNh6SVjrj1IrCGtcbkSwkNWoIIywImaPPvpodcstt5SiTRYpaawnicR+++1X+lHRk7d9Adu4lDY/+eSTC1mygR133HFl4QxDpeT6S2P8jhRldROZP39+ac/07LPPFk/bvvvuWyLeijFlPuv44Z+fnAgkAolAIpAItA0Bii2t9HTRkLeq36r0OHVcpB0hq6uuumppY5hO8YkbfXLgiLCSYyOs7373u5OwdjkErSKsIqbyBPWb8kRS6fYff/zx6ic/+UkhsRLMRbTIgnk4Nt544/KM5Oe2L2KElbfni1/8YsEFQVKAKeUhXa6cMRxuDMixVQ4+9dRTy43FTUV5eeMxc+bMrvoJj+FU8q2JQCKQCCQCiUAi0AIEBGvYul//+teLHJiaS40W+ZL/5//8nxKgybSjiR9oqkaBIqlg5MC77bZbEtYehqGxhDXIqejUM888U6qukv6SQoiqIqeOEc2S2KxHK1IqT1CvVouWHNjPXlXqGobkc2SJp0eEFW4irNnWpoeVM8a3iPSbnzfeeGPJa7CZcaTwgO61117VuuuuW5wqKRcZI9D59kQgEUgEEoFEYAgQEIS4+eabi3pL7RY2bVSkVZ1WYCKL/Ez8REBYPeUTJ2HtHf/GEVaES2RKESV5qVEZ2M8vv/xykfxapBYmUrrCCisUOYQnskq7L1eV5JKG37OTqLY9wkoGbTM74YQTSo6vJsZHHnlkVgnufQ319E7z2JMHVKnz0047rThbOFUUAXOTUUHY/B2G6tU9gZhvSgQSgUQgEUgEhhyByFu94447SlFNkmDy4He84x2lIrBe79lvdfImSSdh3XnnnYskWNElHCWDEvXHpXGENdqyCK3feuutJffPYhVVFS0ledC2Rk6qSsCip2TAvEpBUmOCDFsPVtNCnu/5559fSCpMJICrUCunIZtH1184/TpSEbB77723mjt3bpnPnDHG4iMf+UgpiKWKdRZH6Bfa+TmJQCKQCCQCiUC7EEBOFRVlF2tjI3jDBv7oRz9aHN8CNcPQBWNQR7WTsLLrwolAVce+y0c9BBpHWBGuL33pS0VGSf4gkuohWois8iKZBKKoXpFVEaqIonY2SNaLVdRVkRs9WdtecCkIqz6gCi0hqCKsBx544AhhrTdt8qh+IcABI7Kqd7CKfkirHJS11lqr2mqrrap99tknm0v3C+z8nEQgEUgEEoFEoEUISC2iNJw3b15Ra3GAi6xuueWWhRixiUXyUqk1eYMu6n3FFVeUyLeWQlOmTCl5xXhKSrTrj0sjCatCNaqfyVsVJUVio0UNCSWPhWjq8haoSKxKXTwepJjLO74+rIN7ZKckGG56ch188MGFsKanZ3LGLSr7KYbFEaPljXlNMvKZz3ymkFc52MMwPydnBPJbE4FEIBFIBBKBZiHAdlBg9K677qoWLFhQyKrCS/IkFXDcZJNNim3HHs7H5CGgSrDIt1ZDnAlbbLFFIa3sOvVz8lEPgcYRVoQLWeVJUl315z//eSGryJeIYURSQ/4gp5VkeEkPkgleqD322GNE318PtuYeBT+eOJWB4bbDDjtkDuskD2fksz7//PNF0nP00UeXseFQ0WR66tSppU9wth2a5IHKr08EEoFEIBFIBAYAAXYD6a8iS3PmzKnuu+++kre62mqrFWWW3u6kwJ2qwgE47aE8BUU1FTtVuVmElTPBU8oih0I+6iHQOMJqkfIoia566jklD9DfQ9IrOhXRKER2aQ/h+JVXXrlo/YdFEoywkp4ef/zx1a9//esiCT700EOLdFqEte1Fp+oti8k5ylx+4IEHKpLtxYsXVwgsDxxZj0JMCodxxAyDdH1yRiC/NRFIBBKBRCARGGwE2HHsBUWWkKBrrrmmdMZAVhGhzTbbrNRwYdemTTf5YxltbajnBMkEirymJLi7sWkcYXV5CKqn6KmF2+sDqUXShOSHhQREhFUOqwfCqugSwppFl3qdSf15X1T6Q1ptcDynqgiTjpBue9WiKYsn9Afv/JREIBFIBBKBRKBpCCCnCjSSmrIT2AyrrrpqIaqq0L75zW8uNVwyjWgwRlaENfqw6gCRRZd6G5dGEtaQ+C5N6tsNFMNUKRheIs5nnXVWiaoqOiXXobPoUnrjupk9/T+WpIcc2OZ22WWXlb5dvHBuRPvvv3+15pprlnEbFgdL/xHOT0wEEoFEIBFIBJqLwKOPPlqIKpnp97///WIzSG0TXd1ggw1SMTdgQ8uWM1byWDkU2N1qlOhykm1t6g9WIwlr/cvLIzsRQFgRojPPPLM65JBDqpVWWqksnL/7u7/LKsEDMlWMkSi4vsKkPqeffnqRbst10EuNd27DDTcsN6QkrQMyaHkaiUAikAgkAonAOCPANlC3RQub+fPnlyJLbAHkZ9q0aaWFDbsOCUr7YJwHo4uPR1hVCg7Cqg/reuutV7qcJGGtD2QS1vpYNf7IiLCeccYZ1axZs0r+LmmCSrRk0blwBmeIyd3djL75zW9WDz74YOkzrOjSzJkzi4yb/CfzWQdnvPJMEoFlIRCOqFCwRA6av5Pt+T2Kr/kcx3XWZPBzFE+Jeg3xt0Q+EUgE2o+APYLzWkQV8VHrwu8iqnvttVf1zne+sxQPzZShwZsLWtpEaxsRVoRVh5IkrN2NVRLW7vBq/NEirGeffXZ12GGHFdJj8ZCaJmEdrKFllOqtdueddxZPKvkP0qocOsIqaV8+a+YdD9a45dkkAqMRsJbVXLD3Iqd+f+WVV0rxQEaowigMzyge6P2Oi6rg1rifQ1Xhc/zMMM1CeTnfEoHhQECRJTaBdCEdMji0EVQFGffcc88SWUWAMrI6ePNBUSz5xp477bRTUTYmYe1+nJKwdo9Zo98hh/Wcc86pDj/88LK57bLLLiWHNaoEN/riWnbyjFg3KPKfG2+8sbrpppuKcauqtXEjKdH6JklrywY+L6dxCETEVC6ZPoi//OUvi4PpxRdfLNU7X3rppeoXv/hFiZwGgfU3xNTeyxi1N0dkNWorIKcMUMTU03upL/xs/5bfri3CH/7hH5afVRX36nfHZNGVxk2lPOFEYIkIyFu97bbbSkvHH/zgB0UajKx6cmTLh8x+q4M5ea666qoSYb388surbbbZppDWP//zPy+FsXLM6o9ZEtb6WLXiSEbReeedVyKsvPwkwXqyMn7SWz9YQxwS7ieeeKLcqIzb448/XsZJjzWRVq9RDTALZg3W+OXZtBcBBDUKpCGkCCoD0qvnCy+8UD3zzDOlkqe///SnPy1/s0btwd5rfVvLIqVIqP8FMfVzSAAd64G4ei9Hlp8ZqPosBll905veVHmKtCCu9nQOLoTWd8Qz+zK2d17mlbUPgdgHbrnlltI94P777y8OLmt89913rzbZZJPS8i7zVgd37EmCRVdJudls2267bfW+972vjKF9OR/1EEjCWg+n1hwVhHX27NnF64+wfuELXxjxziXpGayhZtS6OSnCtGDBguq73/1uIa0exo6ke9111x2aPsKDNTp5NsOKAGef6OkPf/jD6p577ilGJIIa0VD/t269BrEVffVATv0dkQwSyihluESUhNedAfryyy+PPKVt+CwE2LEIqYrhoqh+R04jSuuzFWpDYPVmVK/Azwiu/6UqY1hnbl530xCwXzz88MOVKN1FF11UnF9rrbVWidIhP1RW9oJh6njRtDG8+uqrS3TVGCqQNXXq1PK0R9vX81EPgSSs9XBqzVEMmvPPP79IghlcpKUnn3xyEtYBHmHGLOeCYgvXXnttxdOKwGoMTgqk4AJjlLQwHQ4DPJB5ao1EwPpjND7//PPFWHz22Wern/zkJ+XVk2zf/zzloQZpRQyDVFqb8TsyKpKKYHYWXPI3x/gbQukV6fUUVfV/52Ev8Iq8epIax5Mc2Tl4r+9eYYUVikSYCkPOu6fWWCIyr3vd68oxUbwt945GTs886RYjwLFFmYHofOc736luv/32EpXbfPPNS+EezihOqyyYOdiTwPiJshpDuatk3AirsbTn56MeAklY6+FU6yiGDULoNQyOWm+seZDNi+Hi6Xs8oiAHI4jhsTzPuXO74IILqqOPProYWjvuuGN14oknFllZFPmoeTp52AQiYLyNv2ILNj9PUkSk9a/+6q9KpUDNwlPWPYGDkl/VWgQQQUQx8lFFNUnzRTpEVf2MoDoO6UNIEUXrFGFFFJFDHvQ3vvGNxTDxe+SXiqR6T2eOKcLo94iUhCw47it+twdY9wiqcwq5MenxU089VaKxzjuUGe4Vfnee3s+bz2Di5bd3/Omf/mkhs/Z/BNr/nUMWbmnt1M4LawgC1jAH2QMPPFDNmTOn+t73vlfW95ZbbllNmTKlkB7rNiWlgz+gyKoIK/vN3hvj576QEdb645eEtT5WyzwyDAQGjifDpJ+9Mn2+qpKPPPJIMZhsXB68azzljCJVf6PYxtK85Ywf0tLjjz++SEv19fz85z8/Urwjvex9mhDj8DHGTmSHLPi0006rfvSjHxXDcu211y7eVk3Dw9ua4zgOA5AfOTQIIIT22rvvvrsYjAhq5KcqpkTei5wyNhA/UUu5oyS3KncigUFKHRNR1chRRQqDnHaCOlrWZ9/36HyNyCqC7InEhgTZObr/iMC6Tzh3T4avvzNu7RHOz/3Jz85ZSwz7iGtJ5+XQTPO80AFFIOpXLFq0qOSt6sluTVufe+yxR7XxxhsXmX/mrQ7oAI46LWRV0SUKua222qrUH9lss82KEzOLLtUfwySs9bFa5pGMCP0y77vvviLdfMc73lGts846JddgSYZJ3a+1cTFCfPZdd91VSpnzpDM+oiUCA4Mnn8Eh0sb4sAiWVCHSey655JLqpJNOKgaZxUMeTFLKwErPet2RmZzjREsYz5L3eesYpSIjCi/wuL73ve8daXczOWeY35oINA8B+6zIJYkvR148OYWefvrpUjwJ2UQ+PSMnFPFDVJFU5I8BIrpK5hV5qJ09VDujp1Dq1rHUSVw7e7f62TPIq/sR55Zz9wzZsjQQP5MVB+F2vkgrx6enewHJMAeo/7mOvC80b07nGTcXAcoItqR2KPIfqTne9ra3Fae0NCBrM/JWm3uVw3PmQVjZbQouScXjdIgA0/AgMbYrTcI6NvxG3s1Q4D2JxGo5BiamwjhjaS/Ak6+cud5bchdJ0jzCQx9FO/zOaOK58Z0MD0bTaIOIUaNamUJL8iB5eQ4++OBioDC+0jDp04QYp49hsHJWcFpwPFx33XXFADV273rXu6r99tuveGE5H7o1hsfplPNjE4GBRcB+KErJKUjBooCSPDFtI6yr2A8dE0oWBHWjjTYqxc4Q1CCnsSd3ynp7IaVjAStIrM9AWiMKG9JhTkpOT3s/gs4BJnLjNQo/MYZDNuxnsrUoBpUVhscyOvneRGD5CFiLHGcKLMl5RFw5yKjhVAXmXMp+q8vHcZCOCMJKGiwNjyKONNi+mvnH9UcqCWt9rJZ5pJu+iBcyKPSvVybyiEAsLdpZ56tFa/XfnDt3bvH6M4YYS6KpZMB+50lHZO+4447yvTvssEMpmY3Ajl4MjBLk94QTTihE2HEirDZE3p4kOXVGZXKPERlxU2NUc2LMmzevFGYw3h/5yEdKf68oc5/jObljld8+2Ahw/kSvY1J7eWKR1oHQ2WM5gN761rcWghqRjcj7DGfkWCOn/UQporA+MwhsSIc5QO0VEX2NFBN7iXuYexVj2H1DJJlSyP1mww03LIYyNUc6Nfs5WvlZicCrEbAmtbFjp6k+Lto6ffr0El0VlSPlz1oVzZo1l112WQkwqD3C8SDC+p73vKcoWIxlPuohkIS1Hk7LPcrNHrE0MRFW3hMR1j333LMnwsro8LRp8bT5bBObLIR3xivPN+OBvIvBceaZZ5bfyYI/+tGPFkNrtD6eASMnQg7rY489VjZBP5MUZ5XZ5Q7zwBwQlYM5KnjvFi5cWLyybmhk3kgrJ0Q/86gH5uLzRBKBMSAQBcwYhtaPvZNjkANPaxr7KnJGGougevoZeVWbwD4cRfXCITTojiH3kk7ZMDLuvmHPIBl2L0DckdmoeOwYe4i2GaqRUnAg7rGvLK/A3xiGKN+aCAwdAhQRJPs333xzkQFTerDn5Mez+aKwYuatNm9qkALjBWy1lAT3Pn5JWHvH7lXvRFivv/76MiFNTpJgnhR9MnuRBEfSPRI6f/78krfIaJCjSBZClhbV4RgWchnJfOVaMSg++9nPlhza0RXkfC7CqjIwY22bbbapjjnmmFItspPcBGH22lkIJAyzzrysPkGYH9MlAgxQUj8GtyqCbnL+hrQaV9UEzZN0RHQJbB7eSgTsZVI3rBkRRk5AUVWFlaK6r73avsnhKF0CSRVNjQrsY6lHMCigdpLXqIaMvFLwuI+I6iCw7iWh5rDv21fkyntF4OXsRtrJoBP2QcE+zyMRWBIC7tsKaVJ4kI26l1NDkOazI/VbzdZ1gzN37KFsfmNkDzV+nY9OlQtbWdEsYyptkCT4Qx/6UHFApCS4uzFNwtodXks9mkRTuxhkdfHixSXcz5NCytGrJNgikKuIrDIeeP61LrFxkWtF2wObnFwHxNZ7eML/+q//uhR8WhJhJUv48pe/XDZH3jt9PBlpcrTieIvQgoxG9HENUciJlCEIbhorfZpEXX6MTdE4cVgozkCOzjvLA2vsZ8yYUYzLlAd3CWwe3joE7IvWCied/ZnhEAWIRBntqSS/nDwcg9GKxn6IxEbuZlv2utHFm0iGSaHtJfJ5FZtSXViOvPsPw8w9xz0IPlJJyITjHtMGIt+6SZ8X1BgErC9rjg154403ljUn6GGdCVJI94m+zY25qBafKMenmgei4JQp9k73iHAGutd42BfdPyh4PN1/VHlmm6233noj6Rcthqqvl5aEtU9wIqwil8jgrbfeWnJ/eMb23nvvngmrU0Ma5TAwIjobzzMsLBSecPkOyp+LtDEgEOWddtqpGGFL0sfz4J166qml8rBN0LmSBMtdimhwyOYYaBZiZy6sRcnzh+SSy4VB1yco82O6QCA2SBuheSefNXKdyYLNQRLh5bU76uIr89BEoDEIWB9a1HD82R+RMEVMRBH9z7oIssrRZ19TSMm+2ElUG3PBPZ5o7CP2fU8RV1JhBhlDWlscv/u7exJH51ve8pYiEfaz+wCSn3LFHgcg3zaUCHCkse8UQeNIIxt1/7b37LvvvqUisHol0R+5LQ6zJg+2vZJKx97IwSCYJDpubDrVK0FYBXvsm9ItOEmNK9LqXhP1ApqMx0SeexLWPqHtJs4bLexPGuwmLj/0wx/+cIlaLqnFTN2vHi3h4o3jgWN4iaiJlDLIbGrkBvJmEVdR0CUVyCBb/uIXv1hytniKGGfO3+Zp0VlgIZ9jgES+lmN54j1InbfbbrviBRRpHcv11cUhj1s6AsaPx+/CCy8sUkc3QOOKsKoazbjMBP+cQcOAgL3LPsWJyPNtr4yoqj2PsWFfJGkNx6JWYHI1SbRGV/kdBsxGX6N7gT2FISan1f2FdNpTlWFOAEY1Rye5IqmwiKsc33B8pnE9jDMnr7kbBNhU8uZJRgU7tC5kLyqe+fGPf7yQGmtsdH/mbr4jj+0vAu4vHHgi4V//+tdLeol90mN0TQO/2yc5ATkmENd99tmnmjlzZomwpiS4u7FJwtodXks9OqoEk2aSm/GKySPstejS6C+ySDSsZ3BZKEiqqBpjgvElB5XBMGXKlEIig5wsyWhQzVhurPwt5x3VHzvbM0Ruk1eEFfkR5bXBMuimTp1avofBZ4PNypF9mkg9fgwDM4xz0mBOCYY6o1zkiFfPaxTqSmOyR6DzbQOPgD1LlMIeiajaJ8l+kSxPexlZq/3Znqk4nTxV+18UEhr29RE1DGBpzw9ji5pH2osINSzdCxBURrXaCdOmTSu5WSKu/pdtcAZ+ueQJTiICIm5sRjaZvQoRUpVbQIAUmGphSe0JJ/GU86urquyHAgQceMaQ7WXPdP9gDxszJJXj1B5KnaI+gKhsFF2igHPfySrB9adUEtb6WC3zSMRPpVY3c5JbVXzdvEVYe81hjS804S0IxoKNjfSTAWZBiOTKUfREkqOK47KkWSJwZ511VonOIjAipYhNyOAiNzYWG6ND9DYSzP3u+nynvNesFtmnSTTGjwkvHi+tnGYVqzk0OC9E+7feeuuS07osZ8YYTyHfnghMKgI83fZGKRKMCTJgklZ7F0OCc84eybvNMERcyYKDXHV6ySf1Qgboy6O6sP2FwxSuFBwcYow2EQb3P/cIZJVjTD6wiDUiG0qfYXcCDNCQ5qlMMgLIDYmotCxdIDjX3KulJ7hPU0ZZPykZneSBWsrX2wvZ5Miqe4v9z5i6j7D33Wscw3b3tGdG9Wcyby0v1UuQfjK6zsxgXvFgnFUS1j6NgwlrQopuaUWDSCKCn/zkJ8ckCY7qcQyF888/v3y+3FWeGbIR1cYYX7zbvDrRcmFZxgHJ8je+8Y1i1JFy6cNq4Xh/Z6Q0vOxhxHVWPvM9nT0I+wRjfswYETBGNlIG5WmnnVY2SjdCRjkHivL4DPaUB48R6Hz7QCEQBcjk9PNik9chVPZlyhBONSoUxgLPdlRoZCyk3K7eUAbGogtk1YqIcJ7ec889hbj6mwcnJucpnEmtRbAZ3qnEqYdzHtVuBNh0ggEcy6TA1FCIDxtMZJVyjcNHqlVn7ZB2o9KsqwvbOPpcd9rGnfeT+LtxFszCDdjcHBLUkAJGSVjrj30S1vpYLfPIIKyS5nnMkAJelE996lNjIqyKK0XbEhFWhgHyoXqcqBnSatJHHmkdCRYJyle+8pViaPDyaGuDAEfl4bjQ0YtwdKnuNPT6NHn6/DE8eozHO+64o2yQjHdeQE4N1at32223UjCLAZ9j2Gfw8+MmBQEGIIJKgUJZYJ8kWfVQYRNxstdxJJLZMQ5DhZKRv/pD5h4QUjeOAM5TUjfGtxQTBUjsNSINoqvug1Qd5I3y6LPFVn2s88h2IhA1SCjxkBj7lmgqBw+nsnXi3pzKtcEf/06b2M9Lu5dEy0v2GIeEYBbnaUZYuxvjJKzd4bXUo4OwmpDay5DMKoA0VsIqF0sk9PTTTy/GAbLKQ8P4kn9FykuCYKEgKl6XVzTEJvmlL32pEGHE9+ijjy4LZzRh7RM0+TGTgID5GE3IOSgYk5wfxlnVYPl7+kxG3t4knGJ+ZSLQFwRIUikK7rzzzjLPOWo8GH2ie/ZihJUSJXqHpjE4NuijEKB9xn2JAkgFZsb3I488UsZDJFZklezavYpzlWGuNZviTBQ66SwY2zjku5uFQPQ75liTQkalYI1w6AhAkNNbG6H8aNbV5dkuDYGIsHKmKlInwmrM2WPs93zUQyAJaz2clnuUGzdiqbXN3LlziyRKa5nlEVbe6uh3Kjoasqm4kd9yyy2l8rDIrf8pcqQktvxRsk7kNKRaPHeRb8qTbSEsSVJi0fzDP/xDaYkjX4Ik2CaZ3u/lDnNjDgiDUqSV8UgCzpBn3KtMp3Lwxz72sZGCW1nluTFDmydaVSPtAxQEIkuVKmH/FeGzp6600kolYrHDDjuUiAWZaqQ8pKqgv1MoIq6qMsNftFXhQfcX6QhSFBjlFB6IK2crhUeQ1tx7+jse+WmDh0AoEzh1kFXV/K0VQQK59AhM5DRGAGLwriLPqFcEFEoVOGDLG+8IGGSEtTtEk7B2h9dSjxbd1GbGRvTVr3615CDIR9h///2XKQlWIERUIKKnNi1RgPCwMcSQVXlZjDNkg5eaQSaC4DjSrKhUFhWDLQhGAfnbaJmwzwzCqtovSTDym169Pk2GAfmYaO/Bq2uOkSCRpnCQcHjw9JmjZHsi9xntGJCBy9NYLgKhIDCfGQPSJRRcktqAoHLEiVaI7tkzs4/hciHt+YDI5+ps3eC+RpatmjCHAuJKtq2wn/ER7SaJcy9DXDNXr2f4840NQIDaAEGlbkNayOjtVWw0kVXta1TWzjzvBgxmD6eoCGaMvX1PpWDpWVkluDswk7B2h9dSj3az1quOHBgZRAJ495dFWN3oSUJU7CX9lWulSBNPNCPJ7KNjAAAgAElEQVQLgUAyJOWTuyGlDDVSKv9HMnjjSD3la9kUeauRWVFYWnmR3pAIx8kjrKecckr5Tpvl8ccfXzzg6dnr02QYoI8xx8wZ5fIZjgx8ucuiHrx7HBakKQxIxmRKJQdo8PJUfgcBjkH7oOhd9KG2hyJIyA/pL0NA3iTpKdUIh1223ZqYyaQISURcow0bZUe0YTNO7l3GhpFOJhwV5/MeNDFjlN8ysQjYsyibONaQVcEHagR7lMBCtK8Jmy8dxxM7PhPxbcadHa+eCJsLNxBpzeKX3aGfhLU7vJZ6NGIg0klu+8UvfrFILW1GZJdLa2vjPTavE044oXjceNhmz55dPNDIhI0rWtmQu+nl5DsYBf4XkVM/+yybIDLru1WD5ckR6R1NQkRsv/CFL5R2D6Qoxx13XDZ779M8GMSPCTkSQ588WA9eRiQSK0pvDujTyojMRtaDOIJ5ThBAhERROVzc+EmsYj80bznfKFQYgpx5qRiZ3HnTGXFlrKuiT+nBWcaJ5j621lprlZoMChS6/0W0NY32yR27/Pb+IBB2Ieca5R3HDUeOec5G0+XBvA/HWs77/uA+aJ+CrLK7RVlFV6VkSY9IwtrdSCVh7Q6vZR4dlSoZVIwlPbXknHb2+Ov8AJsZmYgbOQ9c9MsMXbvNS68uxIKkqrPfk8+Jzc2NnwEg0kr6hoSINsjbIjkYnbNl4Yiw8narSnfkkUe+qgdrHyHJjxoQBMw1knI5reYnj5+n38nGGY277LJLma9ZPXhABi1PYwQBe5yCPgw+faS9+l1eqqgq55y5a99TNZ3jrk7F9IR4/BAIR5l7k/sbBZLIONLKgPczxwJlkXHjcLAPuW9y8mZUfPzGJj95/BEIh406JHK63W+p4CjgRNko4Oxd1kAqm8Z/PCbzGy655JLSsYGTVRoWZ8X666+fAYIuByUJa5eALevwiHKKAjCwkFYkdFlFPpBQhJTXmZFFDtwZkY3mw16j55Nz6CynHX29bIbeS9oZBZdGG23eZ/GcfPLJ1TPPPFOia8cee2xGWPs4Dwb1o6I4Fw+vyL0olUqFSKu8aZ4/hr8elUtqczSo15Xn1V4E7G32RlVokVSKFOkRUiCCrKp2TVbHQWfvs492OvTai04zriz2HeMon57DTH9o48gRG/dLUm6EVe6xqJO2OGnIN2OM8yxfjYA57z5rz5K/KB2Hg01OvTnOOUNJx7mWc7z9s0cxVs/rrruuEFatBZOwdj/uSVi7x2yZ74gCFNGTaXkVKcMLHcePzjete3pRFTa+b2nSEsctWLCgyJDlsJJikQeT1GUOa120m30cEuBmSh582mmnlZupCAgpuTZHM2bMGOnTmsVQmj3WTT97TjiROcXsyNi1TFGgDpmRdz1z5swSpUBWl9fOq+lYNP38415H6SG9RaRV9IlRr0CTvUZ0VTE4Bj3HWUafmj7qw3n+8la1DSQD5qDhmJGjLXdRD05kNdJvUgbc/jnSSVjNAVLwyGFNG6v++CdhrY9V7SM7o591NqMgucsjt8s7gfjeZX1nRFhPOumkIskSVfNzFrxYHrrt+X8UYhKlUmZfpFXU3e/k6KSVH/nIR0qOReRS15nH7UEor2SyEeBUQWyQGSkTciDl3MvTV+FalIKkTsEe+WDRQzrn6WSP3LK/P0grZREjnrpI0SyRB1F0ag/5fPYekXOtiUgoEdeUCA/22ObZ/RaBhx9+uDiCOdo42QQDEFU90CkIKJoibSFxaz8CnYRV6lVKgnsb8ySsveHW6HchJ6KqvNxyWFMS3Ojh7Onkw3AUwXJjNSdEPERaGYYkK6KtKnkirdmjtyeY8009IKAWAOLCmSICZ34y+hh4CoORrSMyIqspAe4B4AF4S2c1YakpxphzwpgrQMigF4UiExZJD8dEGvkDMHh5CktFQL422fsNN9xQKvJThYig6RpBucQZTMnkb+mAGZ6J1ElYFVyaPn16sa0EijLCWn8eJGGtj1VrjoyiSwo6kV6pTByGX0YoWjPMtS4EcXWDFd2YM2dOaWpOyoSkygvcc889y8YqyhG5gbU+OA9KBHpEQKT/wQcfrL7xjW9Ud911VylMZ18SdbNfTZkypRBXe1YafT2CPCBvi/xWEVeKn8WLF1fz5s0rEmHONLJJKiBPkSk1ITJ1ZUAGL0/jVQiYyyrx33vvvdX5559fVCHmsP3K/KUYUNAw1CAJ3/Ag0ElYyYEFBJKwdj/+SVi7x6zx71Bi+x//8R8rshWyulmzZhWvH29PGoCNH96uL4D0UnsQkQ2VDMmYGJCMRUUiyFdEtNZYY42lVrzu+kvzDYnAKATkfSnMowqwaopeRVqRFFI60TZRVXmO4ZlOB1vzp1FEWxVfovDgrOCoiN6t5MCire5V5oDe4goa5r2q+WPfpiuQa2/esq8Uh9O1QeqC9obmrX1LoTi59vkYLgSuuOKK0tbGq7oxSGtnjv5wodH71SZh7R27xr4zCCuCwgg49NBDS2uTaFzd2AvLE+8JgSjYhaS60ZIHazshyuGmSxpMhunmG62S3HiTLPQEd76pA4HI3zfPFFMS3ZfPSArsd/uSG7sIBaKiBUq0PMn5156pFPOApBJxJQ0mpzQPyMHlLhv/yGslEVbJPKOt7ZkDTb0Sjjb3TnNVRWBOX/NVpWsyYH2hOXtFVrPVVlNHeWznraWNp/ZGO+64YyGsFENRVG5snz48707COjxjPXKlIQmWw0pipw+rhZM3/yGcDKPIQ7RZmjt3brn5aj/hIcLBU8xgXGeddQqR6LWi9XCjnFffiUC05CJJl0Mtuk8aah5q+aAFgKc+nSTA2QKi3fMniCspJSm4OXHppZeWwlucGqJUCICicG9/+9tL6kKSgHbPiUG/OvOSLXXuuecWsmovk6tKCkz6GYqQVAQM+kiO3/mdccYZ1QUXXFBSHjgxdt9995Kbnzms3WGehLU7vFpxdPRhJWHp7MOahLUVwzumi+AtZiyKaujVSpopJ0fkA0nVO0y01bxRiMmcyUci0AsCyIk8ejfxRYsWlYga1Yeqv2uttVbJoXZTV7AkcuzT6OsF6Wa9p7OSsCg7maW9CHmV3yxSJcJK+UEhZF+yF+XcaNY4t+Fs5aySsIucSWHQa9VeRfapoKW8a8o19R9SEdKGEe/tGr7yla+UvGYtjpBVpDUlwd1jmYS1e8wa/Q4RjYsuuqg6/vjjS7EdpdaPOeaYLLrU6FHt78kzGOW1Iq2IxMKFC4tE79lnny25zqQsol6IhGJM5MFpLPZ3DNr8aRFVNZ/MK1GJO++8s0QpGHf603GKiOabX0FG0uBr86z43WuL3FaRVlJx+9D9999f2huJwCtasuWWWxZSINdeRD4j8MM1RybramMPk0KjUKHcxOi1ioiwq6TQKLKUc3KyRmlwvle/+yCsKgQjre5zlI1ZzLL+OCVhrY9VK44UQTvvvPOqww8/vETH9IRSdIlRmBtrK4a4LxeBtGovogiOCKtIqyrCijORsYiAqSAswqFia86dvsA+FB8iWq+Yklz6K6+8suRNhwRY5J6UjtEnRzHmVZLVoZgaS7xI9yyyS0RVlBVxjTlDEqwgl9QWEXn3sUxVGN65MlFXzqFrD/unf/qnIlnnUJGzysnmviiFBlk1F9OZO1GjMrjfo+I9STAVUbS1QVgVFEzCWn/ckrDWx6rxR4bU6qyzziok1WKR/H3QQQclYW386Pb/AiLCQfakojQjEcF46KGHKv9TsXXTTTetpk6dWiIcmU/W/zFo2ydyeIjcK6xE6kkCLIKmoI5K1FtvvXWJ3CvuFSkKSVbbNgu6u55O55kqwvYffS5VETZ37DvyWRmAqrGuvPLKxdmRua3d4ZxH10PA/dC+RQJsH+NIYUtFccJwtkX7mty/6uHa5qO++tWvlgirmiDkwCEJpijKPqz1Rz4Ja32sGn9k9Lw788wzq4MPPrh4ALUs+dznPldknRkla/wQj8sF/Md//EeJcMgn009MfznGohsxooqwMhZFXaNfa5buH5ehaOyHqprJ0ENWOT4UfvO7Pem1r31tMfY8FStBNjLnq7FDPW4nHg60n/3sZyVSIa+VlFyRLuRAYS6KD1JhOa5yoaMy67idVH7w0CDgPiiyas6J8l911VXlnoisiqwqSijn3rxLZcjQTItaF/rlL3+5KNR0X9hrr72qmTNnln0KYU1bqRaE5aAkrPWxavyRQVhVLENYRTEQ1gMPPLDc2JOwNn6Ix+0CGIukefIOVewUpSeDEjFzw5ZLRsqp0ATCoU9iepbHbTga98EiYXK9rr/++kJYH3/88TJvRMbkQ3N4kNEpWJKSzsYN74SeMOJAQo6omkvz5s0r84nU3N4jykoirJpwtEGa0BPML2slAtJjEFT2kyJL5p9oPpUREsJ5y/kWkf28/7VyGvR0UaeeemohrGo2mCt77LFHyb2XXpWEtT6kSVjrY9X4IzsJ6yGHHFIK6CCsBxxwwEiEtfEXmRcwbgiYPyoIK46j2h1JFFknufCKK65YpJyMReRV6xvkI2V54zYcA//BiAUSYa5EJWDEQrE3N2k5hyJiohL2IgQ2nWYDP6yTfoLRN1rFYHuRfejWW28t0QtONaRVtFXRG44QqQvhkJ30k88TaCQC9jEOWsWVOGxJgs0/+Yh6RCOtCuiko7aRwzvuJ63okhxWFaX322+/Qlg5aFMB0h30SVi7w6vRR3dKghFWxXLksP7N3/xN3tAbPbITd/LmkJs3bzNJnmbpDEaGo//xOCucg4zYkJEQcvP0Nk/cGA3CNyEOpJt6EirYhVDIPXSD5twwN0TjOTikJshXTefGIIxcc86B6kOklRPEXmSOPfnkkyUKRoIeedH2IgVx5Lqmgdic8R2EMzXH3O+0AHSfO+ecc0oqg4d9bO+99y6pDForpbNtEEZsMM9BcS5KEE6Pj3/846Uwlz0pW0l2N15JWLvDq9FHB2GNoksaWiOsn/nMZ5KwNnpkJ/bkI8KBtLqRi7JeeOGFJZKGmCIgchFF772aZynznNgxmuxve/nll8u8OPvss0vOF0kwQqolkqiqvGcOM9GwmBvp1JjsUWve9weh0M8XcQ3JOeeIeaXVDeWHKJicMQ61rNzavHGerDOmKKIIkXNPBiy6yvFBFcJ2Iuu0j4XDbbLOM793sBH42te+VmwkbbkiwrrGGmsUuzvve/XHLglrfawaf+RowhpVguWzageQ5bUbP8QTegHRbkJEAykR5XBDF1kTVSULJsuTS4a4ytfIingTOkQT/mUiW6RyohGeIvDmg71GFWASTXNhzTXXfFXv57xpT/hQteYLkVbFcOTTP/HEE8VRov2NfDERWPuO+YZkiOgjsEhH3u9aMwX6fiFsJYUGSThVpHZv4wSxl3G4aaWkZoM6IArnpDqk70PQqg/kuJ0/f35JjRFdVSVY/YZow9Wqix3Hi0nCOo7gDtpHjyasSAUv4WGHHTZCWNNwHLRRG+zzYSx6kknJIVNFWKRV5FUOI9KKsG6xxRbFUIwiKNmbbrDHtZuzi4g7wiCSqhKw3oQK4oh8qRy9/vrrl+JKUUlarlfMgdxzukE7j10SAuZgtL8hQ+dA4zBBMrTC8SDB4zCxF5EL24sy2przaTQCkfKiNoM59K1vfav66U9/WpytIvTbb799qQqsErUIWaqHcg4tD4Hzzjuvuuiii4pDf/r06dXuu+8+UnQpnfjLQ++3/0/CWh+rxh85OodV+fXow5ptbRo/vJN2AdHfN1rfXH755aX1zfe///3qN7/5TXGGKKqj0ABpHslwti2ZtOHq+xdHcSVRrUWLFhUj75lnnikRClK53XbbrVRt5VEWjUj5XN+HID/wvxCwF4nyc57ojyk6plAOhxp5p30HYdWChCxdYbjci3L6dCLw/PPPl6JKnK8iq6oBq/7L2aEdSfSJZjNlZDXnTh0ERFjlsJpPyKqnFIVUndVBLwlrdyi16GgyzshhRVhVuevsw9qiS81LmUAEgrTyTotqyNXQK1G0leHoId+HJI80VNEdcqr0Tk/gII3DV9lPFLohdRJRFWUXYeWkENEiCVdBE1ll9CEHGV0fh4HIjxxBgOKDo4zDRF6rvejuu+8uvaNFzew7omMbbLBBqWhuL1LhVaQ/o/3DO5HMG23bROevu+66Mm/87p629dZbFxmw+SLvPsnq8M6TXq5cKyRVgt0nyYE9k7B2j2RGWLvHrNHvYGCqdHfooYeWmzTCetBBB5UNOHN6Gj20A3HyEcXnpZZDpvemTZpMTySOseimj7iuu+66JdoqypHtAAZi+GqfRERVSb8R1SuvvLJEJUSyEFIElWxuhx12KNH1aJCehKA2xHngGBAIibD7nQJgIhsLFy4skjwkxENBJvc/VYRJhO1DWbVzDKA3+K1yneWncrK6Z6lsbg7Zt1QAphLhfFNgKYvENXigJ+nUEVYRViokkmBPDjPzKyXB9QclCWt9rFpxZBDW2bNnl43XDfuII47IHNZWjO5gXESQ1mi0LrIxd+7cQmhUXGQUKoIir1FLAMYioyCjrYMxfnXOQvRKbiC1hnYifvY3UVR9L7U2UhHYuBrvHNs6qOYx/UYglB9Iq4JM9iL51dpL+JviSxQAIfXkQEsDst+jMNifZ46IvCOqHG/mBkm56vZI6o477lii8NrYhEMjHW+DPaaDdnZz5swpRZc4zeRAS8Uzt0Trzal81EMgCWs9nFpzlMiIxXPkkUeWSIhCKLNmzUrC2poRHowLiUI8qncqWBGSvHvvvbdEXhWrEG1V2h2x4W30s5yOlIwOxhgu6SzI5uSnkv66+XoVZWX8r7766qUCsBsx0ioaQRqcUsvBHc9hOLPYi8xRjpWoXi2aZn9CRKQryLMm04s2XLkPtXt2sIXkNSOonG5aIvmZU19BLtWAo7I5NVr28G33fBjPq9PSZsGCBSWn3j7D7qbs4OBNwlof+SSs9bFqxZEMTtKEY445pmzM2223Xclh1XYiZZmtGOKBuojO3FbGAPkow4AsjwEpP4h8FMkhIZX3KLc6m7AP1DCWk1HM5uc//3mReBtD0Qg3W097hzwvBh6jP/K8kqwO3jgO6xlFbqsiOgjK1VdfXVIVqD7sU+6Fka4g8srZkqS1fbMlFED2sqeffrr0V+V8k7tqL1tttdVKZXvEQpV70vHYxzKy2r75MBFXpEKwIl4IK1WZqL3ib/YZ98581EMgCWs9nFpzlJs2T89xxx1XWlAoJKAP6yqrrFJyWvMG3ZqhHpgLiXwyeULanDASRTkYjQoyIa3mnigrKakNnQMlq3cOzBCWE1HAxphdddVVJUouX5VjQdVMPQk5HUi9kVV/zwqagzV+eTZVacHF8cJhJkWB85b6w1xGUCkE5F1zvHCeiarlo10IiKy6D+nXy/HGiWpvIwOm9nH/cR8SabeXRW2PJKvtmgcTeTUKLiGs7p/uk+aXeyZ1R+4x9UciCWt9rFpxpBu2vmInnXRSkUeJihxyyCFFnqnoRG7KrRjmgbwIcw85/cUvflFyhshJyfKQH3MRSdWnkzzPq9xW3u5sgzJ5w8nZYMwY9ww8bWsY+PJVeYcVzlpvvfVKywcGXlQCdsa5l0zeuOU3Lx0B+xApqMiq/Qdh8Yq0hANG9MOcRmAR2XSeNX9G2cs4JlQ1d+8RUfV077FvGWtjTiFC9ZPj3vwxH5QrIAlmd3PUc4Zp76e1luh9Etb6o5SEtT5WrTjSpn3JJZdUp5xyStm8yV5UDJY7mBUSWzHEA30REW3VduK5554rVfNuueWWQoZEPUQ/GApIEKNRQRReSBHYyIcc6AtsyckZp2gNYpzI5oyV3rrGyJgw7PSyZOj5PVrWJFFtySRo8WVEXiviak5rY6KCMEcah5r9h2EpCiKfkXPGHqR4WKqQmjUxYi8zrg8++GBxUKgaTenDBuIodZ9RCIdaBInQNSHTGZo1zoN8tsiqp/uotAMqDupG6U8pCa4/cklY62PViiNt3t/+9rcLYZW/MW3atJLPirCmF7kVQ9yIi4hoKxkWWTCjkVxG7zvVPD0YiiKtEe3g9c4+nhMzvPLbRR44ElTPNC6KK4msikIoGEGdsdJKKxVDPqtnTsy45Lf0D4Egrea0wnDyy0RAPN0PyUE5YqgISEXN+c653r8zyU8aTwQoREiAyX8RVb3BjTfHg/EV6Yrce21GQtGTjrfxHJXh+mz1Htjdl19+ebG5FV0iDY7Up+FCo/erTcLaO3aNfKebdEiCg7AeffTRZeGQJuQm3chhbeRJd7ac0LeVx5tUi0GBwCrKhKCqHsxoVHlWXpnqs4hSRjv6O+wxHnLbH3rooSLVRlQjX1XUAf4MPEVJOBB4h6MNSO4d/R2P/LSJQSB6Cj/yyCOloJgcbU4zzjT7D7mo3OzoHa0adrS/yWjrxIxRL98SKh7pDKrTu6+IoHPESX8yppxviEO0rYlif7mX9YJ4vmdpCCCs2mlddtllRQ68yy67lHsoB1jkSCd6y0cgCevyMWrVEYxSRZc+//nPl/YUjE99WMlgMoe1VUPdmIsJoiSqx1BEWkX1kFb5RqRcHCoMRYWZGBnyXHnDzdmUCo99qBl3pL4/+9nPSl6XaJNcVZEI/2O0q5ip1YNIE+KauI8d9/yEwUAgZKPyWFWMlavNgaZQHGcaYmrOm/uIq7UQlYSzx/BgjKGziArApN7kvnEvIffmAPV/9wzSX1FV8ky9ohGHrEw/OOPYtjO54oorSoTVq4JLQVgzwtrdSCdh7Q6vxh8dOawnn3xyuSHbsOWwKpiSVYIbP7yNvYDIbWVoiGyQcCGs8o2QJ8TJQ2RDRWsGBw854iqXMgszjW3o5Q9rO8RYF1FluItE8P6uvPLK1W677VacBYw75FW0laGej0SgLQh0FmOiMhBx/d73vlccOOTw9ihOMsRVVA5xlbIQlWQzKjf5M4FzDVEVTZVi4pUTlCOOg41Kh9NB3r37SFRpTbXO5I9dm8+AFFjtGJFWkmCE1f7RWYW6zdffr2tLwtovJBvyOZHD+oUvfKHIY3gZP/vZzxZJDI9xSpwaMpAtPU1GY/RLRJgQJ3IuJIq0iyGJnEYhFFWESVNFXxkgCFUaH/Umh4iDgkocV/YCMmBOArhzHJBecwww7uQRw5fRl/jWwzePah4Csf+Y/yKryA7S6klxYM1YA5xliKv7pgJNfqZSyijdxI95KHSMlXuE/cw+xgFHRSYf2V4WDk5OTveJyFfN4koTP2bD9o2iq1LxrrnmmlL7QR9WaiU2N3smH/UQSMJaD6fWHGVzp6UPwkpH/7d/+7elhYjoVRLW1gx1oy8kCqLwmDMekVYyYU/ecqRJ43fzVaU9jhdzWRSQzIbsKys9/u4UkK8X8t9O+TVDTxT7lVdeKVFVN9LtttuuVM9EWHmC5aumcdfoZZUnXxOB2H+kKaj1QOkhQsKBZt+xDhTzQVJVyt5ss81Knn2skySuNYEe42HGwP1B2oh7g2rPKgGLsvqf+8D6669fKrK6NyCu0Sc697Ixgp9vr42AvSMIK6KqSrB+v2zurBJcG8YqCWt9rFpxZCdhdfPl7Ykc1sxJa8UQt+YiQiaMZJEJiwaKBJLqiQbqnUg6zPDgRUdcFWMi12OckApHUaCU6/3ntED25QWLFqkALBLxq1/9qlT/9coBADt5NiIRUgXCwPO/xLE1yysvZDkIxP4jtxtJpTyQnkBqGusmciI5dVQSJvOj9tDXHGlNB/D4TTPYi6aKfmu5RYWj4jyHnH3K/YAzQc0DDvnIOc7CSuM3JvnJS0aAI0XBJcQVYd1+++2LaskczQhr/VmThLU+Vq05kjxBhJXnWB9WVYI75TGtudC8kNYgEJFBhqN8SzllJF+PPfZYIWBR1ZOh8ra3va3kloVUWA4mIsshM2y9hkkcEVERB1jBDVaMO7+LqsLlDW94Q5H8ihghqqLVjG7/yyrArVlGeSE9INBZFM66QVY5zfyMMCGy1o19xpNM2FO6gtQFio8szNQD8Et5Szgvg6xS33Bkujd42Mdg7z7AgUCu3VnVOZ1u/RuL/KR6CFx99dWl6BLSGpJgqgz1IJKw1sPQUUlY62PVmiN5eRBWOToSwA8//PAinck+rK0Z4tZeCAKGvHqSgom06q2nWBACy3gk43MTiIbwPOzyzBiPIdkz1yMC0iYDplNKTd4rOiTvFzbf+c53iqTRuiehcyycRB7cPEUj5HkxvjmwIqLaJnxauzDywsYdgahAa01RJFx77bXVjTfeWIirqJ71RvFhn+Esi+I+2nJZT9rGZdS1u2Hq3M9IfGHMQYmkwp/8l/LGPgZjjklpDFJEON6ib26qQ7rDPY/uLwLkwJ4irdrafPCDHyxO4awS3B3OSVi7w6vxR0dbmxNPPLHkeFg8Bx10UMn3y7ybxg9v6y/A/PWIqAfDkcwVCUPK5JqRuookiizyrHuS3oh+8LwzIBEzhTcQ2DYZM8i6wjCwiAgQLJBWkelo7SB6qqASw1okgoxRfhdpNRl1RISSrLZ+SeUFdoFA7DscZtQJivpQLIi4irxKU/A/91PRE+vM2mKcaoUj2hfrq4uvHdpDEVSRUxjb0+ztMLeX2dPsV9QhItpkv/Y0v3O6IQNtdEoO7WRo8IVffPHFJcJ60003VTNmzChV99137ROZNlB/YJOw1seqFUeKUF1wwQXVMcccU/I8JH8ffPDBI9K/NFBbMcxDcxERcUXURFdFXBUQ4oVnUPo9igkxHhkziBmDBmFFXhmR/hf5rk2S7zGOGXUhk2PEIajkcqKprh2Z109StMF1xnW7dgRenirjLm6esQfkXjA0yygvtEsEOqOtCJU1R5aqBY79x++cQ5QcnGUcQ9IUrDlRQFHY6H2ejuLfgh8OAc50+7mcVETVvhapDP4nWh1ON4Y/GbAnbO1jcG+TI7LL6ZmHDxgCCCtlI0XG9OnTq1133bU4sKLq/oCd7sCeToZfC+gAACAASURBVBLWgR2a8Tkxhv25555bzZ49u2zopAkpCR4frPNTJw6Bzqqe5jgCh6zNmTOnuuWWW0q+NiLKOPT0fxIyUmE5JfrziYggdZG3yegZJPLaGd3plEXLT432G6RyIj0izx6MN+9j4LlBKkhFIh3R1LjG8PImSZ24OZvf1GwEQu0RTjME1TokvRdJ4TCyDsmFrS/7C0IlEkiuqqowB5p9KJxljhvGiEvsbZxvlDFUM6LVClwtWrSoqMHsef7HwQY7VVa9Us50yq2z+m+z11Ubzz6qBJMES8Pbeeedy704+7B2N9pJWLvDq/FHB2E99NBDiyG70047FfLqZmrTT4O18UM8tBcQVT29RusWkVbRDjIycjLSPXlmJGVy0SLqKNrh5iHi6InQiYYwKK2LQSB0oqSiDsi382fUuR5RCHlcDOZ4MoCtadeigimyyrATlZCzGlGIMO5y3Q/tsskLHyMCse+4tyJU1qJ9R37lfffdVxxI1mw4jjjEkFTrkFxYhDCihNIX1JMYpuggXOBmb5PG4Hn//fePqEMoRAI7+7QK5pyMsLNnR5QqieoYJ3K+fdwQ0HLpyiuvLLJgRBVpVSXYHpBtberDnoS1PlatOJKXkiRYZWAGL0mwn5OwtmJ48yL+C4EwIhFXxhDZHiMIuTPvvSJ9opMvvfRSKeDkPWRlPPhuJEgr+ay1QTLLOPJ3BiUSG0S232QvosUIKgLqfEPy2ynzde4MYQYd8u3cPJFwkRzn71oYw8i3a8j81FwiicD4IDCauHKScSiR53OaWcfWrJ8VPROZRcDsOdEKh1SYU8mes+KKK5ZnG3NeRZ5hAA9ENVIZRKjtcSqYwzNyVBF5WEXbMooYpD+LWI3PXM5P7S8CpMBXXHFFIawqV+vOoTdw9mHtDuckrN3h1fij3QQsmpNOOqnk9/FWqhgc1fT6bXw3HrC8gEYj0Bl1FQHhsGEoioCY/0jsPffcU/LOGE3R3gnBZQxF5Ul5rgo1kfMxKuWludkgrWS1Hp1RkVhHS4uUOIdOSaHfOysgk8CJ1DDgRGoQ7DDk4lgk1ff4fhFTeXIiqcip84wCL1EROSMQjZ7KefINQSD2HOvUnsNphqBZwyKuJMNILLJmnUs78LQ32VOsW2tYH2m9XZHXKIrouJANN+Ve3UnkI5WBow2Zt/8uXrx4pMJ7kHO42WPl/TLuEVTEHoGNPbcp19+QaZunOY4IXH755SWH9aqrrhrpw4qwmuMZYa0PfBLW+li15kiE9eSTTy43DIRVxeDsw9qa4c0LWQICncTVzxG95OUnEY6+rqKuIiMKqIi6MjrdUERVOXXcYBiN/oa4MiwZUgxKxpR15P/aLDCsHN8pKXZqPtP3ivwinYipp5xbT5EYhNn3ezJqHec9ohGMPp8p+iIyExUyRVMZvM7BuTrnzmq/aeDl0kgEJgaBzmrmQVytd2oOZM2T04yjjCOKs8yDkyzayyGq4RyLFAWKD0+pCk2JLtrD7Gek0SKnEU2lDEHkEffY80RQEXaqEA44e5tUBljYz1xzkPaJGcn8lkRg7AggqwovacU0ZcqUkoqn7RVFVPZhrY9vEtb6WLXiSDdSCwdJZRxra6NiMGM7+7C2YojzImogEBFOryIgDCoGZBDWkPCR4oZ8jTxXURBkVwTAmkESPeVReSKuQWgZWFF9F8EVGfF9CKjPZcghoggzQ9Y5IK6Mt5AM+izk1OdEr2TfgwhHZcxo1RO9HiMCM4zFW2oMfR6SCEw4Ap1RRms+1jqy6mnvsb/4u/WP0CK41rBUhCByDFwkFmENJxoyZ+3HMyK2491HOVIX4tV+Fjn0zt3TPueakFJRZdfF7rDf2QejX7Zzdz2xl2lPE9XbY08dhDoCEz5x8gtbgQCb21PRpSCsm2++eRLWLkc3CWuXgDX9cAbzvHnzqmOPPbYY3dtvv32lABMjOAlr00c3z78XBMKYDLmaVySWkYXAMia1Voh2Of4ehNN6YkghpBFJ8Xl+9/RZXsMh5HMR3pAmO1/rUOSAweb/SLFnRGoZbFGcRdQhWtGIsEZ1zM7WGBlJ7WUW5HsSgYlBYPR+ExFIhM6TukOBOBJiZC8ksPYZJNDD/Rp55bSyJyB39gWvjkcEPTsrnY9uVxVR4NFpC53R4U5ERqtU7GH2rpA9c7Yh386bww85FVGNSGqn2iMccZQgisKpmhyyX7mqriHVIRMzH/Nbxh+BTsJKCqx2TEqCu8c9CWv3mDX6HRFhJQlmFJMEf+5znxvJkUljt9HDmyffIwJhjHl7RF+tD8ZkRApCxsuI9BR5ZZSREAcRRUa9TxTFE7Fl0FlXUYU7yGqnARi5sqIniChpL4NUdMVThDWeyC+DNY26Hgc735YITDICnaQwCJ/opD3FniHKKgrpNVIWIkLpOHsIQofw2TOCANobQlbM0eV/9pKoUYHE+nvkwYNBhDaKLobDLPJu7X9Ir1fn5mk/9OrcImXB3+Jne2BndFUk1f5HFSIyzPmGWPs5iks5x5D9dhaGc35pk0zyZM2vHzMCnYR16tSpI5Jgcz4lwfXhTcJaH6tWHOlGuWDBglJ0yU2FJHjWrFkjvSfz5tCKYc6LGCMCo3PQwsDzGiTWK7IqJytIqr8F0Q3jM/7GcIvCT5EzHvK9aK9D+qdKaLTZ8feIzkbuVmcrmlyvYxzofHsiMAAIjJbX2mc4vOwhIpcilqKVctgjhYADzV7jvf7mfu599oQgpvYSDq9QYni190SBN9FVjjB/Q0w7CWvsV53ngiwjpFEDIPY25+k8IqobOfxRXZ1hbk+TfysSLC+VYy560PruphWTGoBpk6fQEAQ6Casg0S677DLShzUJa/1BTMJaH6tWHOnmo63NUUcdVTy5O+64Y3XcccdlDmsrRjcvYrwR6CSyYWSKdizp78gpoy+iE6Ry5MSMTMVEokKgiEe0yYlCKiHTGy3XS4I63iOcn58IDAYCndWGI10BoSSxVT3cM+S3CihKXwjJcFQOj+rDCGWkHnCChYrEcZHKgCDH33234yg5qEn83cN+5n+Rp++8Qk1ir7KPcbCJ7IqkqnKscrmfox0YAz0cdZ37We5tgzHv8iz6j0AnYZWG98EPfrDaeOONi7Mougz0/1vb94lJWNs3psu8IjeY888/vzryyCOLR3PnnXfOCOuQzYG83LEjMJqgjv7EzqJOkRPLaERW/a+zQFKQ1M4Iqs8bnXM29rPOT0gEEoEmITB6n7GX2EM65blIqsgnB7SoK6mu35FLr9HvFNn15EALJ1tnO63Ix4cPEhpRUnYCEopwIr0ku8hsZ4TU/6Lok/chut5D6hsR3M4Kv50qkSaNR55rItALAgjrt771reqGG26odtttt/Jcd911Ryr59/KZw/ieJKxDNupuVOedd151xBFHlFwWhPWggw7KHNYhmwd5ueOPQBibvqkzXzXI6JL6omaUYfzHJb8hEWgyAp3y4c6fEVTkNYrCke0isUFkg+z6PRxqCGhn/j6nWRBWRBXJjKgpAhottaLFV7TPQlaD1HZWKe9UinRinvtck2dgnnu3CMyfP7/0Yb355purvffeu9p9991LX/eoa9Ht5w3r8UlYh2zk3aCCsPKEZoR1yCZAXm4ikAgkAolA6xDolBB3OsiCnHY6zuLiO51q4UiL4+KY0dHQ+L2zbU5ny5kko62bWnlBY0Rg7ty5hbDefvvt1Uc+8pFq5syZJY8781e7AzYJa3d4NfpoNyce0rPOOqvIgBVj+NCHPpQR1kaPap58IpAIJAKJQCLwn0qO0YRztNKjV5xGE9ElpSwkWe0V3XxfmxFQ6PTb3/52tWjRokJYRVi1pMr81e5GPQlrd3g1/mgR1rPPPrv0XlW5D2E98MADR3q9Nf4C8wISgUQgEUgEEoFEIBFIBBKBAUDg8ssvry677LKSw7rnnntW06dPL4XIRFjTyVN/gJKw1seqFUeKsM6ZM6dUCVYYYaeddiqEVT6rfJV8JAKJQCKQCCQCiUAikAgkAonA2BG4/vrrqyuuuKK69NJLS5Bo1113rdZaa61ig4ecfuzf0v5PSMLa/jF+1RUirOeee24puqRgQhLWIZsAebmJQCKQCCQCiUAikAgkAhOCgOiqHNZrr7222nrrrUs7yU033bSoHDOPtf4QJGGtj1UrjiQJRlgPO+ywUtVPA+OoEpx6+lYMcV5EIpAIJAKJQCKQCCQCicAAIKBKsLY2CxcurDbZZJPqAx/4QLXNNttUf/Znf1bS8fJRD4EkrPVwas1RCOs555xTzZ49u0iANTA+/PDDizQBYU09fWuGOi8kEUgEEoFEIBFIBBKBRGASEZg3b95IleD3vOc9hayKtCZh7W5QkrB2h1fjjw7CquiSn+npjz322BJtTcLa+OHNC0gEEoFEIBFIBBKBRCARGBAERFjlr2prs8EGG1RTpkwpzySs3Q1QEtbu8Gr80VF0SVRVY3GS4OOOOy4Ja+NHNi8gEUgEEoFEIBFIBBKBRGCQEJC/irDecsstI4Q1JcHdj1AS1u4xa/Q7NBHn7TnhhBOqf/7nf6623377lAQ3ekTz5BOBRCARSAQSgUQgEUgEBhGBqBB85ZVXVhtvvHHJYZ06dWpGWLscrCSsXQLW9MM1EZf8feKJJ1ZPP/10te2221bHH3989b//9/9OSXDTBzfPPxFIBBKBRCARSAQSgURgYBCIKsHXXHNNNW3atNKdQy7rH/3RHxW7Ox/1EEjCWg+n1hyFsJInnHTSSdVDDz1UCOspp5xSCGs2MW7NMOeFJAKJQCKQCCQCiUAikAhMMgJsboGi6667rtphhx1KsdMNN9ywtJZU/DQf9RBIwloPp9YchbAuWLCgRFUfe+yxIgn+h3/4hySsrRnhvJBEIBFIBBKBRCARSAQSgUFA4OKLL648Edb3vve91XbbbVcqBf/pn/5ptrXpYoCSsHYBVhsO7ZQEi7BaOElY2zCyeQ2JQCKQCCQCiUAikAgkAoOEQCdhRVR33nnnQlxf+9rXFmVjPuohkIS1Hk7LPOrf/u3fql//+teliNG//uu/Vr/5zW9KP1Pa9P/1v/5XiV5qDjzW0L/PVdn3Zz/7WeU7kU8Pn/t7v/d75bv+4A/+oHzX0vqpes+3v/3t6uSTT64efvjhkvzt55QE92Ei5EckAolAIpAIJAKJQCKQCCQC/4UAVWNIgpHVXXfdtVp//fVTEtzlDEnC2iVgow9HAJ977rnqkUceqR544IHqRz/6UfXiiy8Wwijcv/rqq5cy1qusskohhf6+NDK5rFPxPS+88ELJO7322mvLz0irh8TtlVZaqXrrW99ave1tbyvf9d//+3+v/tt/+29L/EiE9Qtf+EL11FNPlQTw7MM6xkmQb08EEoFEIBFIBBKBRCARSARGIXDRRRcVwnrDDTdUu+22W3m+4x3vKO0k2er5qIdAEtZ6OP3OUQikaOrixYurO++8s7r77rurZ599tvrlL39ZvfLKK5V+pyKdf/Inf1KtvfbapZS1RsGSrJcVAV3S6fzqV7+qnnjiiermm2+ubr311uqHP/xhieJGxDYiuT6b14bUYJ111ilEdkmLIQirz0RY5bNaOFl0qcfJkG9LBBKBRGAcEXC/+clPflLUNe4xq666arm32Pt7cYCO46nmRycCfUHg3//934sdxfEez5zrfYE2P2SCETjjjDOqCy+8sPCFPffcs5oxY0YhrBSRSVjrD0YS1vpYverIl19+uUQozznnnEIkH3300RJBRfxIc5FWMmFPxBKR3GeffcokFQ2tKw+2aWs/c9VVV1VKYyPGiKnoLUJqA0dekVpR1ze96U2FHJMdvOUtbynHjo60hiTYOZMEf/7zn09JcI/zIN+WCCQCicB4I6B/tqbz999/f7kfqD0QHvqlKWnG+5zy8xOB8UDAXGfTPPPMM9XPf/7zYtCvuOKKI/l+Od/HA/X8zPFE4Gtf+1o1d+7cYr/vvffe1cyZM5Ow9gB4EtYeQPOW733ve9Xll19ewvw21Te/+c2lEbDI5p/92Z8Vua4N13F6L/3iF78oct1Pf/rT1RZbbFG95jWvqeUZf+mll6rbb7+9kEoEmVd9l112qd797neX77SZ29zJkEVfGTUMmr322qvaeuuty6JAjjs9kxFhJV8WYT3uuOMywtrjPMi3JQKJQCIwngiIroo0nXrqqZXG8xQ2hx56aLXjjjsWQz4N+PFEPz97ohHg5Od8P//886vvfve7RZGmm8Hmm29eve51r0tVwUQPSH7fmBEgCVZ46cYbbyzR1enTpxeugAdkhLU+vElY62M1ciQPoGjnV77ylZJTKneUJv2d73xn9cY3vrGQPwYGIos8zp8/v0gBfvzjH1d/+7d/Wzbf1VZbrUzU5UlcvOemm24qsl0kGAH95Cc/WWTGyKv3Ox8RVnm0c+bMqa6++urSmFiP1c0226wQ1k6jJiOsPQx6vmWgEOCksfaefPLJYtysscYa1corr1y9/vWvr7WuBupi8mQSgWUggLCa70cccURxkD7++OPFgemeY74nYc3p0yYE2E1smXPPPbfYPgpN7rvvvqV3JSm8ApM559s04u2/FnY50rpo0aISXUVak7B2P+5JWLvEDDnkATz77LMLiaRBF/E84IADfkdW61iSXhFWjYPnzZtXZMHkuryFdTZeUdqFCxdWp5xySiGsJvl+++1XCishxhE9ZdDIbyI7EPkl9RXx3XTTTZdKWBn8WSW4ywmQhw8EAowYa4ocX8TJXJe7rRm3vL40aAZimPIk+oAAwmrvP+SQQwphlct6wgknFMIq4pRzvQ8g50cMDAIckPfcc08x8BFWTvtPfOITRTW25pprlohrzvmBGa48kRoIRA4rtaQcVqR13XXXzQhrDew6D0nC2iVgiCFpLsIqwooQIqC77757KVrUGTVlaHjacC+99NLqqKOOKrmsSOKHP/zhMlmXl8uKHN97772FsHqVG/uud72r5KeKKOnj5DO01KGPV0gJUfb5clkdY3NfkiRYdKpTEpwFPLqcDHn4pCEgh9xNgETyvvvuG1EUKGzGEZQym0kbmvziPiPgHsLxKcLKGfn888+Xn6lopJ+k8d5nwPPjJhUB6U1ytSnTEFYOmr/4i78ohJU9k3bKpA5PfnkPCCi4pLWN+YwrkARTS6YkuDswk7B2h1eJrqoKLMRvQyVTYThoBry0yI5qwgzrgw46qBRket/73lfNnj27RGS9Z1kP0mIb9ne+852igSctNslXWGGFUnQpymIjsoixYkwIrQVBqry0okva2jz22GOFPPPWZ5XgLidCHj6pCCCsp59+enEE3XXXXWUNyukzn3ngk7BO6vDkl/cRgZAEH3bYYaX4nnoI7h877LBD2e+TsPYR7PyoSUdAhFXtDxHW/9/eXUZLuxRn4598yVpxIG/Q4BAcAhzgoAd3dzg4BA4S3IkQCB7cXQ7uDoGDuxOcAMEhQAIhhHx+16/f//X8i5uZ2TP72b5r1pq198zcd9/dV1d311VVXS2ChoFG7g+E9bSnPe2GOtOuN6Ar0AhMELANT3SMIymvf/3rH9lC2MfarCcqTVjXw2t4Mgkdi8lJJ500u+1tbzv2pF784hdfePYphcM9CKvJ175SCTSQTl7ZjQgrBUVG3xe96EVDQRcehsh6Ibw8qj77KxkT8kyZsU9WyPJ0n2z2sCaU0n6oU5ziFGsft7MmdH15I7BlCBiHohzIssQc5B1hlT0VYd0ocmHLKtIFNQLbjEBCgiVasr2EAVR4MFmXx6AJ6zZ3QBe/owjQkTgFsufPnta73/3uI5TSnu2NjPw7Wtl+WCOwAgIcVnQVETIiMm9wgxsMXT3b+lYooi+ZzWZNWNcUA4qypEa8q+9973tnd73rXYfiQPiWJVEKYeUtFUb89Kc/fXhINyKsyKrwGMq5Ddu8qPavupenlbJiP59J3TmwSKujbez5kI1YMpppvUJYv/rVrw7yTPlxnfDiVn7WFIi+fFcQMA4l5SDLsmPzrMbL2oR1V7qkH7pNCCQk+OEPf/iItJFg7/73v//YztFz9jaB3sXuGgIhrLIEO/WAgR5hte8PYW1j5K51TT94kwhwbknUKu8GwzovaxPW9cFswromZpWwUh5OOOGEQVgvfOEL/9bxMbXoEFaHvksO87jHPW54WDeyFtq36jnOe0VuEUuCzrIuvJj3VDiwev3kJz8ZIcMy7EkEpV4I6TRUmZfWnliElWeY51e5vKxNWNcUiL58VxDIHlaEVSIDe1cRVpZL46KVml3pln7oNiCQY21EwlgLrCH3uc99Zle+8pXHnL1RpvltqFIX2QhsGwIhrBJIIqy2YVUPa8/t2wZ9F7xNCJi3EVZhwU1YNw9yE9Y1sWPd/sAHPjAy/nLvC1MRjnjcccf9VjbeFC1cl1f2QQ960LiG53PVPayEXGiMZzlX1d5UJBPZreerSsqhbvb1CR127I39tTJJTrMRK+uJT3ziIKzxsPLaKrMJ65oC0ZfvCgLZw4qwfvrTnx5jA2El701Yd6VL+qHbiID5nZGT4iOaJoSVhzWvEFd/kVyv/K1V8/uU5Nbr89u8exc1cdV7at1qWZ61qE7T9uVzrV8SHKacmmhwWna9r9Z72oZl9antENWUa/3vVTHO8+p3tex5fVV/1/deaVN91rx2pzzX19/zf5WT6TXLRLjiuAzTtH8qf/NkJOXU9iKsEkhKUiN6xlwv6RIPq6zYyU8wxXVevy6Ssals+6zvKsa1bsvKrrhWuVhkSMo1tf7z+mZa93lyv5nxOH1WbedULqdyXcdijlSs/V3rWNtXv6/yN09WqpykrvW568jsPHym9aptJAMZz9PIRHp8sHKN/303xWyebNmLzWklBwFDI9LqRAPzN/28jY6rLZ5NWFfD6chVyRL84he/ePaMZzxjkE/eTIpysgRPJ5pf/OIXY+/pQx7ykBHO6wiOe97znivFr7tP+PHb3/72EfZo0j722GNHMqVpYhkL23Of+9zZU57ylFEXZFqyAgp8vTaE9Stf+co4XkcyD2HEyuyBs6ZA9OW7goAweHIsEZmFwLhgODIe543DXalkP7QR2AIEKEDm9kc84hEjbwIFXkgwxYeRMYqUOT5GzBypltwGtRrGR426ibJubXMfBSr3uy/KWYyZyZ8Q5c1zo9wJ3wxpyzOjYPqrbM9JnZcp4Wm3NWnedptaL1FGPHHKtiVAQkP3TImI5+XZ80htlND8lr/5vrZZOfrFs7O1h/fbPfBNW2Hi5fO8DOYpO32lvcmE6zvH1WmrdbwmlLOX2Vv5ytD3clb4Thn2x6mbt2vSv+rnWnX29n1+C15VqXe9enhHjwi5i0y4v5IPz/db8msoL9Fkro1M+N/3tX+198tf/vLYry0DvOfKrCo3B3lXtu+0yb2R5ZAN9dA+77Qnv3muZwXrtDPyE4zhom/TF2lfxldIZ+qSdqRd80hZMPFX2ZFf9fHZO2Mp5WiLOmqr+zy/9tUiQqb+rs+1rkuZwa4eiVhxzPeemf623qZ/3Z85hKypX/ovuGQeiFyG3EZuPCN94f/0j7+RfXVXTrDyfL+R8ch0MFx1mq0ykvnSX99ro7nVPGKcJgIyfcxQqC7a7hoOIpGN7s88kXFW50j3OFnE+dmOkjznOc85dHjJVyVGPc1pTtOZr1fswCasKwKVyyLYr3rVqwYxJNi8O7e5zW1mpzvd6cYiUUmf6+09FQrwvOc9b+w7oljzfk6J5LyqfPzjHx9kl9dUEiWeXM87xznOMfZzGCwGtoHzgx/8YPayl71seH8NAkr87W9/+9/KmkrRV/fvfve74+ibu93tbiO0zCJvX2xdrGLdrRNSnXAzmDOZqIt76iRWrVDxBJscYGPwwzBhPu7L3tw6GfnePcr3v4Xb5OU+k1cWXfXJO5MlnKOouDYTlXujQKijScjvVaHJvVFM0jb3ZpGpxxlF+VD3eUccpY+n9cxiVRXEKGpZtJQ9PaIov7k/OKfsqpypY5TQLFxRTvPM9HUW+qqApP21f8l6rIPpm6oY6CPPTd9F6clkHsUp9Qzu1UIZDKJ4uDYKh+zAoh1Y4RmBWCyNi0pYsyhGKQiGdYHM4hkFObKcxbcq11VOs9BF1qMAuh9eWWyjQAWLKEuR72mZuX9qaY7CHyWwel5Shmc6FiJKchRnvwf3KoPaEGW7WpA9m/LtWVH+qhIYXPOcKL4UGOMoyqnxlLFAXtJ2z3Wtz+Qkspb/YUq2goUyq/xHLswV6mD+q0TIM6MgUnDUN4pyxofnRxnKWK0yUMlKsM5zq+Ljuijn+T4yMR2vkak6x07/r/IWmVFX+58o8jC13ePc5z73wDnKof7JGZVRnKpiHPlJP+barGlRyvWT+2GesaYcz1LXqgRnrCjT7+qWeTfJAdNmz/fMzFV1nE8V6oz39FkwjnKY/szv2uB/z49Sm4SEnlf7IXN4ysz8F0W5Xp86Zl6P7NT+9tyMP5hlvAcPfeeVtW5KviupS9+HcPiNbPteedajOray9uWZxoO5OGtkxoR6Zz5K/6hz5rCQ7zrnVHyyzsyT77rm+d87OGWOyzySuT4yAevUI/MSvHhZbW2yzUk9yPqZznSmgWHu1bZqLJmuETFY5PvUKzKdunpuZMecE/KW+TJzZ3Cr+l1dO+s6UtfOtKvK4BTHrI3BfEpYQ56zjrl/+gq5VFbkMfNtHV/RA1Jf1+S5md9CdlMmOattyr31+6p31bUp9QxZrfpJ1pHaR7Xuda5J3bLWVCL7W2DM+SL9nb9VN1C3GC3qHJKxmnEYOTaWstZV7DLe0j9pl+uTawYRRlRxAflsRENG512lHYf5miasm+h9Qig0C4m0Z9Rh1sihfayIYlW0CLWESUIBhLkgh0IXz3/+8x9Z/F1jIY/1tE6ISOiHPvShmWNoTN6Ipf16PEnOcTK5GgjZv6pePKcUeNnIWOENcIMqrxBWFiMKvizHUoVKLgAAIABJREFUBiZFRfkZbO7JhBQraAZnFkqfY+GlGKpLlMtYPg3itMl9P/3pT2dS15so3cOza8BmEndUQyUYWRTck7JzD6xZxfLcKKlRKGCqTV7qSQlXL99b/JUDH/XiCZfkqiqxCbnzu3ujgHuu//VdjgTyTG0Kqau41wUqi0eUL/dkksxCEeU8CmsmvizQ6ct8H4tjNSxkIVY+Y4R6qW9V5HyfZ/qtkqK6QKX9IfUwIuu5n1WcxTHtt+jALgYQv6eO/npmFOyQhBgL6pB0nb6CX6zMMVRIMiZ7tvdZznKWES4mGVk1gEQ5h6P2KSfW8xgccn0WLfXJAuL/WJFTlyx46hFFQ5nkIAYr91A0o6x6ht/cm3ZGcQ9xiOU6z4yyENnRlpA+WGRsui5lGAvf+MY3jiitZDyGqJDLKJ/6Whv87pmV+GiruUcdla3+yvIOAdVmbfRSL/8bI/rauPbyWbnuZ2DLgq4txprfMsbUx3jM/BPZCglXx8i3v8o0V5A7yezIZrXIp33JpGuOiOxon/nPPcE9imxwyPj1e/rRNbXftTEK99RI4bqqYGfch6BkTq7kOsQixid4a7e6U+K11fXmtOrBizIId/VRX/IRcpZ6pl88x/9pS7wH6mQMuVd/+r2Ok4yREBHlxiiiPhmj2q3Okbn0Xby36eOQgsyFysu4iGJd5/QQY9dn/k0/+5t+ynWZj6qSHExSbsZDNV5mvUr9qpIbMlFJWcqof7N+1nEaRb/OcSm7yl/Ic+bgEPIYaj0780L6IrKZfk9dfG8+0+5q2PV7iHDW8fRDxngIbWTceKnyGhnOGhJdwH21ralvDABZn+PFq/pJ7g2+yokMhoylXsEgOkIlyyGIlUTXdTPX1u+Cd0hxXQNrn03LSVm1HVmbI0uVhOa74JG+qp8rAczzpmS5fo7hMUb9aX2n7a2Gk0oYp+tvsM38FcPV1MA8r/zIdGS01rG2KX00D+/gEPwqUa3juj6/9l8tM/hWOZmOxTqGa/mR+5Rd+2reeE7fRG+oRmO6CscTXf6CF7zgWIOr7MyTtf6uswRvWgZ4JyV7ERrM3W+Rv9jFLnbExa9gxAx5lDjA4k+p5om1b5SS9p3vfGdkAOZFtS/1Qhe60FC6CXaE3QLsWcJjpMZ2PhklxvMSwhvCEwXQYfL2fHiOEOSpZc+RPI961KPG4uVZFJeQykxGAaaS15CMELxY5KMsqZfFcmp1y0DPxBeyGyUmBDKLcia16WQeRSOKfCaTkIbUNROU+7U95UUBCumuik4lmnWBizU79+YZVWHIIl8nsumEWCfKuijWhaouYnUBnE6M00WrLjbzfgvO0wVUWyJrdeGfN3Gm/VEUQkKy6MWbMsWuKqI1XKYuQsFg6gEMThRJ5UYZSv+Rh4TxkD3XhSDUxTDyn/Kz8AWPlKdO1aoeHGLl9ZnCGG9EsFBOFOQYaSKTdSF2jc/V6u2ZVXHIGNG2+n3GUL5TztTDGiUQqalEBSZRgKusRK4ynjJegkfIXBQV+JorfF/Ld722xSARr0ntsyjNFZ/MH4liyPhPHySEMgt9lNaMDWUibq5XJ/WoBpNgldAy8lP3N0/nIfenT9PXGecxWgSLKOPpP9/HS5N2pf6Rq3xfx0jaVEnfVBmuuNT5OMaYEGB/44HzPznQxshmxSfyWcl2vDghspH/4FINKNVL6voYfWKMqeM786JnTQlrjHuZi7IWVKPhdJwG68hgjXBJiKzfEv0ROc/cmLKjREd+q1xlbGlzLT/PrN60GDiUFwJWx2ldM+YRjhC0GCASfllJX4whwdVfJNQrJFI7MlemzZm7Mv5co/wa3aCcGL4zF1fSo6wYemJsDBHJnKA+ymQw8wyGpNOf/vRjvsj6Sx6DFQXdZ2fB04WmhrAYgStxJ7PBt65bwSbGKnWLQboadaaRVto6NSDEwJI5J3Ninpf5O/hmLYBXna/0Oay0ETaR64z9jK3InLooS99E9tS3rlXRV6q+Ef3EPdHdYlTP9Rl/MYJlfq99HRyqMSdztTomzDxlRQ7dl/mnjh9lx0CiLzIHxgCf9a2OkzonVZ0182H6ObLrGrKbeUnfxTue58XAEbwz5qMTVUJaccmaUef53BMjXuQn/RXDSoh85ueqK3p+nCgcXYz+5H+qA2yamBzwG9vDuskONhHxakqmJOQXkUQgCV88BggkL4VBKgTAHgyx60gkoRfehcxKrGR/6mUve9nhra1Kt0GC7CK3zpt0Ppn/eTEsDn4z0CwM9qEqW4iBcIMznOEMv3UOq8EkXfzDHvawI6GvBtRUKalKU4hDFlB1j2ISJdk18YRlAGtHFvuqiCc0Sjlw1I5MvOqSEL4Q4Uw2mfizCEV5nCpJedZUUVFOvGuZVKoCUclF2p/rMrkHp4pPLWs68URZrJNaFFATrPpkUkw4UhaBeDlyTZTj9EO8VVMlsC5oUeBjRIjSmEk+WKlT6l6JcxbSLMxZRKu3zjUpr2KRdtTf60KfBSAKaV28otwrQ/vTjlrHtLsS2Uoi86w6xLO4ViIdOar3BmO/wS6KS4w7nlmViSxOtdzcEyWnKg6R7bQni2WIQBQQv0cuK8FUVghG7o0cZVGubU05FYtKnPN9XWSjQKRP4U1BiOLp+zq+q6KURTqGsCj+qaN7M5YyvmOAiGLlefHuRgGZEuVkSndP2hglJXJcSUw98qgSl4ph+q2S/KnXoioyeU5kNPWfh+VUJquSFmWrKrPBPvJS553Mhxk//oaAhkBEMYzCnTkjRLnOZ5GzGDhiYMk1Ue7yvMhZ5q3IZAwOdR7KGEuZdR6IHIY4Zlxnfshz6vPTd8qtpCZKcowmwXI6B1TMlBuCkjk2uGuD8qfz21TRjsHPcyNLU3I6VTXye9odb3edb/KcGAyzDrk34fMhgZGHRWM8EVwxKiszJMtzMo/CJuOszjnqmXGb/0PEPJtsxXBEFzrlKU/5GwYi4zDjyDzis2P6kNcQmWARw1LktuoPFd/Mren3jJPoHlnvQygzj2R9qetJ2h1ZrYaGuq5XnSBzbOacEPus8fCIfKWN0adqX6Z9IWM+65spYZ3OOz5njc76VUlnJdoxekbfq5jWeTnEs96byInM61nT88w6Rut8Xg1H0TFqfev4zBiqxHEqyyGt6edERaTvsm5Xklj7rq6lU1Jcn1vnx1pHZXnXOS5tz/eRm1ybeTHXkQPyLzQ4ut10bujP8xFowrpJychEab+YfXT2tH7ta187kiAhA9oiISw371ii/f71r399kFAJlexNddwNYptQtExoGWQmP6Fv7nEv4ios0iR52tOediRQcuQN0puBXCfHTBSyDss4adCpn8XFu+6PmQdLFJOqxCcMTB1rvV2TEEnXeJkETMgh9p6n/kh9JnX1sdDFWlUVYhNHlOYo634XdlgVY3Wp3oy0xbUWRzjGYzKP1OT6WMwz0fge1rEYp3+iqGeRqWRQe+CQvU3qr+4+q7f6JMzL/wgRXFzjdwu6+6OYh+y7J/tG3RdCmTpGiYsSIeQPxgmDnip51WNa+x4+CT/1V12i3KT9abfyK3lMW6OkVPmJRzbXqH8WaHhrWxSwWDSjdGQBSrjkVMGLAjyvb/3m+ulCEUUpykgMDVH8Q4jIbhS+qkxEUcnCHwxzTRa4LMpR/NIPWSzjcaptjWKR9lTyEeXD/VVZikIewuJ3ZVbyUWWmjpGqvEQRjFyRu7rXOwRQPeKRDVHJ+MnYjgcg7ci96S/PqoYw/Tv1Dk/npY1IQWQ0Cv/UYp7vq3KxySVhU7cFi1XaMe8B7pvKecqa9339bqNnr1uneXWZrj/TNswbo+s+d1mZ88paNuenvoswXdbJm7lnU0KzBTdt1PfrPGKRvM0zFkyfu1H/T/tvXr0X9We9NyRsurbNk8+N6lTXvWXz0UZytgjjeXVdZ95bt29Xed4q18xrz2bvW2WczZONo5071pH7Va6dymCVN7/ttfqu0qbdvKYJ61GgH2Xe3srvfe97g0D6nwfCb4gEIsnr6a9Q3WrF4R21b1LosH1WwtviXZw3GKNsu8e9IV6upfwpg0KNVEytR2mmeiGIspW5j6IWEj31Ok2hqWVW62OdIGu9Y+0KgYuyHjLgewpqyFywSShXtcil3CjceabPsbbPmxxqG6I4xyq6UddH6a8LTzCoi3QltGlrrW+s955XCUxCskPAqpcuijRiHa9J7g9OlVylrpkEoywE82pRnpKq3LtIZlJG+iOK6TxcppZW1+RdZX8qP67J8/0fgpd75tWxej2yEMyr21RJiXV2OsbSN7Us1wTnKj+pf8r221Q25ilHUXaq/NbnBb/UsdapPqsqTWnHdAEM7lOFMtfl9+kYmf5ex7f6RB5qnwWnWsepTM7DO/2V9qTszE3LMN1o/M7r97RtOn6n369Tdl/bCBxmBKbzy3SeOszYdNsbgXkINFHdnFw0Yd0cbr9xV0LBhOmGSFLWkE8kMntEpoQgCl1VTqO8LqrWlERNyeIqilfCKqZK9nYMokVl1kWuEp/p9dtRp3W6fJ6VdFqnZfVf1o+LFvZFCsCUWEwtqcusmZup47Tu0/IXlTmtV8jIOn25rC3r9F9fu/8RWEdulrV2nlzOI/77H7FuQSPQCDQCjUAjcLAQaMK6Rf1ZvRVTErkXLY5TIrZVSuEWwdnFNAKNQCPQCDQCjUAj0Ag0Ao1AIzBrwrrFQtBEcIsB7eIagUagEWgEGoFGoBFoBBqBRuDQItCE9dB2fTe8EWgEGoFGoBFoBBqBrUUgW5eSMXuj/BgbPT15DZKFeZqBetX75yXkS16MmpF4o/L698OBQPKjkL+asG+V1mfrXc7EtvVPrhlbBJNgcpVyXENu5cZx8ohknDleSiLDJE1NQsyDHC3ZhHVVidnn1yVkuf7Nntp52fz2eXO7+vscgele7Zqwadq0uhc8v1U5z77ulNHyvs+F4wBVv8r5dCtJzTa+rMk5Gqcmw3J95H1dResAwdtN2SUEZIGXTFG2d3Kcc1XrESOpWo4QqckLp9Um48qktMserrwo/YsU9JDc5BhJksocA5RnGB9IRI7XmVfHXYKxH7uLCJBH5DBHDTmGph6LtqhqSeqZpKqOv5QolRzKaXPqU596/M3RTRvpI8YHuf/ud787++Y3vznOLlaeF5k9y1nOMk4G8VfenINseGnCuosDYicfnWNUZDFmpTEIZS3OOwmYdrJO/axGYB4CsSbKnk1eTcCOOpJpe6pM5OxOk7gjpnI+LEXJUT4+W2QcZE/WLRanO93pRjkbLRTdO43AdiNgLnZUGVkns5Rsyjg5Pf3pTz+OKlokp1GMZHz3psz87Gc/G8qNlzFDiXHUGZmncK1Kgre73V3+wUbAGfPOqHf8HqX6Yhe72OxCF7rQOCs+x9wlE/6nPvWpcY79N77xjSPHWk3RoZ+Yyynqzqu/3OUuN2Qb0Vw0PoynL37xi6Psr3zlK+NeJKIeQ+c51hdlXeQiF5ld9KIXHeMuZ9we7F7q1i1DgM78hje8YfaFL3xh9qtf/Wp2/etff8ylyOail/mbzkL+P/7xj4+/CCt9m7yT/dOc5jTj+MpLXOISs7Of/ezjcz1mMGXH4PK5z31u9sEPfnD22c9+dpzwEb3Gde6zXpzrXOca5V3ykpecneEMZxjj4iC+mrAexF79/9pE4E3ylPlvfetb49gdCo3B55iTk53sZEeIwJnOdKah1FBypsdjHGCIuml7DAFKhgneJE1mKfOU7POc5zxD6SGjOfpJ1b///e+Paz//+c+PaykjXhYbZCDnmToyiiJywQtecHalK11pTOg5dH2PQdDVOeAIUF7IZqzlLOcIK5ml1ISwnvnMZx5GGko+ua/k1XXmcoo4hf9LX/rS7Nvf/vaRLPUMOSc/+cmH8kLJOvbYY2fnO9/5xtFp85SjAw55N2+HEXjf+943e/aznz3kUsgiRfp617vekEEE1ivnkb/yla+cvfvd7x7XxptVq0uPiQJunNz85jef3exmN5ud97znPXIu+LR5xodrlf2BD3xgENec1z01evp8jnOcYxDhK1/5yoNEWGP6dbgRYNx46lOfOnvve987dJL73ve+sytc4QpjLl70+tGPfjRk7aSTThp6ic/1WEL6CHkzD9NpLn3pS88ufOELj3mekSTGFzJPF7JGvOtd7xrj48c//vG4l+GRfLrGeFE33lrrxbWuda1heDnrWc+61Ni5X3u2Cet+7bkV6s1Txdpz4oknDmvnpz/96aHAE3pKiwn8d3/3d4fFyGJisraw+K0t8SsA3JdsKQImYOcZf+ITn5g95znPGdZJ1kTKx2Uuc5nZTW5yk9nlL3/5ocCTWy+T+dOe9rRhBaXA1+Nw6lmpjDAWhatd7WqzBz/4wWPBiKV/SxvRhTUCGyBAkaacv/CFL5x98pOfHEpNPb/Y7WSTYmI+vuIVrzi75jWveSQMkixTVBDVZz3rWcPyTpnxYoQ0NnhZEWBrAGXmpje96fAQnP/85x/ltLGmxXQ7EXjnO985e8ITnjA8QuSRAn2HO9xhGE4YUrzoH4znT3/602euN/cjsTVxpf/pLKJjjAlj5/jjjx+ElVcJkZ2nq7iHwfMhD3nI8HTxrprzGeSVNY2wYdjhATbeznjGMx5YD9V29vlBK9scSjbpGJw9D3rQg2ZXucpVhv6x6IVYvv3tb5+98Y1vHHIsUuaYY44Z87IXQ2V1Hinvute97pA7enj0GvO2Of2lL33pIKtf/epXByFVliiA1AFZZRz6zGc+M8YPY/xVr3rVoctbP1LeQembJqwHpSdLOwwUEz9FxmB7z3veM7xPlBRCLzySNcfkT8h5qQwsgwYpYG10TZPWAygce7RJ5JVSYbIXhsNz5DsyS3bJpMmdfLKAJ2SLovPkJz95EFaK0KUudakRYkMpj2KfZAUmeRZ+5Df7R/YoHF2tA4iAeZmSLrzrta997eyjH/3o8IiSWwo9gwolA4E1J5ubzcE8pDe+8Y1nF7jABcY1lBBeI0ZIipF73E+ROdWpTjWUbQrPD3/4w2H0odBQmFjeb3/72481gJfrICfnOIDis6+aROd4xjOeMeZxcy0vEs8oUkhevRhpEEuhwJRz8/T0lAUGd3oMr5X/ze3WAIZHOouxME+Olcs7xTgp8oA+Y/2w1894m97DY+V7ZLajb/aVqG1bZc3NjOEhrGQJGZxHWOkq5nZRBeZk3lXGGboGnYTM02XIZaLCXv/614+y/M6YKAKM3hJia+wYQ8aHMXSd61xnRIhVgwqjJKOQOf4tb3nLWC+OO+642W1uc5uxVkQP2jaQdrjgJqw7DPhOPM6gYHl585vfPHvVq141iICJnsIjdt7kbaK3ABgMBhcLjgVASME1rnGNQRAOmnVmJ7DvZ6yPAG8R4wnP6tve9rZhETeRU7IpMDxJrI8m9tve9rbDsm4C99ub3vSm2aMf/ehhAeU98rvFIQk5/E14TfaxUup7D+v6/dR3HB0ClBpz7ute97rZ85///JFEA3kUZiY8jMyHsFK2kU2yL+KF8oO0Iq9kn2f1rW9961DkWdV5YY0PXiTGHAo5Qw9l3xpgfheaebe73W0QV886yMk5jq6n+u6jReD973//UN55fpBBsnmjG91oyC85zKsmzAtZzd49in3CK5FOc7Z9ehRy5SzyriobebCvm4eV4cecb5ww7BhjDDrGlbrxulprstWkcxscbe8fjPurh5X8IayLPKwhrI973OPG/G7vtmvp0owr9BfzMtlmkPzIRz4ye8pTnjLGAkOjCBhENOHy9Bl6kHnePeSdoeac5zznEW8tlGME/fCHPzx7zWteM+Z71yCs1hSyfZCiaZqwHoyx9RutYBmi/L/iFa8YSo29f9e+9rVH6EGshxSabBCnzDz+8Y8foQqSD9z73vce3laKUb8age1GgGItXJ2n1EQfxZq1m9JCjikRFG2E1IRMNlnoX/ayl41QHXu1KST3ute9hsVRqBkZDxGwENRsqe1d2u5e7fKnCDDMsJpTLMit8DBbMShCjIXm5szLslNStCk1H/vYx0Z470Mf+tChBLGaU8RZ/r3IPEMj5SRRMcoxPowt3likVS4D64AyeLzqnqnurUZgKxEIYRXyjggimYkSqIR1+sxEhyGcohAY3Sn3yT3Ay8T4nrGyqM7IBr3m7//+7wfptT4wWCIO1gLlI65yd/CC2Q8bI04T1q2UhP1bFhmyNck8Szd+4AMfOEJtF4UEk90nPelJQ27l1GBAZ0gUvm7fq3nbnCzyJYRVWfax2vLBI5q92vQhETTWCs4j8zujj3VimhDMc9VPxI7tfxxNPME1Mdn+7YXfrHkT1oPSk6UdsqUSXJM9BekWt7jF7OpXv/rs4he/+JGN2FGMTNys/jaXC1VzbxQjk3sr9gdQQPZIk5KuXfgYw4pJXMgWj5O9qpR2hhfKPVk0CVO4KRms435HZh/2sIeNcDIKicmdci/KwIvlHPG1MLB2JlFHy/UeEYJDVA1yyQLOAv/qV7967M9mRERYyWcN33Ktudh19jCJgrnd7W43lGuKzT/90z+NfbDk3fzOwIgI5KiyWN+Vw6LP2yVszNi54Q1vOEir63vbxyESwB1s6mYJK0Xd2zj52te+diRR5LnPfe5hsGR8R16tE4yWi+Q3ift4vGwXsT4gqMYOwpuET4xI1hbkwtiyZYQ3tqPLdlBY9uijyIyQYPoJw/kDHvCAQUCX7WFFMEV9IbkM5HQPXn0yZX4nd3JtIK0MiPQcZFTkgOiYyJ1ET7ZGIa1+M8eTUdfM85gmAR8DJ33eteZ5UZXZP7tHYV6rWk1Y14Jrf1zMqv7Yxz52KDrCgVmGDDST/PQ8y4QUvOQlLxkDjZXG9QaR8OE+k2x/9Pl+q6WJ++c///mwRNp7wVhismZYsZ9DqKSwSDIs8YBwGROwTI6sleSYIk6hl9xDVIHvKDH1rDReLOTURG8PFS8spUSocCvr+01q9nd9GQcp4ZQa8y1CmjB3hhTWc/LLG0QBEYZmXDDkCK1EbnPshpBiSjkrOiNOQoWn3qEcHcIgaaww5AgXE4K2SPnZ3yh37fcCAggr75T5nYeV0h0FepmHlQHSHkBRAcnqa/6m8COa3kirccBYw1vKeDl9CakUmWAPIGLgGvoM8mD9SHSZ60T1UOqVeYMb3GAo+z63UXMvSNLu1QFhJT8y/iKs97///TckrOTetiZzLeJovs25wf6SKdFfZJsOQicReWCbE0IbnUQuD1ExQn3pLHIPkF/yPi8CgPGeLNseRd4lETPPk2mG/IPyasJ6UHqytIP1hpeUskNhQV6FHVBQ5h1ZY1CxCLH8U6YMIkoQkrvsHMADCF03aYcQsBjYoycMmBfVBI6o8oLyFiGdQrlYGBFWkzUrowlY6KOXMBiJCyhGZNhkTqFhRc9eEJZ6ij9vFmsjQnzHO97xyJ6SVkp2qMP7MWMudlQBsspDinBSJiSisc8p3h1GRgT1He94x1CmGWYYZHhFyTD5Z303ZszTwtSEvmfv6hRqyvkzn/nM8Vxj5i53ucvsTne607D+z1P2u6sagaNFgOL+3Oc+d8ibMEcGlWSpXkZYrQcUdWenIo28ouSakk8pt24w7jDU0FOy7286jxs3SO8LXvCCkVGbh1ZopjFG7l1vnNnnyislgsF3jPUIgnJrtMLR4tH37z8EzNXkh27M0LhRSLAWmrclgnzRi140EomZoxFVBnryRfYT/UVHQUTJZU4+iBwn/4zyzPu2QjG2LEqiZHyEsMpLQw9KVm7yflBeTVgPSk+Wdtj7dPe7331M+pSbRz7ykUPRXyTsBpAQBMr/y1/+8kEaKEIWmD7i5gAKyB5oEoWGZxUhNaFTJFi3/UU4WRoRzez1ELbF68/DSpmgxIgk4IFlzZRhT/Zg+1stBEm2lEyprO2u57m99a1vPcLKsmdpD8DRVTgECCSZDK8Tq70QXXO1+Zd3lYJuLFByeF/txaZsC+v115zM+0PpQVgljqHsCGUk+2R+kQGGpwBhFbWAsJ5wwglNWA+BzO1WE0NYKc88rObbVQgrIyYPEfknz95CII0Bc7k9scaFsSJEvs7jVfZF1vCKuT5HmlkbckKC7zLOeHStI4ybjD8IAtJKX2qDzm5J0O4/N4SVbJg373e/+23oYU2EAH1aVAB9Q2QjOc5JCLbpIZdk2vYneo3QYLp69qcirMqSeIk8Ip/m+EUe1kpYk8zvlre85chVQHc6KK8mrAelJ0s7COyd73znYRWyZ+nhD3/4sOIvssBTmCwwCCtvFuulQcSjJUyzQycPoJDscpNY351DSaFBQO1PEh6ZDNas27yifmdEoWAgsyZgssxiTmFnSeehZX30ljSMkhHlhUXeNRYQigkvF8XJIqCMPot1lwXhkD0eaaVMU7p5gJBXXige1BBTskuGeaYoOa7njRXGi7BS4CX28FsIa5SiZYTVXnBKPO8qZd9Ya4X8kAngDjU3hJUHE2E1Z69CWMm0ed08HQ8nmaajGDMMnEIuhVsKeRQ5lhMNaqik+xNab7wgn/SfbHFKDg/XMOxbG6wzykJaeW8dczNNcLND8PVj9gACCKutFyGsy0KCyS2joggBskT3RkYZ2EUXGAOuYTQnb+Z9xJXhxdggy6LIcuSSZ5rj7Z8l47e61a2G/uP6eXtYba8y1myPsp3EtULwE96+B+Dckio0Yd0SGPdWIaz297nPfcaAEBogKU0I67yaTgmr/Sas+cIQeq/f3urbg1IbIZESwQjzMgFTDEzqOWqDIu1/igdlndJuQaDEy6zqeA5e1YTbUES8M5lHcc9eJcRXaLyxYRHhzV1mxDkoOHc79h4CZJpSbt4V7st6j0hSyH0mx8K4GHJ8J1zR9g5eUSHBxgHDImOMfa22bjC+LDJIQoCH1XYP97C8OyKh97DuPdk4KDXaLGGdnsNa8aCI5/QDyjkCzDNFKZ9mvFZO3sqoW6EBrdU/AAAgAElEQVSqUcdYtAbZDmVNYvBENBiCmrAeFGncXDvMlc973vOGkYT+ICR40bE2PJwiAISXu55BhdOInsGzH8M4eVMuQmsOz7FlTuZgtKfTMLyY85Ujesz95nlJU3lt5xnZrRPCh22PYoRh/Lf9KRFnm0Ng793VhHXv9clR14jwOurDYKDgU9Sd44cQzLPAZw8rD6sBYhN4jj/okOCj7o4uYA4CrNksiCyO2dPhMhO/d1VcTMAmerIodJJsskiavCkqlP+cqzpvjzbrI1IgIYFFRci7ydxeqGVhlN1xjcB2IRBlmleVMYaH1ZsyQ2FJOKTQX4nweGEZaSgtol5kP3Vsh72rxx9//Ehqw4s0Tchh7Nir9/SnP31k4k7yMceDsNZ39Mx29fDhLjeEVXRLPKxJaJQ9rOZ0c7+tH8YA46P5HVGcd0YwY479hPQU/zO8CIcPIaiybw0RVuw644Lh3nOnOTl4vawNyrRfkWdKOLC6Gh8dgXN45dhczKiOOJKRZeewkl9hvuZZ1zOyy5WRs4drRmuh6JxJzlilo9NhhBsfc8wxv5FQ0m9yD7jePE8vZ5gU4ltlnf7jWmuFbSaSirnWNkDbng6SDO8aYc2B0VOLWhTOeYrn4R0667XcZu/HPOYxIwzSoJOAKdlV5+FqQCCqQhksCPe85z2PZJ4MEVivBn11I7AcAROst4md/CWbqTBgCrZJmOWbVd019m7YD2LipqQ4149sUkqQUOGNvFL+1szW5peE4ciUamExmQt7TyhZ91UjsJMIkG1EUsgZWWVUTPhj1sPswWMxl3wMSRXKi5hKRMP4Yn6ncDPeJFFMVciVZXwIP3vxi188rPaUGNZ66wEi0YR1J3v+8DwrhJUniXxTxqeEFVmln8SDRXZt+UBA7edLuLrx4jpeVcTyQx/60JB7HiyGeOtC3QYCZRELSIE9rIindcN8T9nPfkLrjnGmPIlyjCceNCHBohZ6D+vhkdd5LSVzCKPwXEaVZUmXGBvp3eZryfIQXNvqHMVHRskd0urF+2ouNifTXeTskHNGpAC5txZYGxgpEWbHMhkDxo/xQd6zlzVh74gqwkpnMscLIRYtwPhzkOb4HSOsSThBMfVeFvoR4UGudF71nhzuIbRa6ykp9ivZuC2JAYWGR0k6eJbLap3RDwbmE5/4xJEEh0VUCDEvltTYnSlvNcz7qvUQoCyYbE3EmQtixDI/eJFdE7FQRlbDJF2yL5vSYVGwn4mn1j4P4WHeNYxd+ZQm3iXKDsVfZj6KfxSd9WreVzcCR4eA+ZbSIrkMxcPea+SxKuiUFDJLvin2PKsMLZLMUKRFKJjfjY9EDAhljBdJDSn15nOeI/tljQVhxcLFJPCYKvlH16q+uxH4/xEIYRUFQLbnEVbRBYyTdA+GcsZKegclPxEDdEDjRUimxHmvfOUrhwGSbsIrZX+gSJupnoIQKJMST86T9ImHihKvTOUo1/rh7Fd1Yaz3fKR5qit1/x4uBMgILyhDhqhF2+zMsXSR6SvbPE488cTh+HEcjWgBhpLss0ZG6TjC2nNcmbLMx6Jk6CPm7+yvpsdLzmcdcA+ZFwFgK5P5my4jeszc7ndzPbLK6HLNa15zGGqWbRPZj7257YQ1nhOLZV6ZXEJcYxXOhvvp77nPBDIvVGQ/Ar+ddbYQsC5S9O3NMHAMGooNZd+EHWFnxTG5U4zc417eWdcuOgZnO+veZR8OBOr+otriashiHTdZUyjILQujBUOYizmC7JJxVkhKC2XEhE2+/W7BSaiODJDmF3sAhepYHMj3vDPNDkcPdCt3CwGeItkfZcBmtDE/iwzgifKiqCCzX/rSl0Z0gTP6WMxzBiuDDK8rUiAyxksZlHfWeh5Ycs3iz1gjpFjZlB3JZCg7ZP8gWd53qy/7ufMRWIWwmo8ZLp3/jlySU0o2GTY/U7ZjUBdpg2CSaXIswoZi7tp5W514WO3pQyCMJeWQe1E4xgIPFm8UhV9eA0YgW0QSwmk8trH+cEs3/SEhvnSNe9zjHkPmyNE8HkLGGNl57JFW3lPGRrJEJ4mHlQzTS8zjyKpoL3O7ObmG7xobiDJDjTIZf6wX5N0cb/6Wz+CnP/3p0Oftf6Uf8cJK4HQQ889sG2HVeTorRNXgj+ckHZdQwGSidb1JLAlXEjqVMNbc38R1+UQCJ4Is1IanlbJuYhdKSZBN2hYDiwClyEIh/t5Log+hDwhuDjo+3NNWt363EOA9opCTY5ZKyrYzWu1HMp9QYITf8CBZHMwL5NwCYc5IeLGFx0TPSyXUS0hkDpzvc1h3q3cP73MZBsm2iBYZ3a15FJooK+ZlMmsNpYRQaOzXyz48si8EjQLjgHnkl/yb083trPSUGfv3KOTKMW5EH1CQKEbtXT288rcTLedhchalSAFk0NzLe2oe9zkvssmowjgpLBe5jMzG2UFPJK+UdF4mxnSynOPN5hFLhJSyb4zZesL7pFzrQI60sV5Q/o0rHmDjjNHHZzpprw07ISl79xmcNwziPJiiuegf9GIZ2Rd53+ndrhVGbCsGeUZOySN+Q6bIPwOjEGDl8ZgyuJO5qQHdGKCbK0vGYGMFQbVmeJnnjQvGFnN8jJqMMgdRfreFsAKzJlKJW3ojgpoQwRDYfJ4SWB2V1P9tJZ4/4JNdVQpt+51YfnxnoAVPGBpgLI2UJZYZ2SNZL3m0+siDvTuZHoaasbwjo5QZCoqkM/YhxYPEoCWki6dKJAGvE5IaxZ9sk3keWQoT67kJPUkLep/8YZCivddGihAruxB1nigRLgioNTORB0LFRAMIgyezOa4p+7NjlCTvlHKhY8ZJLYcy7j5eAXM6pcbY6SilvScTB61GvJvk29xM5iKD5DEOi7SZnidEXuSBsUA5Z0in6NMZjQnzviyqDI48XMIro+DPU8yT0EkZiSITQu//agwSKpwEfDkHs8fHQZPGzbWHDDGK88Dz2DO2mJcZuxfpDmSVPJvj3es+MkdPYYikmyCqogREEYgoQC7rcUvT2loXEF5rhnIQYvO8l7HECUVfp+dka8lBjRzbUsJavar1WIkQ0HhMdY7v8jkEKgR1SnDzOR7Y6q0NAducSB7suyjsFgIx+BYBws6in0yUsLOY8EpRZgwig4n1Z9EBxQcbsW7dXkKAVZwCw1Jun5/kBfFEZZ8HY4uFgdfK4kDe7UUywcdzxSpPvu1LItsxxBxEC+Re6r+uy2JjIoWG4iGZB/kmx8mGbX0UJUAJoYywvlNEpp6keKAoRN7Kkh1VOdZinlbeImVQZhhqWhlvqdwJBHiByCTPP12Pcp5w9ek5kmQ1CZDcJwyeck9/SYQe2XW/MUE3iU64bA5XrjXA2FIuQmxtiDPF+LAeWFuSjKmNmDshHfvjGZFL+jKCGHK5kSOnZoB3H5nj3aeTkH2GEZEwifJaJfTcOLBmMFB6m+O91IVORJYr8d0fCK9fyy0jrLEsWERDSONpNQnkAGaTkJfPrjVRxb3uet+xGijPtUnxn8+519+6wJsU+/XbCBB0Ai40gQdKGJnPSWhlwqbQCImh1NRN2q3Qt0TtJgKxVJqoyWWO7ZgmDYuhzILAos4SSXE3l1gc8q4Zr1u2d7Nn+9lJMJZ9fGQ8HlbybQ0k75VgzpPZKEfuVYY1U5m+R3IpMQn/bWW85W6nEIhcZhtXlPKNCGbuq4n41DmyW+f+VebwWs607M2WuVMY9nN2H4GaUyNyuE6tpjJXZXnd8qZjIvWo42CVMbFO/ffatVtCWGOJCKAhrCGVSFO8qPO8pPNAiQdl0f5W9yTE2P/1mXsN5N2sTxQjyj9lpmKmXhQiYQoIQVVsdrPO/exGAAKRXX9jYFk0ISeBW0LB8jn73ZeF3DTajcBuIVBlvCpHVcFfRQmZV86UJKxSzm7h0M89mAhEpteVvSlRWFe5X4Tm0RKQg9lL3apGYH8gsCWENSSIcpjNwCGo8YzGmlUtbvOsbrFI1OMuKJs+x9taiXAUWb83aV0sdIusM3UhWHdR2R8i3rU8bAhsl7Jz2HDs9jYCjUAj0Ag0Ao1AI7AXEDhqwhqPafaSZl+qxsU7GkKLELku3o5qFQ5xCgGNhwUBDgnOM6qXNtnc8owQ5b0AbtehEWgEGoFGoBFoBBqBRqARaAQagUZg8wgcFWGt5LR6N3lRk/ghob0hm0iq+7LPJnsScl08rL4PufVd9qsm4VL1ttbfQSHE9aBmydp8V/+/O2MkqIaBoy2z728EGoFGoBFoBBqBRqARaAQagUZgOxDYNGGd7ltVOSQxHs96hmrSj8czitzmvahRldTymrq+HpeT5EDzyHEls4vKD2FeBVTkLl7hVa7fq9ckC3PqV/trr9a569UINAKNQCPQCDQCjUAj0Ag0AocXgU0T1pDPkNF4QJE7BDOpw3MmopBdv1VCi5QmOUolUYhUMnq6RlkhVyHCuSbPiQd3epbroq6VgCjJXDbq/uyJ80xt24/e2xq6DVttykHG6aONcOjfG4FGoBFoBBqBRqARaAQagUagEdhJBDZFWGsipRxXo9LVA4qcIkIJ10WSkL26JzWkNAmZasKlJFkKQUR4vZRZQ5FDgkMic1ROPUpnHqAIa+q0EeDTMObszd3ovr30e44Iqsf/BMcOod5LPdV1aQQagUagEWgEGoFGoBFoBBqBILApwjolpjk6QqHx5CFBSGPOWXWN33LEDbLoFS+r/0Nc81v14vquktbpb0hlJcPKW0Ys1yGsAavuld1vJM8ZfdOEVCH3+5GA9xBuBBqBRqARaAQagUagEWgEGoGDj8CmCCuyF4KZY2qSARiRTAImBDNhtEnCFA9fyOsR5vw7vzO8sSk33s+EBIcU1zJTj+xvTVk5BmfZMTebIawpP8+t3uW9LiqV7Keu1biwH8Oc9zrmXb9GoBFoBBqBRqARaAQagUagETg6BNYmrPHKZc+ozzybiGVeiFySJvkfMXIdr2SSJLk2XteUFVKFPCkz+1aT4Cn7ZRFG5daypkfm5JibJGeawjSPsCb0t16bhEv1u2CwbD+ruicjb0h4PMi1rIRBV+Kf82mndc61m+ly5WcvMCLvc59duxkk+55GoBFoBBqBRqARaAQagUagEdgpBNYmrAkHnhdGKuw0Xk2EEKFLWDDiGOKpcbnfPVPCitjG+5e9qPG0hgArSxmek/2yFbRpyPAqhLWGOtfr53lqQ4gXdZQ25fzYXJN2+hxCH6I6LScE3D1e87Iyb5WQ7Lfw5q1qd5fTCDQCjUAj0Ag0Ao1AI9AINAJ7G4G1CWs9GiVnedasswn5RdYQIcTO74hXQmlDNn2/CmGNpzVluS9e1uxbjfc2nsN5JLF2xTwP6yLC6r4pqQsh9htinld9fs6RDWkPDjWjsmuqRzVeVHVRVpJKxUNan7WqaCWTcjIrT+vahHVVJPu6RqARaAQagUagEWgEGoFGoBHYSQTWJqz1OJjsOa0V/r3f+70ZQhZy5HrfVY+n31f1sIb0JuOwcnhZQ149J6HEtR6Invot2se6LmGdJiwKuZ1mI87e3IQvp055Hs+qek3Lm9fpNeQ5+3QXhTgvEppKrKdYpA1NWHdyyPWzGoFGoBFoBBqBRqARaAQagUZgVQTWJqw17NdDco5qPdMTOUPY4m1EiELYEMx1CCuyW89w9XykDdmKp9Z3yuWtjNdX3ZYlR1qXsE5DoJcR1hzXUzshRN9362TlnYYCr0NYs9c29WjCuuqw6OsagUagEWgEtgsB66d1/Ze//OXs17/+9dAVfGdtPOUpTzmM3NlStF112Evl5qjA//7v/x6YxLBNn/mDP/iD2R/90R+NtzXcd/1qBBqBRuCwIbAWYc2kWvdiBrB6zicCGU9r9mKGxLp+XcIar2U8q9nXmbDjeWeMeo4FUZ3nZfNdl7BOieJ0j21w8Ly6oITQa/M8sur6JKWKRzhhwimzhiovCgmelxyqkmRlNWE9bMO729sINAKNwN5CwLqMmP34xz+efec735n99Kc/HWug7//kT/5kdswxx8xOd7rTjf9zxN3easHW10b7f/CDH8y+9a1vjXd0Aob4P/uzP5ud+cxnnp3jHOeY/f7v//5vbEHa+pp0iY1AI9AI7E0E1iKs1WMXUpa/fsvRMwkDTmiwa/xfM/uuGhKM+Iaw1XBjZdbw4ClRrBl13Td9rUNY54Xv1tDoeYQ4e05rUqVp+LA6TUll6jkN010lyVMlszUUOGU2Yd2bg7Br1Qg0Ao3AYUHg61//+uxjH/vY7K1vfesgq8hrcmOc9rSnnV3zmtecHXfccbPznOc8Q2c4DB7FX/ziF7MTTzxx9sEPfnD2r//6r0MUYoSmV13ykpecHX/88YO4nuxkJzs0RP6wjIluZyPQCGyMwKYJ67yip4Q1+0x3grAmQdGifbWrEFbXzLt/umAK17HA5vspYa2/x1sKi0X7YOdhybKKtOa1LCHUlAhPQ4GbsG48EPqKRqARaAQage1H4KSTTpq97W1vm735zW8ea6JQ15Of/OQjAeP/+T//Z3aNa1xjdrGLXWx29rOffayBh4GwIu0I/Kc//enZt7/97aGH+O5nP/vZeB977LGzE044YXa+851vhExvJvni9vdsP6ERaAQage1DYC3CWkOCs180VVsWEsyzh7AlcdK6IcHJBLwoJLjucU191NVz1gkJXgXm7CnNmarI4ZSwZk8tL7LrQmDnZRpedKyNulTCmjLm1XFa7iKvbXtYV+nhvqYRaAQagUZguxB4+ctfPnvjG984+/CHPzw75znPObvABS4w+8u//MvZf/3Xf4017+IXv/jsz//8zw+VJ5GO86Mf/WiESf/kJz8ZUWXf/OY3Z5/4xCdmn//852fnPve5Z3e4wx1mF7zgBWenOc1pmrBul3B2uY1AI7BnEViLsGrFNOmS75LNNuehuqYeM4O4+S5JFNYlrCGeyqxlI3H5LkffVGvsuntYN+qlmrVXm3L0TCWsIfU1sVINad7oGYt+T7nT36f7ieeFAueeJqybRb/vawQagUagEdgKBF7/+tfP3vSmN83e+c53zq51rWvNrna1qw3SmmPfhLxa1w9b0iX6CmNz9J1PfepTg9h/6EMfGp7Vu9/97mMfKy/0YdnbuxXy1mU0Ao3AwUBgbcKazLsIYhIKBYqEpmbvao6cyd5T11uE1iGsyGASNtXQ4unRObU7cq4pQjsNrc118/aw+m0aEpy9sMryzrmoyXY89bBuF2GdF+a7aihwE9aDMVi7FY1AI9AI7HcEhAIjYkJgb3azm82ue93rzi584QuPhEKViB2GUOBpX1b9A2FF7t/xjncMT/S9733v2VnPetYRPt2Edb+Pgq5/I9AIrIvA2oR1mvwnx8j4m6y9yJU3LyNiiKQieAkbzm8mXR7TeAlznirrajyF7ktYb820m+NtkEjXekaeWyf9eRmNgbRO0iXX1wQIWUjVZxXCmnDeaQKJeGhX6TRtmoYPT4/HWRQK3IR1FYT7msOAQMaivxlPOTPaXDHvSKpVcckYzRaFoy1v1ef2dY3AfkIghPUtb3nL7MY3vvEgrBe96EXH8S05AWAn2xN9YSsJ8tTwvZmyv/CFLwyy+rrXvW4Q1Xve856bIqw5MihHASaXhnmvX41AI9AI7BcE1iasIZJJsJSJeHrkTSWUJsqcnep+r1WzBLs2ezkpgsqJt9P3leQG9BwV47pFZ54uI6zuqa+Q8mmnrkpY4x1ddJbrImHx3HlJoFy/KLx3meB1SPB+GZZdz+1AwDz0wx/+cPaZz3xm9r3vfW/285//fJBWx0ac4QxnGOF2pz71qTd9nIa5SIKU973vfWPOUt4Zz3jGI+cnbkebusxGYL8hsBcIa42cyv8xViU/xWZxzfnzKTf6QyK/ViWvn/vc52ZIvfDpv/iLv9g0YbU3WObhL3/5yyO6zT5Y89Kf/umf9rmum+3kvq8RaAR2HIG1CWvIV814ixjGW5gw1ZwjRnGrntHs5zR5K4OSN/Ww+hxiG+9srvNbvLaeFcJqsckbikmTvygt/jLCOk1itKhXViWs7l90Vuwir2gwiXUUxnllr/DUWLCR9DRh3Qih/v0gImDsmCcobLJwSvbyH//xH7Nf//rXwyDEsyPzJi+GvXQSnFDoVp0Hgtm//du/zYTxUTDtw3MUxaUudamRJGVqBFsV53htf/WrXw1D3R/+4R+O+TLK76rl9HXbi4C++d///d/Zf/7nf473//zP/wxDhf2G3tah9mj9vz6ohPUmN7nJ7HrXu97sIhe5yAgJ3sjDas2FM8MQTI0zW46sbRsRwRiynf0quZE5wLhK1JhzXxmvjFd/fV41S/Evf/nLUZ7ESQxhMvwy2tdtSc6WNa84uid1XiaVn/3sZwdW3gjrve51r015WCVxkrzpn//5n8cxQrzZl7nMZWbnPe95Rz1aLrd3bujSG4FGYGsQWJuwhnz5a5FAQPPKvtaQLWQsnliLQkhqwnhrKM50T2ySKCk7x+Nk/6vvKIBJqmShSnhfQnfVa9H+1bRB/Wt6+JDpVRXVdQhrPNPTsqs3WL3UP5jVLq6h2FNPbQ1vnCcW6aMmrFszaLqU/YVAFNznP//5Q2n76le/OpTRkD9nILrGfHHZy152dtWrXnUcrXGKU5ziNzJ1L2p1SKXwvZe+9KWzj370o7PTn/70s6tc5SqzG9zgBkPJnHdW8yooGrvm0W984xvDCHemM51pEKEmQKugt3PXkB9ee14xoZw/+MEPhtfe3kxHtCBAmzVa7FwrduZJlbDaw4qwwonhaKO9mbyFcP74xz8+O9WpTjU717nONQggsrsR8bKGup9BidHqi1/84iCuMQYZs85+laX4mGOOGSTRM2IgmoeOsW/9Nacwhn3gAx8YY1X/I67WffUyZhmwzC3mGORVnZeR7OphdcTPPe5xj9nZzna2MS9thFOtK8IKr5e97GWzf/mXfxlyeYtb3GIku4qXdWd6vp/SCDQCjcDmEdgUYZ1mog3xS1IkEziFKkfAhGDFG1qPe0niJtcmFCehOSG2Ia853iYZiClw8fRWL2/gWBQOvBuENVh49iKrbTCYdmfFexkJXyQG8eI2Yd38QOk79y8Cjod417veNRRVyi5vKsVR5k1KI6WV8uoa8xGl9U53utPKGTnNa0KNX/GKV8wc2cGzovzb3OY2Q8FEjtdRMCvSvHVf+9rXRvIVXpwrXvGKQ7nnqTlMWVT3svSZn52dySDCi48gIEFICkJ117vedXjtGUg28gLu5XZuVd0qYb3pTW86CCuCuIqHFb6y5gqVRbx4CkUxGNP1GLha1xiFEcC3v/3ts4985CNjvNIZQtgYHHjFXasc5BVxVT/bBPTdPEJsTBqfzpVFVr/73e+OMqKXxJPKKOY73ltzw6UvfelxlM8ywxPDh/raw4rg3va2t93UsTbWf97fE088cRjszHf2DsMdKV/F27tVfd/lNAKNQCOwWQQ2RVizX3UamkrZSyhwiFWSnIQ8hnxNQ3jTgHgraoIA17ove1JdW0OBq+KW503rNgVop0OCPT/h1DXT8EYdNzUOLApxXlZOE9aNUO7fDyoC5gkez2c84xmDVMiweeUrX3l2hStcYWTepJxSJoXf8Y5Sav/4j/947BejRFNcNwo3RE6E3CGsSO/5z3/+2fWvf/3xjhd3s0QF+XEO47Of/ezZv//7v49jQK50pSsNUr2ZueCg9vNutgsB0P9PecpTRkgoeeEtRHQQ1Zvf/ObDy76RR20327CTzxaJENJ6wxvecCRdMtZWSbpk/7njcBiGGG2MZdEQxumiKAZzwJe+9KUxNj2XQUmYtvGf+6yRwmW///3vj/NPeWL9fvvb336QROfCTj3kCC5vKvKMRCPBSDRSqnxEMH1u7H79618f1ygrURxkZBFpRc4RzFe/+tWDWCPPSLQ6LyLn8/oxXmC4yczsL6+/OsBPXdcpbydlpZ/VCDQCjUAQ2BRhdXP2iCbEtRIrITQ1JDckMqHCJtDsea2hvAkRrlk7fVfPYa1k1XU5agZpTYhysgYv2w+TPaXV85H9ouuGBNew4mCzyLubs1y1axFpT7bjkPbgWfforiPC8PA8eFVM1m3vOs/saxuB3UaAzPMsUNL+9m//dnaWs5xlENUTTjjhyP601JFnxHW8GRRRXjHKoXuMmWWE03661772tUNxpeze+c53PkKIc+9mCSsPq4QpT3va04b35vKXv/wI5Yt3ZlpuTdK22WfuVL9tJjvrXmzfxz72sZHN1VEt5lhEikEBCUN2hJVmTdmqPpkm4zuacpf1w3bgLSmZsfaa17xmkFVGmFWzBIuEOOmkk2YvfOELB/HbiLBa4xikGKwQNd5Q3k0k17N5wUNEEVmhva7j2UR0L3e5y82uc53rjPE29ZDbs/7e97539qQnPWlcq8/vdre7DSOFEPDoFtZxRq3IiNBhdTj++ONHucjoVIcwBtXlPe95zzCEqScDmPvOfOYzr73FQD+mvk9+8pNH3cins13NccrvVyPQCDQCexmBTRPW6mXVwISzTolj3Ysa4pnjHmrSoCMM+nd+Z/xb93bWBESVvCo7+07dk32wG3lXXbvsCJh1CGtNhlQ7elk4cgi7e6cKQf2cPb85EmiqpGyVYK3a3q16XpfTCOwEApRVyqFQ4Gc961mzq1/96kfeCT/MHMTzQZG2zwtJvMtd7rISYaXkIqmPfexjh3eWt+Rv/uZvZscee+xQWo82OVIIK6UYYaWga4fkUPOOyVIfCV94d2qCpp3Ae91nCKc0nwuZXrZPMOW61rzNoKDtPOEbeb/XrdNmrn//+98/ZIzBQgg4o4L+R1zjvdrqetofKYzVS+KhVfZwzmsbYyZcczY6ucnWHOMnYbL6x5q2kfFmFfxghbAiY8gg8ijp0ioeVp5ShPUFL3jBSoSVMQnxe/rTnz68pzya1772tQdB5vWucmc9NnZ4zBFiURe+42Vl6GJ4SD9ai4niHdQAACAASURBVBFJhireVftSr3nNa46/xn0dm9FlEEZ7SZ/73OcOvUUkxu1ud7tBdMny1OiwlYRVvyDuok3MVeY7RPVBD3rQeD453WgP8Cp929c0Ao1AI7BdCGyasKpQJYtTkliTBPktRLbuNZ2X5j0hwfFAJty3PivkNGEs8eAGpGVkMddk7+w8YFdVMreqjGk5nj+tQ3DZDkFYtb3b8ewusxHYLgTMGZRK3hJJVv7qr/5qKMcUtMxHeba9rTwgvD6IwP3vf//ZhS50oZHQZRnZ4MGl2D7sYQ8bexcdZUMJRCgp4Kt4voxtIYjCSSnMSSanbogE7wwFXVihRE48Ujx3CYFUX0q27KcUUUQQgUFkeG94ooQpJiNorRPCot7CIbVFWXBzjfoHJ2VRxCntyVWgruoeQ5p6ItjKcx3sPBcpcI12qad2uA6ZQEAlkVFH+/QQCvN6vFPuQ8K1DeGAERKlfdrm7Rneua+2z9yK3HmWeskMnYiTlOHZCMO6iazUXX3e/e53D6+ccFUkFfnS/wiRsuFWs7HqH3WCbUggPHwPf3VBIEKQQiTIgj5CfL71rW8NDOEjzN1zePb8Py/za7LY6udER1k34QFPfWMfqD5g6PC9Z+kv1+tDXjht0UfeqyRJmje2kTx4CaNmfCHTSbq0UZZghBXRffGLXzzqikguCwnmUeUFFe5PphBKJFm4r/p7TeWFzDBcmTc++clPzu5whzuMZ7hHfyXq6wlPeMIgrMburW51q9mNbnSjQQIrWa1GeX0rLPjRj370SMwFzwc/+MHDuKGvp4TRtYxo6k4mJHCzX5eMbSaJm370XKHrZFU/yzyMvAsz3gpjxHbN5V1uI9AINAJHRVjBF2IakpjJ3KQfZScKmAUjFs0QsHlkLZl+lV8zCsdbm+y8NQFRPR92XnhNd3Uj0AgcHgQyD/3DP/zDUPrMM0iopEUUxSmRpNi+6EUvGuTD749//ONHQpJ511YUEQceFkqgMimfFFzKLeKwysvcRRGnIKsHopDIDQQE8eFVovBS0IUGIkXK1y5Ezl43+/Mo2Moz1yKZ6sHzY98rBX8aTYHIwEfCGAQCcUdg3C8jMe+n5yD5lGUhkuZ6dRSqnJwF8Lafj0cboYCzPXLeFGMkGGlUT787/kcZ5nLEkVcSeXEfUpTEdO5DChke9A0vdnIZwEbiLG3znOwbrIq/+nkWg4V2wgrBUC6SR1kXGio5EhK2ztqBADNyeAf3rHXqBi9kLEmBQnbsTUQYyBbCDR+eN98zOOgz4egwgb06wRfJFX78kpe8ZBhJZKLVDliRB+Gd2W85JR/kS//qZ+UwAqir/+GhH2BpbyPywkCgL5Emhgmyra7KJ4P6CXFaVcbrOHjDG94wZAB5Ik9IJMK6StIl7UBAEUpGCveTm0V7WPU72XGP/jZ23EO2lyU/hBOPuecgisbQJS5xiUFyyR/cRD1oB7mR7VhfG3OLSLc+1L/uUx8Gnoc85CEjcZS9r1PDmMgNc4t5CWF1BJD5Zd09rMHe8+3jZ5Qjs54vW/Bxxx035L/3xK8yW/c1jUAjsFsIHDVhjeXcXwtyrNc1I23Cby16CR1OJmDfRcGItd7fHNWS6+NxzX6TlJn9rkkf38kDdkuU+rmNwN5BALnjTUJYZQWljMmMyWtKyU5W0ISX8iTJ9Mn75wiJRzziEWOv2EZeUoT1gx/84CCsSegk+2YU4mWImNPMY5RHCqxwPZ+9kJQ6lyJ7PJHIAgUa0aLgI3CUayGWiIcXIqR9FFLl2SeH/PDM5kxY8yuCicR4PqLqWjj5zf+8bDmSAyaIoWdTyBGn5z3veUc8p56F2FDk4c6L5XmIpHoiQBRl9yGNcA3hdr31AKEIwXNGpLkeaZIsB1lVvu/Sf9oLQyTKvl6KvzKyBrheu3ioPBdZSH6ArC9IFwKjrkI0ExK7iiRrx6te9aqBP2IHK0RQvykHXsiw+iUbrefCGxFKSK/7yF+OQUEg4IaIJdQXoWSQgAUSo4/TTvdaRxk2PA8B5OmrxgnyBUPEmmdWPZUZrzTDBZlDjNQVdkJI/a8tcGY4UFfkSlIy5Mnvq0QRVDz1h7HmiBVEUFvX9bAicQwwiPMyD6s2y95MjpCyW97ylmPs8P4vO2aIMYYByX5P48e4kyDKGDdnINuiHoTtMkioA7K/kdfZOJZESdnIo0zixmbkvRpbvvKVrwxDFcKtX8wrZGMze1iDP5mFveerC7kn/5H9DgteZeT3NY1AI7AbCBw1YVXpmkjI53mez6R5r6HCqzQ49yWMKZ+j7KWMVfatrvK8vqYRaAT2PwK8XzxWvBk8bBRzHiSKqjkkoZAhrAgXBRGho4DyVrl2I69DvCAIq3spgEjXvKyiU1QRFvV86lOfOkgIjyOvrnJ43cyVfud1RTJ4cijG9uBRorXjla985fAEaSvPHKWcp1G7eOAQFHOjcnl+YUDpRvZ4h9yr3ciwe3PuJDzghqQgYJRkBEroI3JJ6ZXIKh5Wz1BnHlnPp1jzSCFr8Qw+85nPHCQayWE4EIJqrUAkEW/GAvUUWmmvrt8kwUIKkVokjGJNeQ8ZRUQQDx5g3iKhuJ6vPpRz7bcfkWEByVMGL5gXbBFCobT6TBnrEFYKP68tQwPypY7IvPIRYe2XJIdHDJFJkkDtkUQLSYRHstbqA95l3lVkkNeU/KUvn/Oc54z2WAuRI8/wPMSHHDJAuBe50lf6OaRMPyO88NJnyWJMpuCij5Av5SjT72RBea5BtMkoWWTMeOhDHzrIoratu6WEh9g+Vm3h8TRm1t3Dqk+1P178jNXpGGPIsX+VQQFmEq6Rc1gvCz9G1kUDMHjBQT8aP2TW2GEEQ7zJmPHIOEH25oVj1zqlXO1HehmAclSVvq5JIGuWYOUa+8YF49FmPNvqwbhhzzVcGHP0rzKR+EVH9+z/1aBb0Ag0AgcBgS0hrFPSGlJZj3HJnot4EGLJt/hmz2aSEMVyTGGLp3ZeWSG/TVYPgih2GxqBrUOAgmqfnPBDYYTmCnONEMp5r0R38FBRoinCCe9b5kE6GsKKDDqyhheH4otwSsKCrCB+6orI8SYJbTRnImU8Mrxp2mM/HK8bb5PjUyif7lVnRIZij1QhR7e+9a2HcuxeHiRePpltkQ5tdr82IzmIlKNDeKgo1q6hMKsfRZ+H5u/+7u+G8o7w2LuL+CGolGDEKwpwwpWdJcuboxxtQKisFeZ9z0JOJZZST95wddB2ZAuhcR9ioFz3ILqyvyJSCJcMrdoHR3WUURZJ4130Wb149NTVGmMvKDKInDESIMIb7aGsshOZ4WEPIYSTtpEjhKp66BNhpJ2OKbKmIc0MFbxnsNFOZKomBSNjyRaL3CYzLoLtOiRISLHEYggJ0i/UlJcfVl45RgbRQsAQFGSJLKgj+XBOJzKpT5UNS3hph/HDOILowPU+97nP6AvkaZWEWRU3HkaEjfeQcYI3ftUswUm6RK71I7LIs45Uz/OYkrknPvGJAxe43fe+9x3t3+iIIX1L9u93v/sNckh2/vqv/3o8h7EkhBXpW4ewwtZ4JAMMQuQcjjzMU8Jaky7Rgxgi9Efdf7vujMnIwlBAHpTPgKP+vPJHc170uvXo6xuBRqARWBeBLSOsHlzDg02w2ac6JbAhoUmWNPWixquRsN9YE+NldX/2vmZf67phSesC1dc3Ao3A/kGAx0sIKqUT8aGAI3VVKTOPmGuExbqe8ilkkBK5qsenElaKMFKVPXXLQg4h6ZkII+UdabBHjeKIRKiXOQ7xply6xnzpKAzXIFhILk8dskKJ5T1FUkK6EBkeNZ4a3lxhs+qG0CBYvKSUVu3lYeSBitJs7oULYuo6bUPiZUx1DVwlmkKqhTMqQ514oHg4XZN9lDyK2sATiYwnRLbuF6VEU+CFDnsGMsVDTLFHDngrEZQkwbK26FdEnocYidB32uG4DtjrT6HAEvTkDN4k+IFTzslE6rJXdDMhkUKCQwh5gBEApDXH2UzXJqRPmCqDhT6FF0MEmYtnPvsZ3ZszghFz+Mpgra+T0Mq6qB8RQeRZex74wAcOT2IyVcNQKDI5ShSBEFcEW9t5XdWJNxK509eME7yGPOLkB/lzv37ibYQlT/8qSQ7rzGFcKgdxYyhBWFcdb/oTfpIduceY8XfR0TCMVjzTxprr4mF1/TLjhAgMhhYZv2HIwyppG/yNDWNKucanMY/cr+JhJafaAAN9og9WIazGCsJtDBsHCPdmXgwkxgz8RB1c8pKXHGUa+wxPm5H/zdSj72kEGoFGYF0EtpSwhrRa/OpxL1PCGYKazL9Twpq9NyGoWRDjZU0jc9zNuo3u6xuBRuBgI0Ap5HHiwaRwSorCG4QcJOzO/IFY2SNGmad8UsST7XOV454qYeV94QGhAG4UEoxwUdiFyfIaISAydiKrlOkojkgbxZZHiReR5w5RoDi7DxlDSpGQ7GuM5888nD2lykuGVDjEM8ljxxuX0NWEd5qbET6EmpcThiGsyDWv5aMe9aghREKo7WlkDKg5BELUKPYInZBVuGhfTdakjNSTQq0PtBMp4D1G2OIJjJfSPeooDNfb/8gL7Cnh+hU54EXlvUXqc5SH8Gb7MJE1Rgwk2DvH66w7MkJYefMp/uSHR46szcu8Stay/9EzEWzebUaVZK5NHbQXCZWRFulGiPWX+taEYDzTjAhIK2+o/kgCJvLOIICAIUraLmSbUaCG0iKsQts9hwGCPMZLjMAhmfoRltpIHhgSpp7BjfBjhIjne92QYHKHODOkwFif884uIqzImf7noWbUue1tbzu8mRsl2CKHyO4//uM/DgyMHZ5/fUq3YSwSGSF5Fg9vPZpnGemLh1UbyPVNb3rT4TnNucr1XvNREkzpw+zXRVincrIR5vmdMcK8g7Aa30l0JkR/s0cjrfrsvq4RaAQagaNBYMsJaypTs/sm62/C8eJBnRLSZPoNgY0HNomZQoJN6q5pa+DRdH3f2wgcXASy/4yXkVJtL5oQ1OlxEOYW5AGJ4PG6053uNDw+wkNX2ZtXCSsy5l6K5UZJXcyFlPZHPvKRg2zxyMlijMDUfbP2rlJchTUK46WkIxNIB2UZoeS5FOqnnBwxM+1ZijaiiyDwLvKOIvPaqQ6UfviEZJprhaoiQLy4CDEyiEzy4CFpj3nMY8YzEcR5hDV1kHFZPZXnzTM6Pb862Yh5rzyDIo1kIRwUe4S2HveTsvURQyYF3v5aBoMQVr9ZY7STdxL5TRZm9wi9Rd6RTP2GNGwUKjpvxCwjrPOyDvMQOouTwUE/In4ID1I+b28i2bRfGGZkmfc0yZDSX/b/IpKMC2SGN1C7kHN1QHx41ZUlDFT4McKKsGdM2JPJyMNjTU706ZSw8rbzsKozj59y1HmdUOqcw6o/GCbW2cPqHmTL+NZf7jd2chzStH/0vTojyeQe6UTONiKsxjVSzFCAIGonDz7cvYy3xz3ucWM/qIgFxNm4z9nAi2ZWxhWh1+rPGHXHO95xlI1MT3UaBh5yyyhFN2IY0i8MG4wVm3kx2jBsmHuQV+MFfp10aTNo9j2NQCOwkwhsG2FNIyg0U0Uqe16SBTMe1BBW1kRvC3RVbCgg7q2JCXYSrH5WI9AI7A8EKKnOQxXKyDsi62/IYFpgvvG7pEcUT8ompZTimSQ5G7WWB49SyduC8CGF2b+4LGM5wkQhfuxjHzv2IPJ4CT+0h7Qet4F8IKoUZ2QLseSVoXwjrMJtKbaUcIQnZ3eGyOQvUoJQu898TNlGPCjJvEjCJbU/16ufevHIwaeGBFOW4YWwhkQtI6yw4X0U7ov4qicSEJKaHATZz+o3deHhotgjD/oQ+UIyq6Ey9bUuIJ8IYBJH+S3tQOh4xXgPEQUeNF5JbYSH0Ez9TnGv58Bu1P9+X5ewImw83AirfpMpFv6wmUdwQ1jttxVSTa6TLClYICLIPdLJi8fwQlb0tzJ51bLPVqgwspms0SGssj7rK/20yMOK+Ko3LyWioxwkf53jgMgsDMgQ0iyEetU9rIwz2oGA6m+GDeS5Eu/aZ8aO/kH6GEPgLaxe+G72etfrY2iP7CF36shYo81JyqUsY4hckx8RHMZ9zmGdZ0y3T5gxQNi1sWyOkdyNYUHfTw1kQnb1qegKcmwM6DN7xTfrYTVX2KesH9VbiDSZUm96WG+tWmXE9zWNQCOwGwhsO2FNo0y4IaCLvADzAIh3Nsfg7AZI/cxGoBHYXwhQah/wgAeMDKzIIC8iQhkPljmIAolwCsu1B5BnjsdBiOZG2YGDBq8sT2DIm3tzDuuyfWaeL0yR95JSLXxTfYWpUqSj8IawCtWk5LoOYaVg2pdH+UTEEC4EgvclhDdbKJByyikSqF28nDxpQk2FegoxpbQKMzbfhujBR+gicpUje+wvRViRAAmfViGsiBAPq+RN8KF427eHWMYwwHvqrZ5wQ86ydxeBsm9T6OXZzna2I2G22qd/kQf3xSBRw3Bdo41eFHIElXeMd8keXaHjDA763RsB4kFeh4CtS1hhQeaQB7IpWZT+rP1eRxuyCWs42C/ME+965D25IpAbJBC51X+IEFLG0w8Pfc2zywDBM5mMs9ln63n6mTecTCNg9773vX/Lw4pkCtVWNs8gA40+XAcvyb4QPbiRZUQPYV/lHFZJyBgxeCkZJzx/2bE2DBMItnHiL3nliSdLDCN1rzVvvPHGkEHuPUs0APKPmDMShFQav4wDiLOQfJEPDB7+1r3y+oJhjNyJlOAFtwXBc5F0BjIeWjI3JYvmJgRdqDY5Nr6PJulSog1kTpc4i7fYnKMvY+jaX7N817YRaAQOEwI7RlgrqEnGVM9dze9RmBIG3Ba/wySO3dZGYGsQ4GF98IMfPEJJhdIhrPZhJmsrBZCSj9hS9H3mJeSBQRqT9Gaj2iBLFFFeL395SmTPpYDzli6bv5IQCAmgDAtXRJp5xZKwKYRVCCliK3RQ+CHvkuchg7w2FHCZZoWMZi+aulHYeRXt50RmkVIEVlglAkMpRgYpwxR4xKN6JuFDYYabvXYS8axLWJETz0KaKMfK4VUTphyvDq8nooQgICLakGyqCBKPH9IA15rjALlwr/bxjlK84wWzviCyiKE26VfPSxixcskJo4FylY9AIY4bJcyqcrEuYfVMXjPhoUgfQoR8TsPV84wkXWLg0H+y1YaMxivN2y5snEzzRCdLMCOFF6MKMotk8RQmM2z6YFXCKioAQdOH8PJ3FaJZ8Qph5eVDHnkwE469UfQUogUHYfwiBpIxWd/Ow8+4JlPkjywba8mALAwcoU9kgbkCTrIhiz7w4v0kEww6NQLBb8aO8hiTGEGMfXt7GSGSwVl7eLwRVdiRaXIOf4Yt3u5F2XmN25x3jPQqV50362E1l9gPL6qDMcqzZUFGmNWhX41AI9AI7GUEdoWw7mVAum6NQCOw/xGgeFJqKWi8FyFz9uQhL8iea4T+8exRMBEBZDH7V1dBgULMW4cICB+kjCJ1FHllLjvyA9miyApX5CWlPPO6CJlFYHhEeEOzTxbRRKx4v3hafaYsawNlneeSBxOBQNZ4dSj4kquoh/1vCDmSokyKObJO8acEq28y/CJ66mQPIE8TbwxvViWski4hA0gywo6gzyMNCBevGJKmbhTlnFWLfFL2eV8RAASMl5OnShgvXJENdYRNjv/gKUME1E899YOEOtqPtCKlvLRCZe3D1S/IHqIHW2SeV52XVd3iYVWvzXpYeU55QIVt8iAv2lfpOh5u/SKc1REx8F1EWOGgH93Dy4pgeA5ij2jEi2h/p8+wu+td7zrkKV5+pBqO+jsJl2CVo5tCWHnfkH9JoHh+tYEBwHe8msi2uiBc6k7m1iWsvJKMGOSWLBubkduN9sLykoaw8mRuRFi1C9kjW/qZLOQoJsSeXGVvO1kxLrRPPYwJkQvqZl6Yhvjz3DMQKBf59j/ZUi/GsUQ6mF/0NQKKKOo7xJOc1Oum8406m7/MY+SdccM9xs9mQoIZGuKdRvAZueBf5WSVOa+vaQQagUZgNxBowrobqPczG4FGYFsRoCAigxRUiiTFHLEKYRVOyzOJACBxwvkQupwNuk7lECOkzN48pBWptOctZ6Iu2htG4UU2kDKeFySaAo1YhVRRcHniXOc7ZQqhDHHTPp4jSjblF1nzvBA6ZVLYtTtnvGYfaxR4ZBHBc793jtTxTKRX2C3ikqNOeFh5S4VBI5sIEq/yvKRWcFR/HivEXF8gl0hX9poi/L5HiniOebQ8S514BZEbyjtDAuUaqdUm2GgfYs+7xUPOQ+0a9yoPSUD0KOsIvr6Go/+zl5VnzbEy+owhYN2st0KK9QEiygMuRBXxVad5+5iRxoSheyZvaHCfJ3faR8Z408kJgq4N8IYJ/PRD9rgyliD9fs/zEVZY8vIh07yaCJm+jFeTJx1W2dNLXjxHGbAUJqscpE69ZZYmh+vu+U2oN/KLEK5zDis5CYnTzyIDtNf/i/aMM96QF2M0HmLGopzBi3Drc4YBsm78MGwgdAgiOc2ZwtP+UYaykG99IwqCEUefkfNEjLlPXxl75AN2MoN77qLkkXUPq/vNUfqVjK1zrE0i2oSD60NjV/+ZR4wXRo51QrrXmRv72kagEWgEtgqBJqxbhWSX0wg0AnsGAUo3UoJEUoyRirp3ngLLq0XhpjBTIHlGEhK7TkM8i9fG8RmytCKiiKUQX97SRZlDo0gjALxj7kUSKcE5ZxqZUCfKOM8MMod4K9f32ii01bPtd1NWjozJGdU8RJR6ijKvXMKi1RNhF24MH/fW56q3a715XrWJFxPJQRokglJfnk+kaxFhVSbCw4hg/562+j/1RK7j/RTurL4Itraro5BeZI0BAgF1vTK1T12QTMo8kshrln3KruFJ9bycJ+tznotMIOJCiSXigWuOPVpnK4qwTWQQGVAX8oQIKGseEWDUsKcSidcvsv4uI6whHCEwwrkRdSQVFuqKHKu/Z887UodnEtl0L68oD6n9wIhPCCvPJwOI5yG1PJ8hMzCDPcMBggwzspQkWOvghbAi+AwmnrFOlmBGCnu5GT8QSW2N13wZ6dImZJRxAnEVNcBQg/wrMzk2EF9zQhJw5azbRaQyYec8+MahvlUurBh73AdjcqausCcj5H2jjNTVw6qPkEz9kn5bdY4iI7y8kkQZfww1jiyS7IundTNz3qrP7usagUagEdgqBJqwbhWSXU4j0AjsKQQoocgOBZc3Fbmi5AuzRa6QPnvUhNgly+hmjsoK8UQIeAN5WpTJe2T/7KLsr8ByL4KKwCEVlEkeSUo0MoCQUWy9Keg8k5TfhC27H1nWRoSTAq592s57gwghcdrKu4N8JuzSvQhhwnFzb4ggkpzQ6YTxapMyeKPsm0SY1QeOrl8U0onUIwzCcJWJKOeoGuXxLKsjr1/2GmevKbIbEgAffegVIqBdkhBRvnnC6j5IOLgHNp4NG3hpN2z1O4+V9sUjug75Ug9khYdbyC0PMeNHzo2dtycTEdEe/azu9keuElabEGeyTF70AVJETuBnDzIyoz+mXn1YqyfSi5SRiZw7m/aql9/JBSxdU/f8woz3UJ97pn7bTGZZe1h5mRk9kiVYVEKVzUUTCeIceWeY0FaGp1XOTCYLObuXDHkbZ8ic37zIhDJDxldNvka29YV+0a/wVk/YKkOEB0y9E/690VxTj7VRRvYdk/V5xx8twkzbeHxtAWCY0l7eVSHG6rXRvuE9Nal3ZRqBRuDQItCE9dB2fTe8ETgcCPCqUSZ5hijt3sgfLx4CuG5I4yLUeFWEnvLoUgQREZ62jc58THmIAiVachT1Vcdkvg0ZXEamKM0JIaakUmpD/hYRi5BtpBCZQ4LiFaJ0807yvPFeCtPleYoSn3O1c9zYqkRPf6SdlGckQT2zn3JeOerpPvXUjz4jp7yYyVK77Pnq6n7YIhLKQfqRh2RI3YhALCMEyuUB5jlDGpVdsxXXe7VZX6kv71bwXAW/HLui/mTEcz1TO1Y9O3i3Rz2PvvBpBg9JiniFVyWsu133VZ9P3hB8fUoOcnTfKn2cZzCyCN/lTTaW4WT/cY0iWKU+xgq54VUWvqw+jDTmv1UJ+SrP6WsagUagEdhOBJqwbie6XXYj0AjsOgIJqaREUtz8TajtVobD8f4gIzxQyA+SWY/NWAWIhLv6m6O8aub0ZWWknTm7OkeC1X100/thgfQg8ciq+vPGIL48xpRcnmmZhO2fE84IM+2rIdbrKOJRoBN+nHpOz6Gc1nUz7avGgNzvuQkp9sxVM0Ivwz5hl8pKoq1FmCQ7vvKW9c2i59V2RE7207Fvz372s0ckgoRZIazCwOd5WNeRq1XG105dM+3j9PVG47f+zlsrbBxecBASzGDEILKOh1WZ6mNcx8iEQC8yqOwURv2cRqARaATWQaAJ6zpo9bWNQCPQCBwgBJBrocjCM3kIEVbEmweQNwahEx7p/FV7JIU0bkQsDxA83ZRtQECSMXtYZWjmMZTcSDIspJuRh8dbiPRWGpO2oRlbWmQiCIR9MxYZl8af0HGh5ggmrIQFbzZL8JZWuAtrBBqBRmCHEWjCusOA9+MagUagEdgrCAhbFJopaZBMp8KAkVUeSOHI9pTahyskmGcnCZv2Sv27HvsPAcmpyBsjScLy7b/lASRfOQvZPtmt8H7vB4QYiRyrk33E2cJgr7c9y8K9cyasJFPC6PvVCDQCjcBhQqAJ62Hq7W5rI9AINAIFAcQUaZW0SfZUCZEozjw8ObYEac1e2s3u82zQG4EgwLtqb7TsytnnSb6QNPuYeREdVyMT8bJjXw4SojyrMPG2b9X4SzZre68lBJO9WGZf4dPw6lcj0Ag0AocJgSash6m3u62NQCPQCEwQQFqTrEniJQl9KMsy2FKUN3N0SYPcCCxCgMdQcjJ7pGXURda8eFhlMJbBFikjf5vJQrwfkUdQ7Vd1NJVQadmYGYckFhMmqbpbMwAAAOhJREFULSyfZ9URUsLyEfl+NQKNQCNwmBBownqYervb2gg0Ao1AI9AI7CICyJmEQvZMM5AgZ7yIkgA5ZshxK4irsNfD4tFnIJL4TEiw7MAwgYdQ4By/5Kgk/+eooV3swn50I9AINAI7jkAT1h2HvB/YCDQCjUAj0AgcTgR49BE04cCyHHtLOpRjfnJM0WE6HzTHS/Eye8MEHsliLQHVZo7GOZwS1q1uBBqBg4hAE9aD2KvdpkagEWgEGoFGoBFoBBqBRqARaAQOAAJNWA9AJ3YTGoFGoBFoBBqBRqARaAQagUagETiICPxfWXO+fbqDYdAAAAAASUVORK5CYII=">
            <a:extLst>
              <a:ext uri="{FF2B5EF4-FFF2-40B4-BE49-F238E27FC236}">
                <a16:creationId xmlns:a16="http://schemas.microsoft.com/office/drawing/2014/main" xmlns="" id="{96203E2C-337C-4E15-B188-395E6332630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grpSp>
        <p:nvGrpSpPr>
          <p:cNvPr id="8" name="Grupo 7">
            <a:extLst>
              <a:ext uri="{FF2B5EF4-FFF2-40B4-BE49-F238E27FC236}">
                <a16:creationId xmlns:a16="http://schemas.microsoft.com/office/drawing/2014/main" xmlns="" id="{AA7B42C0-8F3E-4EEC-9F85-8F9FEC67ADAD}"/>
              </a:ext>
            </a:extLst>
          </p:cNvPr>
          <p:cNvGrpSpPr/>
          <p:nvPr/>
        </p:nvGrpSpPr>
        <p:grpSpPr>
          <a:xfrm>
            <a:off x="6507498" y="1348908"/>
            <a:ext cx="5248084" cy="2568374"/>
            <a:chOff x="6438225" y="2253008"/>
            <a:chExt cx="5248084" cy="2568374"/>
          </a:xfrm>
        </p:grpSpPr>
        <p:pic>
          <p:nvPicPr>
            <p:cNvPr id="6" name="Imagen 5">
              <a:extLst>
                <a:ext uri="{FF2B5EF4-FFF2-40B4-BE49-F238E27FC236}">
                  <a16:creationId xmlns:a16="http://schemas.microsoft.com/office/drawing/2014/main" xmlns="" id="{42547316-D756-4D01-B98E-8AE616A96E30}"/>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l="3424" t="2874" r="4042" b="9723"/>
            <a:stretch/>
          </p:blipFill>
          <p:spPr>
            <a:xfrm>
              <a:off x="6438225" y="2253008"/>
              <a:ext cx="5248084" cy="2568374"/>
            </a:xfrm>
            <a:prstGeom prst="rect">
              <a:avLst/>
            </a:prstGeom>
            <a:solidFill>
              <a:srgbClr val="00B0F0"/>
            </a:solidFill>
            <a:ln>
              <a:solidFill>
                <a:srgbClr val="C00000"/>
              </a:solidFill>
            </a:ln>
          </p:spPr>
        </p:pic>
        <p:sp>
          <p:nvSpPr>
            <p:cNvPr id="7" name="CuadroTexto 6">
              <a:extLst>
                <a:ext uri="{FF2B5EF4-FFF2-40B4-BE49-F238E27FC236}">
                  <a16:creationId xmlns:a16="http://schemas.microsoft.com/office/drawing/2014/main" xmlns="" id="{941B6585-EB1C-4B95-8A4F-715B6177E19A}"/>
                </a:ext>
              </a:extLst>
            </p:cNvPr>
            <p:cNvSpPr txBox="1"/>
            <p:nvPr/>
          </p:nvSpPr>
          <p:spPr>
            <a:xfrm>
              <a:off x="8825346" y="4179519"/>
              <a:ext cx="813108" cy="369332"/>
            </a:xfrm>
            <a:prstGeom prst="rect">
              <a:avLst/>
            </a:prstGeom>
            <a:noFill/>
          </p:spPr>
          <p:txBody>
            <a:bodyPr wrap="none" rtlCol="0">
              <a:spAutoFit/>
            </a:bodyPr>
            <a:lstStyle/>
            <a:p>
              <a:r>
                <a:rPr lang="es-ES" dirty="0"/>
                <a:t>grados</a:t>
              </a:r>
            </a:p>
          </p:txBody>
        </p:sp>
      </p:grpSp>
      <mc:AlternateContent xmlns:mc="http://schemas.openxmlformats.org/markup-compatibility/2006">
        <mc:Choice xmlns:a14="http://schemas.microsoft.com/office/drawing/2010/main" xmlns="" Requires="a14">
          <p:sp>
            <p:nvSpPr>
              <p:cNvPr id="4" name="CuadroTexto 3">
                <a:extLst>
                  <a:ext uri="{FF2B5EF4-FFF2-40B4-BE49-F238E27FC236}">
                    <a16:creationId xmlns:a16="http://schemas.microsoft.com/office/drawing/2014/main" id="{63CC700E-05AE-4461-9D49-85D5C26B4622}"/>
                  </a:ext>
                </a:extLst>
              </p:cNvPr>
              <p:cNvSpPr txBox="1"/>
              <p:nvPr/>
            </p:nvSpPr>
            <p:spPr>
              <a:xfrm>
                <a:off x="6507499" y="4379498"/>
                <a:ext cx="5448974" cy="2308324"/>
              </a:xfrm>
              <a:prstGeom prst="rect">
                <a:avLst/>
              </a:prstGeom>
              <a:noFill/>
            </p:spPr>
            <p:txBody>
              <a:bodyPr wrap="square" rtlCol="0">
                <a:spAutoFit/>
              </a:bodyPr>
              <a:lstStyle/>
              <a:p>
                <a:pPr algn="just"/>
                <a:r>
                  <a:rPr lang="es-ES" dirty="0">
                    <a:latin typeface="Arial" panose="020B0604020202020204" pitchFamily="34" charset="0"/>
                    <a:cs typeface="Arial" panose="020B0604020202020204" pitchFamily="34" charset="0"/>
                  </a:rPr>
                  <a:t>Las seis direcciones equivalentes, se representan por la notación &lt;100&gt;.  La dirección cristalográfica en la que se alcanza la saturación con  el menor </a:t>
                </a:r>
                <a14:m>
                  <m:oMath xmlns:m="http://schemas.openxmlformats.org/officeDocument/2006/math">
                    <m:r>
                      <a:rPr lang="es-ES" i="1">
                        <a:latin typeface="Cambria Math" panose="02040503050406030204" pitchFamily="18" charset="0"/>
                      </a:rPr>
                      <m:t>𝐻</m:t>
                    </m:r>
                  </m:oMath>
                </a14:m>
                <a:r>
                  <a:rPr lang="es-ES" dirty="0">
                    <a:latin typeface="Arial" panose="020B0604020202020204" pitchFamily="34" charset="0"/>
                    <a:cs typeface="Arial" panose="020B0604020202020204" pitchFamily="34" charset="0"/>
                  </a:rPr>
                  <a:t> son las direcciones de fácil magnetización. Las direcciones de fácil magnetización son los ejes de magnetización espontánea de los dominios en ausencia de </a:t>
                </a:r>
                <a14:m>
                  <m:oMath xmlns:m="http://schemas.openxmlformats.org/officeDocument/2006/math">
                    <m:r>
                      <a:rPr lang="es-ES" i="1">
                        <a:latin typeface="Cambria Math" panose="02040503050406030204" pitchFamily="18" charset="0"/>
                      </a:rPr>
                      <m:t>𝐻</m:t>
                    </m:r>
                  </m:oMath>
                </a14:m>
                <a:r>
                  <a:rPr lang="es-ES" dirty="0">
                    <a:latin typeface="Arial" panose="020B0604020202020204" pitchFamily="34" charset="0"/>
                    <a:cs typeface="Arial" panose="020B0604020202020204" pitchFamily="34" charset="0"/>
                  </a:rPr>
                  <a:t>.</a:t>
                </a:r>
              </a:p>
              <a:p>
                <a:pPr algn="just"/>
                <a:endParaRPr lang="es-ES" dirty="0">
                  <a:latin typeface="Arial" panose="020B0604020202020204" pitchFamily="34" charset="0"/>
                  <a:cs typeface="Arial" panose="020B0604020202020204" pitchFamily="34" charset="0"/>
                </a:endParaRPr>
              </a:p>
            </p:txBody>
          </p:sp>
        </mc:Choice>
        <mc:Fallback>
          <p:sp>
            <p:nvSpPr>
              <p:cNvPr id="4" name="CuadroTexto 3">
                <a:extLst>
                  <a:ext uri="{FF2B5EF4-FFF2-40B4-BE49-F238E27FC236}">
                    <a16:creationId xmlns:a16="http://schemas.microsoft.com/office/drawing/2014/main" xmlns="" xmlns:a14="http://schemas.microsoft.com/office/drawing/2010/main" id="{63CC700E-05AE-4461-9D49-85D5C26B4622}"/>
                  </a:ext>
                </a:extLst>
              </p:cNvPr>
              <p:cNvSpPr txBox="1">
                <a:spLocks noRot="1" noChangeAspect="1" noMove="1" noResize="1" noEditPoints="1" noAdjustHandles="1" noChangeArrowheads="1" noChangeShapeType="1" noTextEdit="1"/>
              </p:cNvSpPr>
              <p:nvPr/>
            </p:nvSpPr>
            <p:spPr>
              <a:xfrm>
                <a:off x="6507499" y="4379498"/>
                <a:ext cx="5448974" cy="2308324"/>
              </a:xfrm>
              <a:prstGeom prst="rect">
                <a:avLst/>
              </a:prstGeom>
              <a:blipFill>
                <a:blip r:embed="rId3" cstate="print"/>
                <a:stretch>
                  <a:fillRect l="-1008" t="-1319" r="-1008"/>
                </a:stretch>
              </a:blipFill>
            </p:spPr>
            <p:txBody>
              <a:bodyPr/>
              <a:lstStyle/>
              <a:p>
                <a:r>
                  <a:rPr lang="es-ES">
                    <a:noFill/>
                  </a:rPr>
                  <a:t> </a:t>
                </a:r>
              </a:p>
            </p:txBody>
          </p:sp>
        </mc:Fallback>
      </mc:AlternateContent>
    </p:spTree>
    <p:extLst>
      <p:ext uri="{BB962C8B-B14F-4D97-AF65-F5344CB8AC3E}">
        <p14:creationId xmlns:p14="http://schemas.microsoft.com/office/powerpoint/2010/main" xmlns="" val="6670430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138B252-66FB-4BC6-9F92-20703D262D0D}"/>
              </a:ext>
            </a:extLst>
          </p:cNvPr>
          <p:cNvSpPr>
            <a:spLocks noGrp="1"/>
          </p:cNvSpPr>
          <p:nvPr>
            <p:ph type="title"/>
          </p:nvPr>
        </p:nvSpPr>
        <p:spPr>
          <a:xfrm>
            <a:off x="838200" y="173326"/>
            <a:ext cx="10515600" cy="507711"/>
          </a:xfrm>
        </p:spPr>
        <p:txBody>
          <a:bodyPr>
            <a:normAutofit fontScale="90000"/>
          </a:bodyPr>
          <a:lstStyle/>
          <a:p>
            <a:endParaRPr lang="es-ES" dirty="0"/>
          </a:p>
        </p:txBody>
      </p:sp>
      <mc:AlternateContent xmlns:mc="http://schemas.openxmlformats.org/markup-compatibility/2006">
        <mc:Choice xmlns:a14="http://schemas.microsoft.com/office/drawing/2010/main" xmlns="" Requires="a14">
          <p:sp>
            <p:nvSpPr>
              <p:cNvPr id="3" name="Marcador de contenido 2">
                <a:extLst>
                  <a:ext uri="{FF2B5EF4-FFF2-40B4-BE49-F238E27FC236}">
                    <a16:creationId xmlns:a16="http://schemas.microsoft.com/office/drawing/2014/main" id="{D0D037E1-1395-49D7-82F2-A5AB0C925C03}"/>
                  </a:ext>
                </a:extLst>
              </p:cNvPr>
              <p:cNvSpPr>
                <a:spLocks noGrp="1"/>
              </p:cNvSpPr>
              <p:nvPr>
                <p:ph idx="1"/>
              </p:nvPr>
            </p:nvSpPr>
            <p:spPr>
              <a:xfrm>
                <a:off x="838200" y="786534"/>
                <a:ext cx="10515600" cy="5898140"/>
              </a:xfrm>
            </p:spPr>
            <p:txBody>
              <a:bodyPr>
                <a:normAutofit fontScale="85000" lnSpcReduction="10000"/>
              </a:bodyPr>
              <a:lstStyle/>
              <a:p>
                <a:pPr marL="0" indent="0" algn="just">
                  <a:buNone/>
                </a:pPr>
                <a:r>
                  <a:rPr lang="es-ES" dirty="0">
                    <a:latin typeface="Arial" panose="020B0604020202020204" pitchFamily="34" charset="0"/>
                    <a:cs typeface="Arial" panose="020B0604020202020204" pitchFamily="34" charset="0"/>
                  </a:rPr>
                  <a:t>Tomemos un simple ejemplo:</a:t>
                </a:r>
              </a:p>
              <a:p>
                <a:pPr marL="0" indent="0" algn="just">
                  <a:buNone/>
                </a:pPr>
                <a:r>
                  <a:rPr lang="es-ES" dirty="0">
                    <a:latin typeface="Arial" panose="020B0604020202020204" pitchFamily="34" charset="0"/>
                    <a:cs typeface="Arial" panose="020B0604020202020204" pitchFamily="34" charset="0"/>
                  </a:rPr>
                  <a:t>Suponemos un dipolo magnético en un metal y que sobre el actúa un campo </a:t>
                </a:r>
                <a14:m>
                  <m:oMath xmlns:m="http://schemas.openxmlformats.org/officeDocument/2006/math">
                    <m:acc>
                      <m:accPr>
                        <m:chr m:val="⃗"/>
                        <m:ctrlPr>
                          <a:rPr lang="es-ES" i="1">
                            <a:latin typeface="Cambria Math" panose="02040503050406030204" pitchFamily="18" charset="0"/>
                            <a:ea typeface="Cambria Math" panose="02040503050406030204" pitchFamily="18" charset="0"/>
                            <a:cs typeface="Arial" panose="020B0604020202020204" pitchFamily="34" charset="0"/>
                          </a:rPr>
                        </m:ctrlPr>
                      </m:accPr>
                      <m:e>
                        <m:r>
                          <a:rPr lang="es-ES" i="1">
                            <a:latin typeface="Cambria Math" panose="02040503050406030204" pitchFamily="18" charset="0"/>
                            <a:ea typeface="Cambria Math" panose="02040503050406030204" pitchFamily="18" charset="0"/>
                            <a:cs typeface="Arial" panose="020B0604020202020204" pitchFamily="34" charset="0"/>
                          </a:rPr>
                          <m:t>𝐵</m:t>
                        </m:r>
                      </m:e>
                    </m:acc>
                    <m:r>
                      <a:rPr lang="es-ES" b="0" i="1" smtClean="0">
                        <a:latin typeface="Cambria Math" panose="02040503050406030204" pitchFamily="18" charset="0"/>
                        <a:ea typeface="Cambria Math" panose="02040503050406030204" pitchFamily="18" charset="0"/>
                        <a:cs typeface="Arial" panose="020B0604020202020204" pitchFamily="34" charset="0"/>
                      </a:rPr>
                      <m:t> ,</m:t>
                    </m:r>
                  </m:oMath>
                </a14:m>
                <a:r>
                  <a:rPr lang="es-ES" dirty="0">
                    <a:latin typeface="Arial" panose="020B0604020202020204" pitchFamily="34" charset="0"/>
                    <a:cs typeface="Arial" panose="020B0604020202020204" pitchFamily="34" charset="0"/>
                  </a:rPr>
                  <a:t> sabemos que el campo interactúa con el dipolo (</a:t>
                </a:r>
                <a14:m>
                  <m:oMath xmlns:m="http://schemas.openxmlformats.org/officeDocument/2006/math">
                    <m:acc>
                      <m:accPr>
                        <m:chr m:val="⃗"/>
                        <m:ctrlPr>
                          <a:rPr lang="es-ES" i="1">
                            <a:latin typeface="Cambria Math" panose="02040503050406030204" pitchFamily="18" charset="0"/>
                            <a:ea typeface="Cambria Math" panose="02040503050406030204" pitchFamily="18" charset="0"/>
                            <a:cs typeface="Arial" panose="020B0604020202020204" pitchFamily="34" charset="0"/>
                          </a:rPr>
                        </m:ctrlPr>
                      </m:accPr>
                      <m:e>
                        <m:r>
                          <a:rPr lang="es-ES" i="1">
                            <a:latin typeface="Cambria Math" panose="02040503050406030204" pitchFamily="18" charset="0"/>
                            <a:ea typeface="Cambria Math" panose="02040503050406030204" pitchFamily="18" charset="0"/>
                            <a:cs typeface="Arial" panose="020B0604020202020204" pitchFamily="34" charset="0"/>
                          </a:rPr>
                          <m:t>𝑚</m:t>
                        </m:r>
                      </m:e>
                    </m:acc>
                  </m:oMath>
                </a14:m>
                <a:r>
                  <a:rPr lang="es-ES" dirty="0">
                    <a:latin typeface="Arial" panose="020B0604020202020204" pitchFamily="34" charset="0"/>
                    <a:cs typeface="Arial" panose="020B0604020202020204" pitchFamily="34" charset="0"/>
                  </a:rPr>
                  <a:t>) y producirá una variación de la energía</a:t>
                </a:r>
              </a:p>
              <a:p>
                <a:pPr marL="0" indent="0" algn="ctr">
                  <a:buNone/>
                </a:pPr>
                <a14:m>
                  <m:oMathPara xmlns:m="http://schemas.openxmlformats.org/officeDocument/2006/math">
                    <m:oMathParaPr>
                      <m:jc m:val="centerGroup"/>
                    </m:oMathParaPr>
                    <m:oMath xmlns:m="http://schemas.openxmlformats.org/officeDocument/2006/math">
                      <m:r>
                        <a:rPr lang="es-ES" i="1">
                          <a:latin typeface="Cambria Math" panose="02040503050406030204" pitchFamily="18" charset="0"/>
                          <a:ea typeface="Cambria Math" panose="02040503050406030204" pitchFamily="18" charset="0"/>
                          <a:cs typeface="Arial" panose="020B0604020202020204" pitchFamily="34" charset="0"/>
                        </a:rPr>
                        <m:t>∆</m:t>
                      </m:r>
                      <m:r>
                        <a:rPr lang="es-ES" i="1">
                          <a:latin typeface="Cambria Math" panose="02040503050406030204" pitchFamily="18" charset="0"/>
                          <a:ea typeface="Cambria Math" panose="02040503050406030204" pitchFamily="18" charset="0"/>
                          <a:cs typeface="Arial" panose="020B0604020202020204" pitchFamily="34" charset="0"/>
                        </a:rPr>
                        <m:t>𝐸</m:t>
                      </m:r>
                      <m:r>
                        <a:rPr lang="es-ES" b="0" i="1" smtClean="0">
                          <a:latin typeface="Cambria Math" panose="02040503050406030204" pitchFamily="18" charset="0"/>
                        </a:rPr>
                        <m:t>=−</m:t>
                      </m:r>
                      <m:acc>
                        <m:accPr>
                          <m:chr m:val="⃗"/>
                          <m:ctrlPr>
                            <a:rPr lang="es-ES" i="1">
                              <a:latin typeface="Cambria Math" panose="02040503050406030204" pitchFamily="18" charset="0"/>
                              <a:ea typeface="Cambria Math" panose="02040503050406030204" pitchFamily="18" charset="0"/>
                              <a:cs typeface="Arial" panose="020B0604020202020204" pitchFamily="34" charset="0"/>
                            </a:rPr>
                          </m:ctrlPr>
                        </m:accPr>
                        <m:e>
                          <m:r>
                            <a:rPr lang="es-ES" i="1">
                              <a:latin typeface="Cambria Math" panose="02040503050406030204" pitchFamily="18" charset="0"/>
                              <a:ea typeface="Cambria Math" panose="02040503050406030204" pitchFamily="18" charset="0"/>
                              <a:cs typeface="Arial" panose="020B0604020202020204" pitchFamily="34" charset="0"/>
                            </a:rPr>
                            <m:t>𝑚</m:t>
                          </m:r>
                        </m:e>
                      </m:acc>
                      <m:r>
                        <a:rPr lang="es-ES" b="0" i="0"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s-ES" i="1">
                              <a:latin typeface="Cambria Math" panose="02040503050406030204" pitchFamily="18" charset="0"/>
                              <a:ea typeface="Cambria Math" panose="02040503050406030204" pitchFamily="18" charset="0"/>
                              <a:cs typeface="Arial" panose="020B0604020202020204" pitchFamily="34" charset="0"/>
                            </a:rPr>
                          </m:ctrlPr>
                        </m:accPr>
                        <m:e>
                          <m:r>
                            <a:rPr lang="es-ES" i="1">
                              <a:latin typeface="Cambria Math" panose="02040503050406030204" pitchFamily="18" charset="0"/>
                              <a:ea typeface="Cambria Math" panose="02040503050406030204" pitchFamily="18" charset="0"/>
                              <a:cs typeface="Arial" panose="020B0604020202020204" pitchFamily="34" charset="0"/>
                            </a:rPr>
                            <m:t>𝐵</m:t>
                          </m:r>
                        </m:e>
                      </m:acc>
                    </m:oMath>
                  </m:oMathPara>
                </a14:m>
                <a:endParaRPr lang="es-ES" dirty="0">
                  <a:latin typeface="Arial" panose="020B0604020202020204" pitchFamily="34" charset="0"/>
                  <a:cs typeface="Arial" panose="020B0604020202020204" pitchFamily="34" charset="0"/>
                </a:endParaRPr>
              </a:p>
              <a:p>
                <a:pPr marL="0" indent="0" algn="just">
                  <a:buNone/>
                </a:pPr>
                <a:r>
                  <a:rPr lang="es-ES" dirty="0">
                    <a:latin typeface="Arial" panose="020B0604020202020204" pitchFamily="34" charset="0"/>
                    <a:cs typeface="Arial" panose="020B0604020202020204" pitchFamily="34" charset="0"/>
                  </a:rPr>
                  <a:t>Luego la variación de la energía será</a:t>
                </a:r>
              </a:p>
              <a:p>
                <a:pPr marL="0" indent="0" algn="just">
                  <a:buNone/>
                </a:pPr>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ea typeface="Cambria Math" panose="02040503050406030204" pitchFamily="18" charset="0"/>
                          <a:cs typeface="Arial" panose="020B0604020202020204" pitchFamily="34" charset="0"/>
                        </a:rPr>
                        <m:t>∆</m:t>
                      </m:r>
                      <m:r>
                        <a:rPr lang="es-ES" b="0" i="1" smtClean="0">
                          <a:latin typeface="Cambria Math" panose="02040503050406030204" pitchFamily="18" charset="0"/>
                          <a:ea typeface="Cambria Math" panose="02040503050406030204" pitchFamily="18" charset="0"/>
                          <a:cs typeface="Arial" panose="020B0604020202020204" pitchFamily="34" charset="0"/>
                        </a:rPr>
                        <m:t>𝐸</m:t>
                      </m:r>
                      <m:r>
                        <a:rPr lang="es-ES"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𝜇</m:t>
                          </m:r>
                        </m:e>
                        <m:sub>
                          <m:r>
                            <a:rPr lang="es-ES" i="1">
                              <a:latin typeface="Cambria Math" panose="02040503050406030204" pitchFamily="18" charset="0"/>
                              <a:ea typeface="Cambria Math" panose="02040503050406030204" pitchFamily="18" charset="0"/>
                              <a:cs typeface="Arial" panose="020B0604020202020204" pitchFamily="34" charset="0"/>
                            </a:rPr>
                            <m:t>0</m:t>
                          </m:r>
                        </m:sub>
                      </m:sSub>
                      <m:acc>
                        <m:accPr>
                          <m:chr m:val="⃗"/>
                          <m:ctrlPr>
                            <a:rPr lang="es-ES" i="1">
                              <a:latin typeface="Cambria Math" panose="02040503050406030204" pitchFamily="18" charset="0"/>
                              <a:ea typeface="Cambria Math" panose="02040503050406030204" pitchFamily="18" charset="0"/>
                              <a:cs typeface="Arial" panose="020B0604020202020204" pitchFamily="34" charset="0"/>
                            </a:rPr>
                          </m:ctrlPr>
                        </m:accPr>
                        <m:e>
                          <m:r>
                            <a:rPr lang="es-ES" i="1">
                              <a:latin typeface="Cambria Math" panose="02040503050406030204" pitchFamily="18" charset="0"/>
                              <a:ea typeface="Cambria Math" panose="02040503050406030204" pitchFamily="18" charset="0"/>
                              <a:cs typeface="Arial" panose="020B0604020202020204" pitchFamily="34" charset="0"/>
                            </a:rPr>
                            <m:t>𝑚</m:t>
                          </m:r>
                        </m:e>
                      </m:acc>
                      <m:d>
                        <m:dPr>
                          <m:ctrlPr>
                            <a:rPr lang="es-ES" i="1">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s-ES" i="1">
                                  <a:latin typeface="Cambria Math" panose="02040503050406030204" pitchFamily="18" charset="0"/>
                                  <a:ea typeface="Cambria Math" panose="02040503050406030204" pitchFamily="18" charset="0"/>
                                  <a:cs typeface="Arial" panose="020B0604020202020204" pitchFamily="34" charset="0"/>
                                </a:rPr>
                              </m:ctrlPr>
                            </m:accPr>
                            <m:e>
                              <m:r>
                                <a:rPr lang="es-ES" i="1">
                                  <a:latin typeface="Cambria Math" panose="02040503050406030204" pitchFamily="18" charset="0"/>
                                  <a:ea typeface="Cambria Math" panose="02040503050406030204" pitchFamily="18" charset="0"/>
                                  <a:cs typeface="Arial" panose="020B0604020202020204" pitchFamily="34" charset="0"/>
                                </a:rPr>
                                <m:t>𝐻</m:t>
                              </m:r>
                            </m:e>
                          </m:acc>
                          <m:r>
                            <a:rPr lang="es-ES" i="1">
                              <a:latin typeface="Cambria Math" panose="02040503050406030204" pitchFamily="18" charset="0"/>
                              <a:ea typeface="Cambria Math" panose="02040503050406030204" pitchFamily="18" charset="0"/>
                              <a:cs typeface="Arial" panose="020B0604020202020204" pitchFamily="34" charset="0"/>
                            </a:rPr>
                            <m:t>+</m:t>
                          </m:r>
                          <m:acc>
                            <m:accPr>
                              <m:chr m:val="⃗"/>
                              <m:ctrlPr>
                                <a:rPr lang="es-ES" i="1">
                                  <a:latin typeface="Cambria Math" panose="02040503050406030204" pitchFamily="18" charset="0"/>
                                  <a:ea typeface="Cambria Math" panose="02040503050406030204" pitchFamily="18" charset="0"/>
                                  <a:cs typeface="Arial" panose="020B0604020202020204" pitchFamily="34" charset="0"/>
                                </a:rPr>
                              </m:ctrlPr>
                            </m:accPr>
                            <m:e>
                              <m:r>
                                <a:rPr lang="es-ES" i="1">
                                  <a:latin typeface="Cambria Math" panose="02040503050406030204" pitchFamily="18" charset="0"/>
                                  <a:ea typeface="Cambria Math" panose="02040503050406030204" pitchFamily="18" charset="0"/>
                                  <a:cs typeface="Arial" panose="020B0604020202020204" pitchFamily="34" charset="0"/>
                                </a:rPr>
                                <m:t>𝑀</m:t>
                              </m:r>
                            </m:e>
                          </m:acc>
                        </m:e>
                      </m:d>
                      <m:r>
                        <a:rPr lang="es-ES" b="0" i="1" smtClean="0">
                          <a:latin typeface="Cambria Math" panose="02040503050406030204" pitchFamily="18" charset="0"/>
                          <a:ea typeface="Cambria Math" panose="02040503050406030204" pitchFamily="18" charset="0"/>
                          <a:cs typeface="Arial" panose="020B0604020202020204" pitchFamily="34" charset="0"/>
                        </a:rPr>
                        <m:t>=</m:t>
                      </m:r>
                      <m:r>
                        <a:rPr lang="es-ES" i="1">
                          <a:latin typeface="Cambria Math" panose="02040503050406030204" pitchFamily="18" charset="0"/>
                        </a:rPr>
                        <m:t>−</m:t>
                      </m:r>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𝜇</m:t>
                          </m:r>
                        </m:e>
                        <m:sub>
                          <m:r>
                            <a:rPr lang="es-ES" i="1">
                              <a:latin typeface="Cambria Math" panose="02040503050406030204" pitchFamily="18" charset="0"/>
                              <a:ea typeface="Cambria Math" panose="02040503050406030204" pitchFamily="18" charset="0"/>
                              <a:cs typeface="Arial" panose="020B0604020202020204" pitchFamily="34" charset="0"/>
                            </a:rPr>
                            <m:t>0</m:t>
                          </m:r>
                        </m:sub>
                      </m:sSub>
                      <m:acc>
                        <m:accPr>
                          <m:chr m:val="⃗"/>
                          <m:ctrlPr>
                            <a:rPr lang="es-ES" i="1">
                              <a:latin typeface="Cambria Math" panose="02040503050406030204" pitchFamily="18" charset="0"/>
                              <a:ea typeface="Cambria Math" panose="02040503050406030204" pitchFamily="18" charset="0"/>
                              <a:cs typeface="Arial" panose="020B0604020202020204" pitchFamily="34" charset="0"/>
                            </a:rPr>
                          </m:ctrlPr>
                        </m:accPr>
                        <m:e>
                          <m:r>
                            <a:rPr lang="es-ES" i="1">
                              <a:latin typeface="Cambria Math" panose="02040503050406030204" pitchFamily="18" charset="0"/>
                              <a:ea typeface="Cambria Math" panose="02040503050406030204" pitchFamily="18" charset="0"/>
                              <a:cs typeface="Arial" panose="020B0604020202020204" pitchFamily="34" charset="0"/>
                            </a:rPr>
                            <m:t>𝑚</m:t>
                          </m:r>
                        </m:e>
                      </m:acc>
                      <m:acc>
                        <m:accPr>
                          <m:chr m:val="⃗"/>
                          <m:ctrlPr>
                            <a:rPr lang="es-ES" i="1">
                              <a:latin typeface="Cambria Math" panose="02040503050406030204" pitchFamily="18" charset="0"/>
                              <a:ea typeface="Cambria Math" panose="02040503050406030204" pitchFamily="18" charset="0"/>
                              <a:cs typeface="Arial" panose="020B0604020202020204" pitchFamily="34" charset="0"/>
                            </a:rPr>
                          </m:ctrlPr>
                        </m:accPr>
                        <m:e>
                          <m:r>
                            <a:rPr lang="es-ES" i="1">
                              <a:latin typeface="Cambria Math" panose="02040503050406030204" pitchFamily="18" charset="0"/>
                              <a:ea typeface="Cambria Math" panose="02040503050406030204" pitchFamily="18" charset="0"/>
                              <a:cs typeface="Arial" panose="020B0604020202020204" pitchFamily="34" charset="0"/>
                            </a:rPr>
                            <m:t>𝐻</m:t>
                          </m:r>
                        </m:e>
                      </m:acc>
                      <m:r>
                        <a:rPr lang="es-ES"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𝜇</m:t>
                          </m:r>
                        </m:e>
                        <m:sub>
                          <m:r>
                            <a:rPr lang="es-ES" i="1">
                              <a:latin typeface="Cambria Math" panose="02040503050406030204" pitchFamily="18" charset="0"/>
                              <a:ea typeface="Cambria Math" panose="02040503050406030204" pitchFamily="18" charset="0"/>
                              <a:cs typeface="Arial" panose="020B0604020202020204" pitchFamily="34" charset="0"/>
                            </a:rPr>
                            <m:t>0</m:t>
                          </m:r>
                        </m:sub>
                      </m:sSub>
                      <m:acc>
                        <m:accPr>
                          <m:chr m:val="⃗"/>
                          <m:ctrlPr>
                            <a:rPr lang="es-ES" i="1">
                              <a:latin typeface="Cambria Math" panose="02040503050406030204" pitchFamily="18" charset="0"/>
                              <a:ea typeface="Cambria Math" panose="02040503050406030204" pitchFamily="18" charset="0"/>
                              <a:cs typeface="Arial" panose="020B0604020202020204" pitchFamily="34" charset="0"/>
                            </a:rPr>
                          </m:ctrlPr>
                        </m:accPr>
                        <m:e>
                          <m:r>
                            <a:rPr lang="es-ES" i="1">
                              <a:latin typeface="Cambria Math" panose="02040503050406030204" pitchFamily="18" charset="0"/>
                              <a:ea typeface="Cambria Math" panose="02040503050406030204" pitchFamily="18" charset="0"/>
                              <a:cs typeface="Arial" panose="020B0604020202020204" pitchFamily="34" charset="0"/>
                            </a:rPr>
                            <m:t>𝑚</m:t>
                          </m:r>
                        </m:e>
                      </m:acc>
                      <m:acc>
                        <m:accPr>
                          <m:chr m:val="⃗"/>
                          <m:ctrlPr>
                            <a:rPr lang="es-ES" i="1">
                              <a:latin typeface="Cambria Math" panose="02040503050406030204" pitchFamily="18" charset="0"/>
                              <a:ea typeface="Cambria Math" panose="02040503050406030204" pitchFamily="18" charset="0"/>
                              <a:cs typeface="Arial" panose="020B0604020202020204" pitchFamily="34" charset="0"/>
                            </a:rPr>
                          </m:ctrlPr>
                        </m:accPr>
                        <m:e>
                          <m:r>
                            <a:rPr lang="es-ES" i="1">
                              <a:latin typeface="Cambria Math" panose="02040503050406030204" pitchFamily="18" charset="0"/>
                              <a:ea typeface="Cambria Math" panose="02040503050406030204" pitchFamily="18" charset="0"/>
                              <a:cs typeface="Arial" panose="020B0604020202020204" pitchFamily="34" charset="0"/>
                            </a:rPr>
                            <m:t>𝑀</m:t>
                          </m:r>
                        </m:e>
                      </m:acc>
                    </m:oMath>
                  </m:oMathPara>
                </a14:m>
                <a:endParaRPr lang="es-ES" dirty="0">
                  <a:latin typeface="Arial" panose="020B0604020202020204" pitchFamily="34" charset="0"/>
                  <a:cs typeface="Arial" panose="020B0604020202020204" pitchFamily="34" charset="0"/>
                </a:endParaRPr>
              </a:p>
              <a:p>
                <a:pPr marL="0" indent="0" algn="just">
                  <a:buNone/>
                </a:pPr>
                <a:r>
                  <a:rPr lang="es-ES" dirty="0">
                    <a:latin typeface="Arial" panose="020B0604020202020204" pitchFamily="34" charset="0"/>
                    <a:cs typeface="Arial" panose="020B0604020202020204" pitchFamily="34" charset="0"/>
                  </a:rPr>
                  <a:t>Vemos que la variación de energía depende del campo externo </a:t>
                </a:r>
                <a14:m>
                  <m:oMath xmlns:m="http://schemas.openxmlformats.org/officeDocument/2006/math">
                    <m:acc>
                      <m:accPr>
                        <m:chr m:val="⃗"/>
                        <m:ctrlPr>
                          <a:rPr lang="es-ES" i="1">
                            <a:latin typeface="Cambria Math" panose="02040503050406030204" pitchFamily="18" charset="0"/>
                            <a:ea typeface="Cambria Math" panose="02040503050406030204" pitchFamily="18" charset="0"/>
                            <a:cs typeface="Arial" panose="020B0604020202020204" pitchFamily="34" charset="0"/>
                          </a:rPr>
                        </m:ctrlPr>
                      </m:accPr>
                      <m:e>
                        <m:r>
                          <a:rPr lang="es-ES" i="1">
                            <a:latin typeface="Cambria Math" panose="02040503050406030204" pitchFamily="18" charset="0"/>
                            <a:ea typeface="Cambria Math" panose="02040503050406030204" pitchFamily="18" charset="0"/>
                            <a:cs typeface="Arial" panose="020B0604020202020204" pitchFamily="34" charset="0"/>
                          </a:rPr>
                          <m:t>𝐻</m:t>
                        </m:r>
                      </m:e>
                    </m:acc>
                  </m:oMath>
                </a14:m>
                <a:r>
                  <a:rPr lang="es-ES" dirty="0">
                    <a:latin typeface="Arial" panose="020B0604020202020204" pitchFamily="34" charset="0"/>
                    <a:cs typeface="Arial" panose="020B0604020202020204" pitchFamily="34" charset="0"/>
                  </a:rPr>
                  <a:t> y de </a:t>
                </a:r>
                <a14:m>
                  <m:oMath xmlns:m="http://schemas.openxmlformats.org/officeDocument/2006/math">
                    <m:acc>
                      <m:accPr>
                        <m:chr m:val="⃗"/>
                        <m:ctrlPr>
                          <a:rPr lang="es-ES" i="1">
                            <a:latin typeface="Cambria Math" panose="02040503050406030204" pitchFamily="18" charset="0"/>
                            <a:ea typeface="Cambria Math" panose="02040503050406030204" pitchFamily="18" charset="0"/>
                            <a:cs typeface="Arial" panose="020B0604020202020204" pitchFamily="34" charset="0"/>
                          </a:rPr>
                        </m:ctrlPr>
                      </m:accPr>
                      <m:e>
                        <m:r>
                          <a:rPr lang="es-ES" i="1">
                            <a:latin typeface="Cambria Math" panose="02040503050406030204" pitchFamily="18" charset="0"/>
                            <a:ea typeface="Cambria Math" panose="02040503050406030204" pitchFamily="18" charset="0"/>
                            <a:cs typeface="Arial" panose="020B0604020202020204" pitchFamily="34" charset="0"/>
                          </a:rPr>
                          <m:t>𝑀</m:t>
                        </m:r>
                      </m:e>
                    </m:acc>
                  </m:oMath>
                </a14:m>
                <a:r>
                  <a:rPr lang="es-ES" dirty="0">
                    <a:latin typeface="Arial" panose="020B0604020202020204" pitchFamily="34" charset="0"/>
                    <a:cs typeface="Arial" panose="020B0604020202020204" pitchFamily="34" charset="0"/>
                  </a:rPr>
                  <a:t> o sea del material. Esta ultima expresión puede ser desarrollada como</a:t>
                </a:r>
              </a:p>
              <a:p>
                <a:pPr marL="0" indent="0" algn="just">
                  <a:buNone/>
                </a:pPr>
                <a14:m>
                  <m:oMathPara xmlns:m="http://schemas.openxmlformats.org/officeDocument/2006/math">
                    <m:oMathParaPr>
                      <m:jc m:val="centerGroup"/>
                    </m:oMathParaPr>
                    <m:oMath xmlns:m="http://schemas.openxmlformats.org/officeDocument/2006/math">
                      <m:r>
                        <a:rPr lang="es-ES" i="1">
                          <a:latin typeface="Cambria Math" panose="02040503050406030204" pitchFamily="18" charset="0"/>
                          <a:ea typeface="Cambria Math" panose="02040503050406030204" pitchFamily="18" charset="0"/>
                          <a:cs typeface="Arial" panose="020B0604020202020204" pitchFamily="34" charset="0"/>
                        </a:rPr>
                        <m:t>−</m:t>
                      </m:r>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𝜇</m:t>
                          </m:r>
                        </m:e>
                        <m:sub>
                          <m:r>
                            <a:rPr lang="es-ES" i="1">
                              <a:latin typeface="Cambria Math" panose="02040503050406030204" pitchFamily="18" charset="0"/>
                              <a:ea typeface="Cambria Math" panose="02040503050406030204" pitchFamily="18" charset="0"/>
                              <a:cs typeface="Arial" panose="020B0604020202020204" pitchFamily="34" charset="0"/>
                            </a:rPr>
                            <m:t>0</m:t>
                          </m:r>
                        </m:sub>
                      </m:sSub>
                      <m:acc>
                        <m:accPr>
                          <m:chr m:val="⃗"/>
                          <m:ctrlPr>
                            <a:rPr lang="es-ES" i="1">
                              <a:latin typeface="Cambria Math" panose="02040503050406030204" pitchFamily="18" charset="0"/>
                              <a:ea typeface="Cambria Math" panose="02040503050406030204" pitchFamily="18" charset="0"/>
                              <a:cs typeface="Arial" panose="020B0604020202020204" pitchFamily="34" charset="0"/>
                            </a:rPr>
                          </m:ctrlPr>
                        </m:accPr>
                        <m:e>
                          <m:r>
                            <a:rPr lang="es-ES" i="1">
                              <a:latin typeface="Cambria Math" panose="02040503050406030204" pitchFamily="18" charset="0"/>
                              <a:ea typeface="Cambria Math" panose="02040503050406030204" pitchFamily="18" charset="0"/>
                              <a:cs typeface="Arial" panose="020B0604020202020204" pitchFamily="34" charset="0"/>
                            </a:rPr>
                            <m:t>𝑚</m:t>
                          </m:r>
                        </m:e>
                      </m:acc>
                      <m:acc>
                        <m:accPr>
                          <m:chr m:val="⃗"/>
                          <m:ctrlPr>
                            <a:rPr lang="es-ES" i="1">
                              <a:latin typeface="Cambria Math" panose="02040503050406030204" pitchFamily="18" charset="0"/>
                              <a:ea typeface="Cambria Math" panose="02040503050406030204" pitchFamily="18" charset="0"/>
                              <a:cs typeface="Arial" panose="020B0604020202020204" pitchFamily="34" charset="0"/>
                            </a:rPr>
                          </m:ctrlPr>
                        </m:accPr>
                        <m:e>
                          <m:r>
                            <a:rPr lang="es-ES" i="1">
                              <a:latin typeface="Cambria Math" panose="02040503050406030204" pitchFamily="18" charset="0"/>
                              <a:ea typeface="Cambria Math" panose="02040503050406030204" pitchFamily="18" charset="0"/>
                              <a:cs typeface="Arial" panose="020B0604020202020204" pitchFamily="34" charset="0"/>
                            </a:rPr>
                            <m:t>𝑀</m:t>
                          </m:r>
                        </m:e>
                      </m:acc>
                      <m:r>
                        <a:rPr lang="es-ES"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𝜇</m:t>
                          </m:r>
                        </m:e>
                        <m:sub>
                          <m:r>
                            <a:rPr lang="es-ES" i="1">
                              <a:latin typeface="Cambria Math" panose="02040503050406030204" pitchFamily="18" charset="0"/>
                              <a:ea typeface="Cambria Math" panose="02040503050406030204" pitchFamily="18" charset="0"/>
                              <a:cs typeface="Arial" panose="020B0604020202020204" pitchFamily="34" charset="0"/>
                            </a:rPr>
                            <m:t>0</m:t>
                          </m:r>
                        </m:sub>
                      </m:sSub>
                      <m:r>
                        <a:rPr lang="es-ES" b="0" i="1" smtClean="0">
                          <a:latin typeface="Cambria Math" panose="02040503050406030204" pitchFamily="18" charset="0"/>
                          <a:ea typeface="Cambria Math" panose="02040503050406030204" pitchFamily="18" charset="0"/>
                          <a:cs typeface="Arial" panose="020B0604020202020204" pitchFamily="34" charset="0"/>
                        </a:rPr>
                        <m:t>𝑚𝑀𝑐𝑜𝑠</m:t>
                      </m:r>
                      <m:r>
                        <a:rPr lang="es-ES" i="1">
                          <a:latin typeface="Cambria Math" panose="02040503050406030204" pitchFamily="18" charset="0"/>
                          <a:ea typeface="Cambria Math" panose="02040503050406030204" pitchFamily="18" charset="0"/>
                          <a:cs typeface="Arial" panose="020B0604020202020204" pitchFamily="34" charset="0"/>
                        </a:rPr>
                        <m:t>𝜗</m:t>
                      </m:r>
                      <m:r>
                        <a:rPr lang="es-ES"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𝜇</m:t>
                          </m:r>
                        </m:e>
                        <m:sub>
                          <m:r>
                            <a:rPr lang="es-ES" i="1">
                              <a:latin typeface="Cambria Math" panose="02040503050406030204" pitchFamily="18" charset="0"/>
                              <a:ea typeface="Cambria Math" panose="02040503050406030204" pitchFamily="18" charset="0"/>
                              <a:cs typeface="Arial" panose="020B0604020202020204" pitchFamily="34" charset="0"/>
                            </a:rPr>
                            <m:t>0</m:t>
                          </m:r>
                        </m:sub>
                      </m:sSub>
                      <m:r>
                        <a:rPr lang="es-ES" i="1">
                          <a:latin typeface="Cambria Math" panose="02040503050406030204" pitchFamily="18" charset="0"/>
                          <a:ea typeface="Cambria Math" panose="02040503050406030204" pitchFamily="18" charset="0"/>
                          <a:cs typeface="Arial" panose="020B0604020202020204" pitchFamily="34" charset="0"/>
                        </a:rPr>
                        <m:t>𝑚𝑀</m:t>
                      </m:r>
                      <m:d>
                        <m:dPr>
                          <m:ctrlPr>
                            <a:rPr lang="es-ES" b="0" i="1" smtClean="0">
                              <a:latin typeface="Cambria Math" panose="02040503050406030204" pitchFamily="18" charset="0"/>
                              <a:ea typeface="Cambria Math" panose="02040503050406030204" pitchFamily="18" charset="0"/>
                              <a:cs typeface="Arial" panose="020B0604020202020204" pitchFamily="34" charset="0"/>
                            </a:rPr>
                          </m:ctrlPr>
                        </m:dPr>
                        <m:e>
                          <m:r>
                            <a:rPr lang="es-ES" b="0" i="1" smtClean="0">
                              <a:latin typeface="Cambria Math" panose="02040503050406030204" pitchFamily="18" charset="0"/>
                              <a:ea typeface="Cambria Math" panose="02040503050406030204" pitchFamily="18" charset="0"/>
                              <a:cs typeface="Arial" panose="020B0604020202020204" pitchFamily="34" charset="0"/>
                            </a:rPr>
                            <m:t>1−2</m:t>
                          </m:r>
                          <m:sSup>
                            <m:sSupPr>
                              <m:ctrlPr>
                                <a:rPr lang="es-ES" b="0" i="1" smtClean="0">
                                  <a:latin typeface="Cambria Math" panose="02040503050406030204" pitchFamily="18" charset="0"/>
                                  <a:ea typeface="Cambria Math" panose="02040503050406030204" pitchFamily="18" charset="0"/>
                                  <a:cs typeface="Arial" panose="020B0604020202020204" pitchFamily="34" charset="0"/>
                                </a:rPr>
                              </m:ctrlPr>
                            </m:sSupPr>
                            <m:e>
                              <m:r>
                                <a:rPr lang="es-ES" b="0" i="1" smtClean="0">
                                  <a:latin typeface="Cambria Math" panose="02040503050406030204" pitchFamily="18" charset="0"/>
                                  <a:ea typeface="Cambria Math" panose="02040503050406030204" pitchFamily="18" charset="0"/>
                                  <a:cs typeface="Arial" panose="020B0604020202020204" pitchFamily="34" charset="0"/>
                                </a:rPr>
                                <m:t>𝑠𝑒𝑛</m:t>
                              </m:r>
                            </m:e>
                            <m:sup>
                              <m:r>
                                <a:rPr lang="es-ES" b="0" i="1" smtClean="0">
                                  <a:latin typeface="Cambria Math" panose="02040503050406030204" pitchFamily="18" charset="0"/>
                                  <a:ea typeface="Cambria Math" panose="02040503050406030204" pitchFamily="18" charset="0"/>
                                  <a:cs typeface="Arial" panose="020B0604020202020204" pitchFamily="34" charset="0"/>
                                </a:rPr>
                                <m:t>2</m:t>
                              </m:r>
                            </m:sup>
                          </m:sSup>
                          <m:f>
                            <m:fPr>
                              <m:ctrlPr>
                                <a:rPr lang="es-ES" b="0" i="1" smtClean="0">
                                  <a:latin typeface="Cambria Math" panose="02040503050406030204" pitchFamily="18" charset="0"/>
                                  <a:ea typeface="Cambria Math" panose="02040503050406030204" pitchFamily="18" charset="0"/>
                                  <a:cs typeface="Arial" panose="020B0604020202020204" pitchFamily="34" charset="0"/>
                                </a:rPr>
                              </m:ctrlPr>
                            </m:fPr>
                            <m:num>
                              <m:r>
                                <a:rPr lang="es-ES" i="1">
                                  <a:latin typeface="Cambria Math" panose="02040503050406030204" pitchFamily="18" charset="0"/>
                                  <a:ea typeface="Cambria Math" panose="02040503050406030204" pitchFamily="18" charset="0"/>
                                  <a:cs typeface="Arial" panose="020B0604020202020204" pitchFamily="34" charset="0"/>
                                </a:rPr>
                                <m:t>𝜗</m:t>
                              </m:r>
                            </m:num>
                            <m:den>
                              <m:r>
                                <a:rPr lang="es-ES" b="0" i="1" smtClean="0">
                                  <a:latin typeface="Cambria Math" panose="02040503050406030204" pitchFamily="18" charset="0"/>
                                  <a:ea typeface="Cambria Math" panose="02040503050406030204" pitchFamily="18" charset="0"/>
                                  <a:cs typeface="Arial" panose="020B0604020202020204" pitchFamily="34" charset="0"/>
                                </a:rPr>
                                <m:t>2</m:t>
                              </m:r>
                            </m:den>
                          </m:f>
                        </m:e>
                      </m:d>
                      <m:r>
                        <a:rPr lang="es-ES" b="0" i="1" smtClean="0">
                          <a:latin typeface="Cambria Math" panose="02040503050406030204" pitchFamily="18" charset="0"/>
                          <a:ea typeface="Cambria Math" panose="02040503050406030204" pitchFamily="18" charset="0"/>
                          <a:cs typeface="Arial" panose="020B0604020202020204" pitchFamily="34" charset="0"/>
                        </a:rPr>
                        <m:t>=</m:t>
                      </m:r>
                      <m:r>
                        <a:rPr lang="es-ES" i="1">
                          <a:latin typeface="Cambria Math" panose="02040503050406030204" pitchFamily="18" charset="0"/>
                          <a:ea typeface="Cambria Math" panose="02040503050406030204" pitchFamily="18" charset="0"/>
                          <a:cs typeface="Arial" panose="020B0604020202020204" pitchFamily="34" charset="0"/>
                        </a:rPr>
                        <m:t>−</m:t>
                      </m:r>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𝜇</m:t>
                          </m:r>
                        </m:e>
                        <m:sub>
                          <m:r>
                            <a:rPr lang="es-ES" i="1">
                              <a:latin typeface="Cambria Math" panose="02040503050406030204" pitchFamily="18" charset="0"/>
                              <a:ea typeface="Cambria Math" panose="02040503050406030204" pitchFamily="18" charset="0"/>
                              <a:cs typeface="Arial" panose="020B0604020202020204" pitchFamily="34" charset="0"/>
                            </a:rPr>
                            <m:t>0</m:t>
                          </m:r>
                        </m:sub>
                      </m:sSub>
                      <m:r>
                        <a:rPr lang="es-ES" i="1">
                          <a:latin typeface="Cambria Math" panose="02040503050406030204" pitchFamily="18" charset="0"/>
                          <a:ea typeface="Cambria Math" panose="02040503050406030204" pitchFamily="18" charset="0"/>
                          <a:cs typeface="Arial" panose="020B0604020202020204" pitchFamily="34" charset="0"/>
                        </a:rPr>
                        <m:t>𝑚𝑀</m:t>
                      </m:r>
                      <m:r>
                        <a:rPr lang="es-ES" b="0" i="1" smtClean="0">
                          <a:latin typeface="Cambria Math" panose="02040503050406030204" pitchFamily="18" charset="0"/>
                          <a:ea typeface="Cambria Math" panose="02040503050406030204" pitchFamily="18" charset="0"/>
                          <a:cs typeface="Arial" panose="020B0604020202020204" pitchFamily="34" charset="0"/>
                        </a:rPr>
                        <m:t>+2</m:t>
                      </m:r>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𝜇</m:t>
                          </m:r>
                        </m:e>
                        <m:sub>
                          <m:r>
                            <a:rPr lang="es-ES" i="1">
                              <a:latin typeface="Cambria Math" panose="02040503050406030204" pitchFamily="18" charset="0"/>
                              <a:ea typeface="Cambria Math" panose="02040503050406030204" pitchFamily="18" charset="0"/>
                              <a:cs typeface="Arial" panose="020B0604020202020204" pitchFamily="34" charset="0"/>
                            </a:rPr>
                            <m:t>0</m:t>
                          </m:r>
                        </m:sub>
                      </m:sSub>
                      <m:r>
                        <a:rPr lang="es-ES" i="1">
                          <a:latin typeface="Cambria Math" panose="02040503050406030204" pitchFamily="18" charset="0"/>
                          <a:ea typeface="Cambria Math" panose="02040503050406030204" pitchFamily="18" charset="0"/>
                          <a:cs typeface="Arial" panose="020B0604020202020204" pitchFamily="34" charset="0"/>
                        </a:rPr>
                        <m:t>𝑚𝑀</m:t>
                      </m:r>
                      <m:sSup>
                        <m:sSupPr>
                          <m:ctrlPr>
                            <a:rPr lang="es-ES" i="1">
                              <a:latin typeface="Cambria Math" panose="02040503050406030204" pitchFamily="18" charset="0"/>
                              <a:ea typeface="Cambria Math" panose="02040503050406030204" pitchFamily="18" charset="0"/>
                              <a:cs typeface="Arial" panose="020B0604020202020204" pitchFamily="34" charset="0"/>
                            </a:rPr>
                          </m:ctrlPr>
                        </m:sSupPr>
                        <m:e>
                          <m:r>
                            <a:rPr lang="es-ES" i="1">
                              <a:latin typeface="Cambria Math" panose="02040503050406030204" pitchFamily="18" charset="0"/>
                              <a:ea typeface="Cambria Math" panose="02040503050406030204" pitchFamily="18" charset="0"/>
                              <a:cs typeface="Arial" panose="020B0604020202020204" pitchFamily="34" charset="0"/>
                            </a:rPr>
                            <m:t>𝑠𝑒𝑛</m:t>
                          </m:r>
                        </m:e>
                        <m:sup>
                          <m:r>
                            <a:rPr lang="es-ES" i="1">
                              <a:latin typeface="Cambria Math" panose="02040503050406030204" pitchFamily="18" charset="0"/>
                              <a:ea typeface="Cambria Math" panose="02040503050406030204" pitchFamily="18" charset="0"/>
                              <a:cs typeface="Arial" panose="020B0604020202020204" pitchFamily="34" charset="0"/>
                            </a:rPr>
                            <m:t>2</m:t>
                          </m:r>
                        </m:sup>
                      </m:sSup>
                      <m:f>
                        <m:fPr>
                          <m:ctrlPr>
                            <a:rPr lang="es-ES" i="1">
                              <a:latin typeface="Cambria Math" panose="02040503050406030204" pitchFamily="18" charset="0"/>
                              <a:ea typeface="Cambria Math" panose="02040503050406030204" pitchFamily="18" charset="0"/>
                              <a:cs typeface="Arial" panose="020B0604020202020204" pitchFamily="34" charset="0"/>
                            </a:rPr>
                          </m:ctrlPr>
                        </m:fPr>
                        <m:num>
                          <m:r>
                            <a:rPr lang="es-ES" i="1">
                              <a:latin typeface="Cambria Math" panose="02040503050406030204" pitchFamily="18" charset="0"/>
                              <a:ea typeface="Cambria Math" panose="02040503050406030204" pitchFamily="18" charset="0"/>
                              <a:cs typeface="Arial" panose="020B0604020202020204" pitchFamily="34" charset="0"/>
                            </a:rPr>
                            <m:t>𝜗</m:t>
                          </m:r>
                        </m:num>
                        <m:den>
                          <m:r>
                            <a:rPr lang="es-ES" i="1">
                              <a:latin typeface="Cambria Math" panose="02040503050406030204" pitchFamily="18" charset="0"/>
                              <a:ea typeface="Cambria Math" panose="02040503050406030204" pitchFamily="18" charset="0"/>
                              <a:cs typeface="Arial" panose="020B0604020202020204" pitchFamily="34" charset="0"/>
                            </a:rPr>
                            <m:t>2</m:t>
                          </m:r>
                        </m:den>
                      </m:f>
                    </m:oMath>
                  </m:oMathPara>
                </a14:m>
                <a:endParaRPr lang="es-ES" dirty="0">
                  <a:latin typeface="Arial" panose="020B0604020202020204" pitchFamily="34" charset="0"/>
                  <a:cs typeface="Arial" panose="020B0604020202020204" pitchFamily="34" charset="0"/>
                </a:endParaRPr>
              </a:p>
              <a:p>
                <a:pPr marL="0" indent="0" algn="just">
                  <a:buNone/>
                </a:pPr>
                <a:r>
                  <a:rPr lang="es-ES" dirty="0">
                    <a:latin typeface="Arial" panose="020B0604020202020204" pitchFamily="34" charset="0"/>
                    <a:cs typeface="Arial" panose="020B0604020202020204" pitchFamily="34" charset="0"/>
                  </a:rPr>
                  <a:t>Vemos que hay un termino que depende del ángulo que forma </a:t>
                </a:r>
                <a14:m>
                  <m:oMath xmlns:m="http://schemas.openxmlformats.org/officeDocument/2006/math">
                    <m:acc>
                      <m:accPr>
                        <m:chr m:val="⃗"/>
                        <m:ctrlPr>
                          <a:rPr lang="es-ES" i="1">
                            <a:latin typeface="Cambria Math" panose="02040503050406030204" pitchFamily="18" charset="0"/>
                            <a:ea typeface="Cambria Math" panose="02040503050406030204" pitchFamily="18" charset="0"/>
                            <a:cs typeface="Arial" panose="020B0604020202020204" pitchFamily="34" charset="0"/>
                          </a:rPr>
                        </m:ctrlPr>
                      </m:accPr>
                      <m:e>
                        <m:r>
                          <a:rPr lang="es-ES" i="1">
                            <a:latin typeface="Cambria Math" panose="02040503050406030204" pitchFamily="18" charset="0"/>
                            <a:ea typeface="Cambria Math" panose="02040503050406030204" pitchFamily="18" charset="0"/>
                            <a:cs typeface="Arial" panose="020B0604020202020204" pitchFamily="34" charset="0"/>
                          </a:rPr>
                          <m:t>𝑚</m:t>
                        </m:r>
                      </m:e>
                    </m:acc>
                  </m:oMath>
                </a14:m>
                <a:r>
                  <a:rPr lang="es-ES" dirty="0">
                    <a:latin typeface="Arial" panose="020B0604020202020204" pitchFamily="34" charset="0"/>
                    <a:cs typeface="Arial" panose="020B0604020202020204" pitchFamily="34" charset="0"/>
                  </a:rPr>
                  <a:t> con </a:t>
                </a:r>
                <a14:m>
                  <m:oMath xmlns:m="http://schemas.openxmlformats.org/officeDocument/2006/math">
                    <m:acc>
                      <m:accPr>
                        <m:chr m:val="⃗"/>
                        <m:ctrlPr>
                          <a:rPr lang="es-ES" i="1">
                            <a:latin typeface="Cambria Math" panose="02040503050406030204" pitchFamily="18" charset="0"/>
                            <a:ea typeface="Cambria Math" panose="02040503050406030204" pitchFamily="18" charset="0"/>
                            <a:cs typeface="Arial" panose="020B0604020202020204" pitchFamily="34" charset="0"/>
                          </a:rPr>
                        </m:ctrlPr>
                      </m:accPr>
                      <m:e>
                        <m:r>
                          <a:rPr lang="es-ES" b="0" i="1" smtClean="0">
                            <a:latin typeface="Cambria Math" panose="02040503050406030204" pitchFamily="18" charset="0"/>
                            <a:ea typeface="Cambria Math" panose="02040503050406030204" pitchFamily="18" charset="0"/>
                            <a:cs typeface="Arial" panose="020B0604020202020204" pitchFamily="34" charset="0"/>
                          </a:rPr>
                          <m:t>𝑀</m:t>
                        </m:r>
                      </m:e>
                    </m:acc>
                    <m:r>
                      <a:rPr lang="es-ES" b="0" i="0" smtClean="0">
                        <a:latin typeface="Cambria Math" panose="02040503050406030204" pitchFamily="18" charset="0"/>
                        <a:ea typeface="Cambria Math" panose="02040503050406030204" pitchFamily="18" charset="0"/>
                        <a:cs typeface="Arial" panose="020B0604020202020204" pitchFamily="34" charset="0"/>
                      </a:rPr>
                      <m:t>,</m:t>
                    </m:r>
                  </m:oMath>
                </a14:m>
                <a:r>
                  <a:rPr lang="es-ES" dirty="0">
                    <a:latin typeface="Arial" panose="020B0604020202020204" pitchFamily="34" charset="0"/>
                    <a:cs typeface="Arial" panose="020B0604020202020204" pitchFamily="34" charset="0"/>
                  </a:rPr>
                  <a:t> esto nos indica que hay direccione preferenciales de la estructura donde la energía será mínima </a:t>
                </a:r>
                <a14:m>
                  <m:oMath xmlns:m="http://schemas.openxmlformats.org/officeDocument/2006/math">
                    <m:d>
                      <m:dPr>
                        <m:ctrlPr>
                          <a:rPr lang="es-ES" b="0" i="1" smtClean="0">
                            <a:latin typeface="Cambria Math" panose="02040503050406030204" pitchFamily="18" charset="0"/>
                            <a:ea typeface="Cambria Math" panose="02040503050406030204" pitchFamily="18" charset="0"/>
                            <a:cs typeface="Arial" panose="020B0604020202020204" pitchFamily="34" charset="0"/>
                          </a:rPr>
                        </m:ctrlPr>
                      </m:dPr>
                      <m:e>
                        <m:r>
                          <a:rPr lang="es-ES" i="1">
                            <a:latin typeface="Cambria Math" panose="02040503050406030204" pitchFamily="18" charset="0"/>
                            <a:ea typeface="Cambria Math" panose="02040503050406030204" pitchFamily="18" charset="0"/>
                            <a:cs typeface="Arial" panose="020B0604020202020204" pitchFamily="34" charset="0"/>
                          </a:rPr>
                          <m:t>𝜗</m:t>
                        </m:r>
                        <m:r>
                          <a:rPr lang="es-ES" b="0" i="1" smtClean="0">
                            <a:latin typeface="Cambria Math" panose="02040503050406030204" pitchFamily="18" charset="0"/>
                            <a:ea typeface="Cambria Math" panose="02040503050406030204" pitchFamily="18" charset="0"/>
                            <a:cs typeface="Arial" panose="020B0604020202020204" pitchFamily="34" charset="0"/>
                          </a:rPr>
                          <m:t>=0</m:t>
                        </m:r>
                      </m:e>
                    </m:d>
                    <m:r>
                      <a:rPr lang="es-ES" b="0" i="1" smtClean="0">
                        <a:latin typeface="Cambria Math" panose="02040503050406030204" pitchFamily="18" charset="0"/>
                        <a:ea typeface="Cambria Math" panose="02040503050406030204" pitchFamily="18" charset="0"/>
                        <a:cs typeface="Arial" panose="020B0604020202020204" pitchFamily="34" charset="0"/>
                      </a:rPr>
                      <m:t>. </m:t>
                    </m:r>
                  </m:oMath>
                </a14:m>
                <a:r>
                  <a:rPr lang="es-ES" dirty="0">
                    <a:latin typeface="Arial" panose="020B0604020202020204" pitchFamily="34" charset="0"/>
                    <a:cs typeface="Arial" panose="020B0604020202020204" pitchFamily="34" charset="0"/>
                  </a:rPr>
                  <a:t>Este desarrollo elemental se vera ampliado más adelante</a:t>
                </a:r>
              </a:p>
            </p:txBody>
          </p:sp>
        </mc:Choice>
        <mc:Fallback>
          <p:sp>
            <p:nvSpPr>
              <p:cNvPr id="3" name="Marcador de contenido 2">
                <a:extLst>
                  <a:ext uri="{FF2B5EF4-FFF2-40B4-BE49-F238E27FC236}">
                    <a16:creationId xmlns:a16="http://schemas.microsoft.com/office/drawing/2014/main" xmlns="" xmlns:a14="http://schemas.microsoft.com/office/drawing/2010/main" id="{D0D037E1-1395-49D7-82F2-A5AB0C925C03}"/>
                  </a:ext>
                </a:extLst>
              </p:cNvPr>
              <p:cNvSpPr>
                <a:spLocks noGrp="1" noRot="1" noChangeAspect="1" noMove="1" noResize="1" noEditPoints="1" noAdjustHandles="1" noChangeArrowheads="1" noChangeShapeType="1" noTextEdit="1"/>
              </p:cNvSpPr>
              <p:nvPr>
                <p:ph idx="1"/>
              </p:nvPr>
            </p:nvSpPr>
            <p:spPr>
              <a:xfrm>
                <a:off x="838200" y="786534"/>
                <a:ext cx="10515600" cy="5898140"/>
              </a:xfrm>
              <a:blipFill>
                <a:blip r:embed="rId2" cstate="print"/>
                <a:stretch>
                  <a:fillRect l="-928" t="-1963" r="-870"/>
                </a:stretch>
              </a:blipFill>
            </p:spPr>
            <p:txBody>
              <a:bodyPr/>
              <a:lstStyle/>
              <a:p>
                <a:r>
                  <a:rPr lang="es-ES">
                    <a:noFill/>
                  </a:rPr>
                  <a:t> </a:t>
                </a:r>
              </a:p>
            </p:txBody>
          </p:sp>
        </mc:Fallback>
      </mc:AlternateContent>
    </p:spTree>
    <p:extLst>
      <p:ext uri="{BB962C8B-B14F-4D97-AF65-F5344CB8AC3E}">
        <p14:creationId xmlns:p14="http://schemas.microsoft.com/office/powerpoint/2010/main" xmlns="" val="27744235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xmlns="" id="{5FA9BCA0-E7FD-45E6-8A78-B98170D6DC1D}"/>
              </a:ext>
            </a:extLst>
          </p:cNvPr>
          <p:cNvPicPr>
            <a:picLocks noChangeAspect="1"/>
          </p:cNvPicPr>
          <p:nvPr/>
        </p:nvPicPr>
        <p:blipFill rotWithShape="1">
          <a:blip r:embed="rId2" cstate="print"/>
          <a:srcRect l="39091" t="8917" r="20568" b="15409"/>
          <a:stretch/>
        </p:blipFill>
        <p:spPr>
          <a:xfrm>
            <a:off x="0" y="69274"/>
            <a:ext cx="4918363" cy="4682836"/>
          </a:xfrm>
          <a:prstGeom prst="rect">
            <a:avLst/>
          </a:prstGeom>
        </p:spPr>
      </p:pic>
      <p:pic>
        <p:nvPicPr>
          <p:cNvPr id="7" name="Imagen 6">
            <a:extLst>
              <a:ext uri="{FF2B5EF4-FFF2-40B4-BE49-F238E27FC236}">
                <a16:creationId xmlns:a16="http://schemas.microsoft.com/office/drawing/2014/main" xmlns="" id="{5B0D922A-D7E0-4733-ACE6-4BD7AE4C8FEA}"/>
              </a:ext>
            </a:extLst>
          </p:cNvPr>
          <p:cNvPicPr>
            <a:picLocks noChangeAspect="1"/>
          </p:cNvPicPr>
          <p:nvPr/>
        </p:nvPicPr>
        <p:blipFill rotWithShape="1">
          <a:blip r:embed="rId3" cstate="print"/>
          <a:srcRect l="41357" t="6678" r="20676" b="20083"/>
          <a:stretch/>
        </p:blipFill>
        <p:spPr>
          <a:xfrm>
            <a:off x="4789614" y="2403944"/>
            <a:ext cx="4629150" cy="4532176"/>
          </a:xfrm>
          <a:prstGeom prst="rect">
            <a:avLst/>
          </a:prstGeom>
        </p:spPr>
      </p:pic>
      <p:sp>
        <p:nvSpPr>
          <p:cNvPr id="8" name="CuadroTexto 7">
            <a:extLst>
              <a:ext uri="{FF2B5EF4-FFF2-40B4-BE49-F238E27FC236}">
                <a16:creationId xmlns:a16="http://schemas.microsoft.com/office/drawing/2014/main" xmlns="" id="{9F7B7F2D-F071-4DA4-875E-29B1D0DB722A}"/>
              </a:ext>
            </a:extLst>
          </p:cNvPr>
          <p:cNvSpPr txBox="1"/>
          <p:nvPr/>
        </p:nvSpPr>
        <p:spPr>
          <a:xfrm>
            <a:off x="3488930" y="74603"/>
            <a:ext cx="5557932" cy="923330"/>
          </a:xfrm>
          <a:prstGeom prst="rect">
            <a:avLst/>
          </a:prstGeom>
          <a:noFill/>
        </p:spPr>
        <p:txBody>
          <a:bodyPr wrap="none" rtlCol="0">
            <a:spAutoFit/>
          </a:bodyPr>
          <a:lstStyle/>
          <a:p>
            <a:r>
              <a:rPr lang="es-ES" dirty="0">
                <a:latin typeface="Arial" panose="020B0604020202020204" pitchFamily="34" charset="0"/>
                <a:cs typeface="Arial" panose="020B0604020202020204" pitchFamily="34" charset="0"/>
              </a:rPr>
              <a:t>En los materiales ferromagnéticos policristalinos,</a:t>
            </a:r>
          </a:p>
          <a:p>
            <a:r>
              <a:rPr lang="es-ES" dirty="0">
                <a:latin typeface="Arial" panose="020B0604020202020204" pitchFamily="34" charset="0"/>
                <a:cs typeface="Arial" panose="020B0604020202020204" pitchFamily="34" charset="0"/>
              </a:rPr>
              <a:t> los dominios con desiguales orientaciones llegan a</a:t>
            </a:r>
          </a:p>
          <a:p>
            <a:r>
              <a:rPr lang="es-ES" dirty="0">
                <a:latin typeface="Arial" panose="020B0604020202020204" pitchFamily="34" charset="0"/>
                <a:cs typeface="Arial" panose="020B0604020202020204" pitchFamily="34" charset="0"/>
              </a:rPr>
              <a:t> saturación a diferentes intensidades  de campo</a:t>
            </a:r>
          </a:p>
        </p:txBody>
      </p:sp>
      <p:pic>
        <p:nvPicPr>
          <p:cNvPr id="9" name="Imagen 8">
            <a:extLst>
              <a:ext uri="{FF2B5EF4-FFF2-40B4-BE49-F238E27FC236}">
                <a16:creationId xmlns:a16="http://schemas.microsoft.com/office/drawing/2014/main" xmlns="" id="{CA16857F-4A13-4C47-89A7-263A2D0278BC}"/>
              </a:ext>
            </a:extLst>
          </p:cNvPr>
          <p:cNvPicPr>
            <a:picLocks noChangeAspect="1"/>
          </p:cNvPicPr>
          <p:nvPr/>
        </p:nvPicPr>
        <p:blipFill rotWithShape="1">
          <a:blip r:embed="rId4" cstate="print"/>
          <a:srcRect l="39318" t="14279" r="39432" b="25238"/>
          <a:stretch/>
        </p:blipFill>
        <p:spPr>
          <a:xfrm>
            <a:off x="9418764" y="332689"/>
            <a:ext cx="2590800" cy="3976255"/>
          </a:xfrm>
          <a:prstGeom prst="rect">
            <a:avLst/>
          </a:prstGeom>
        </p:spPr>
      </p:pic>
      <p:sp>
        <p:nvSpPr>
          <p:cNvPr id="10" name="CuadroTexto 9">
            <a:extLst>
              <a:ext uri="{FF2B5EF4-FFF2-40B4-BE49-F238E27FC236}">
                <a16:creationId xmlns:a16="http://schemas.microsoft.com/office/drawing/2014/main" xmlns="" id="{C245505D-9ABE-4E1F-B351-42C0A675FC40}"/>
              </a:ext>
            </a:extLst>
          </p:cNvPr>
          <p:cNvSpPr txBox="1"/>
          <p:nvPr/>
        </p:nvSpPr>
        <p:spPr>
          <a:xfrm>
            <a:off x="154704" y="4544255"/>
            <a:ext cx="4788490" cy="2031325"/>
          </a:xfrm>
          <a:prstGeom prst="rect">
            <a:avLst/>
          </a:prstGeom>
          <a:noFill/>
        </p:spPr>
        <p:txBody>
          <a:bodyPr wrap="none" rtlCol="0">
            <a:spAutoFit/>
          </a:bodyPr>
          <a:lstStyle/>
          <a:p>
            <a:r>
              <a:rPr lang="es-ES" dirty="0">
                <a:latin typeface="Arial" panose="020B0604020202020204" pitchFamily="34" charset="0"/>
                <a:cs typeface="Arial" panose="020B0604020202020204" pitchFamily="34" charset="0"/>
              </a:rPr>
              <a:t>Hay direcciones cristalinas donde es </a:t>
            </a:r>
          </a:p>
          <a:p>
            <a:r>
              <a:rPr lang="es-ES" dirty="0">
                <a:latin typeface="Arial" panose="020B0604020202020204" pitchFamily="34" charset="0"/>
                <a:cs typeface="Arial" panose="020B0604020202020204" pitchFamily="34" charset="0"/>
              </a:rPr>
              <a:t>fácil llegar a saturación, están son las </a:t>
            </a:r>
          </a:p>
          <a:p>
            <a:r>
              <a:rPr lang="es-ES" dirty="0">
                <a:latin typeface="Arial" panose="020B0604020202020204" pitchFamily="34" charset="0"/>
                <a:cs typeface="Arial" panose="020B0604020202020204" pitchFamily="34" charset="0"/>
              </a:rPr>
              <a:t>dirección de fácil magnetización, saturando</a:t>
            </a:r>
          </a:p>
          <a:p>
            <a:r>
              <a:rPr lang="es-ES" dirty="0">
                <a:latin typeface="Arial" panose="020B0604020202020204" pitchFamily="34" charset="0"/>
                <a:cs typeface="Arial" panose="020B0604020202020204" pitchFamily="34" charset="0"/>
              </a:rPr>
              <a:t>a bajos campos, mientras que los dominios </a:t>
            </a:r>
          </a:p>
          <a:p>
            <a:r>
              <a:rPr lang="es-ES" dirty="0">
                <a:latin typeface="Arial" panose="020B0604020202020204" pitchFamily="34" charset="0"/>
                <a:cs typeface="Arial" panose="020B0604020202020204" pitchFamily="34" charset="0"/>
              </a:rPr>
              <a:t>orientados en las direcciones difíciles </a:t>
            </a:r>
          </a:p>
          <a:p>
            <a:r>
              <a:rPr lang="es-ES" dirty="0">
                <a:latin typeface="Arial" panose="020B0604020202020204" pitchFamily="34" charset="0"/>
                <a:cs typeface="Arial" panose="020B0604020202020204" pitchFamily="34" charset="0"/>
              </a:rPr>
              <a:t>alcanzarán la saturación a campos mucho</a:t>
            </a:r>
          </a:p>
          <a:p>
            <a:r>
              <a:rPr lang="es-ES" dirty="0">
                <a:latin typeface="Arial" panose="020B0604020202020204" pitchFamily="34" charset="0"/>
                <a:cs typeface="Arial" panose="020B0604020202020204" pitchFamily="34" charset="0"/>
              </a:rPr>
              <a:t> más altos</a:t>
            </a:r>
          </a:p>
        </p:txBody>
      </p:sp>
      <p:sp>
        <p:nvSpPr>
          <p:cNvPr id="11" name="CuadroTexto 10">
            <a:extLst>
              <a:ext uri="{FF2B5EF4-FFF2-40B4-BE49-F238E27FC236}">
                <a16:creationId xmlns:a16="http://schemas.microsoft.com/office/drawing/2014/main" xmlns="" id="{065F1DD6-0598-45CC-8AD8-5D6E4EDC8380}"/>
              </a:ext>
            </a:extLst>
          </p:cNvPr>
          <p:cNvSpPr txBox="1"/>
          <p:nvPr/>
        </p:nvSpPr>
        <p:spPr>
          <a:xfrm>
            <a:off x="8916744" y="4682754"/>
            <a:ext cx="3275256" cy="1477328"/>
          </a:xfrm>
          <a:prstGeom prst="rect">
            <a:avLst/>
          </a:prstGeom>
          <a:noFill/>
        </p:spPr>
        <p:txBody>
          <a:bodyPr wrap="none" rtlCol="0">
            <a:spAutoFit/>
          </a:bodyPr>
          <a:lstStyle/>
          <a:p>
            <a:r>
              <a:rPr lang="es-ES" dirty="0">
                <a:latin typeface="Arial" panose="020B0604020202020204" pitchFamily="34" charset="0"/>
                <a:cs typeface="Arial" panose="020B0604020202020204" pitchFamily="34" charset="0"/>
              </a:rPr>
              <a:t>En los esquemas se observa </a:t>
            </a:r>
          </a:p>
          <a:p>
            <a:r>
              <a:rPr lang="es-ES" dirty="0">
                <a:latin typeface="Arial" panose="020B0604020202020204" pitchFamily="34" charset="0"/>
                <a:cs typeface="Arial" panose="020B0604020202020204" pitchFamily="34" charset="0"/>
              </a:rPr>
              <a:t>las direcciones de fácil y difícil</a:t>
            </a:r>
          </a:p>
          <a:p>
            <a:r>
              <a:rPr lang="es-ES" dirty="0">
                <a:latin typeface="Arial" panose="020B0604020202020204" pitchFamily="34" charset="0"/>
                <a:cs typeface="Arial" panose="020B0604020202020204" pitchFamily="34" charset="0"/>
              </a:rPr>
              <a:t>magnetización para los tres</a:t>
            </a:r>
          </a:p>
          <a:p>
            <a:r>
              <a:rPr lang="es-ES" dirty="0">
                <a:latin typeface="Arial" panose="020B0604020202020204" pitchFamily="34" charset="0"/>
                <a:cs typeface="Arial" panose="020B0604020202020204" pitchFamily="34" charset="0"/>
              </a:rPr>
              <a:t>materiales ferromagnéticos</a:t>
            </a:r>
          </a:p>
          <a:p>
            <a:r>
              <a:rPr lang="es-ES" dirty="0">
                <a:latin typeface="Arial" panose="020B0604020202020204" pitchFamily="34" charset="0"/>
                <a:cs typeface="Arial" panose="020B0604020202020204" pitchFamily="34" charset="0"/>
              </a:rPr>
              <a:t>mas comunes.</a:t>
            </a:r>
          </a:p>
        </p:txBody>
      </p:sp>
      <mc:AlternateContent xmlns:mc="http://schemas.openxmlformats.org/markup-compatibility/2006">
        <mc:Choice xmlns:a14="http://schemas.microsoft.com/office/drawing/2010/main" xmlns="" Requires="a14">
          <p:sp>
            <p:nvSpPr>
              <p:cNvPr id="12" name="CuadroTexto 11">
                <a:extLst>
                  <a:ext uri="{FF2B5EF4-FFF2-40B4-BE49-F238E27FC236}">
                    <a16:creationId xmlns:a16="http://schemas.microsoft.com/office/drawing/2014/main" id="{15035550-7569-44FF-850B-E4DFFD24AAAF}"/>
                  </a:ext>
                </a:extLst>
              </p:cNvPr>
              <p:cNvSpPr txBox="1"/>
              <p:nvPr/>
            </p:nvSpPr>
            <p:spPr>
              <a:xfrm>
                <a:off x="5508573" y="1436582"/>
                <a:ext cx="3724096" cy="1200329"/>
              </a:xfrm>
              <a:prstGeom prst="rect">
                <a:avLst/>
              </a:prstGeom>
              <a:noFill/>
            </p:spPr>
            <p:txBody>
              <a:bodyPr wrap="none" rtlCol="0">
                <a:spAutoFit/>
              </a:bodyPr>
              <a:lstStyle/>
              <a:p>
                <a:pPr algn="just"/>
                <a:r>
                  <a:rPr lang="es-ES" dirty="0">
                    <a:latin typeface="Arial" panose="020B0604020202020204" pitchFamily="34" charset="0"/>
                    <a:cs typeface="Arial" panose="020B0604020202020204" pitchFamily="34" charset="0"/>
                  </a:rPr>
                  <a:t>En el </a:t>
                </a:r>
                <a14:m>
                  <m:oMath xmlns:m="http://schemas.openxmlformats.org/officeDocument/2006/math">
                    <m:r>
                      <a:rPr lang="es-ES" b="0" i="1" smtClean="0">
                        <a:latin typeface="Cambria Math" panose="02040503050406030204" pitchFamily="18" charset="0"/>
                      </a:rPr>
                      <m:t>𝐶𝑜</m:t>
                    </m:r>
                  </m:oMath>
                </a14:m>
                <a:r>
                  <a:rPr lang="es-ES" dirty="0">
                    <a:latin typeface="Arial" panose="020B0604020202020204" pitchFamily="34" charset="0"/>
                    <a:cs typeface="Arial" panose="020B0604020202020204" pitchFamily="34" charset="0"/>
                  </a:rPr>
                  <a:t> todas las direcciones del </a:t>
                </a:r>
              </a:p>
              <a:p>
                <a:pPr algn="just"/>
                <a:r>
                  <a:rPr lang="es-ES" dirty="0">
                    <a:latin typeface="Arial" panose="020B0604020202020204" pitchFamily="34" charset="0"/>
                    <a:cs typeface="Arial" panose="020B0604020202020204" pitchFamily="34" charset="0"/>
                  </a:rPr>
                  <a:t>plano basal normal al eje de fácil </a:t>
                </a:r>
              </a:p>
              <a:p>
                <a:pPr algn="just"/>
                <a:r>
                  <a:rPr lang="es-ES" dirty="0">
                    <a:latin typeface="Arial" panose="020B0604020202020204" pitchFamily="34" charset="0"/>
                    <a:cs typeface="Arial" panose="020B0604020202020204" pitchFamily="34" charset="0"/>
                  </a:rPr>
                  <a:t>magnetización son direcciones de </a:t>
                </a:r>
              </a:p>
              <a:p>
                <a:pPr algn="just"/>
                <a:r>
                  <a:rPr lang="es-ES" dirty="0">
                    <a:latin typeface="Arial" panose="020B0604020202020204" pitchFamily="34" charset="0"/>
                    <a:cs typeface="Arial" panose="020B0604020202020204" pitchFamily="34" charset="0"/>
                  </a:rPr>
                  <a:t>difícil magnetización.</a:t>
                </a:r>
              </a:p>
            </p:txBody>
          </p:sp>
        </mc:Choice>
        <mc:Fallback>
          <p:sp>
            <p:nvSpPr>
              <p:cNvPr id="12" name="CuadroTexto 11">
                <a:extLst>
                  <a:ext uri="{FF2B5EF4-FFF2-40B4-BE49-F238E27FC236}">
                    <a16:creationId xmlns:a16="http://schemas.microsoft.com/office/drawing/2014/main" xmlns="" xmlns:a14="http://schemas.microsoft.com/office/drawing/2010/main" id="{15035550-7569-44FF-850B-E4DFFD24AAAF}"/>
                  </a:ext>
                </a:extLst>
              </p:cNvPr>
              <p:cNvSpPr txBox="1">
                <a:spLocks noRot="1" noChangeAspect="1" noMove="1" noResize="1" noEditPoints="1" noAdjustHandles="1" noChangeArrowheads="1" noChangeShapeType="1" noTextEdit="1"/>
              </p:cNvSpPr>
              <p:nvPr/>
            </p:nvSpPr>
            <p:spPr>
              <a:xfrm>
                <a:off x="5508573" y="1436582"/>
                <a:ext cx="3724096" cy="1200329"/>
              </a:xfrm>
              <a:prstGeom prst="rect">
                <a:avLst/>
              </a:prstGeom>
              <a:blipFill>
                <a:blip r:embed="rId5" cstate="print"/>
                <a:stretch>
                  <a:fillRect l="-1473" t="-3046" b="-7107"/>
                </a:stretch>
              </a:blipFill>
            </p:spPr>
            <p:txBody>
              <a:bodyPr/>
              <a:lstStyle/>
              <a:p>
                <a:r>
                  <a:rPr lang="es-ES">
                    <a:noFill/>
                  </a:rPr>
                  <a:t> </a:t>
                </a:r>
              </a:p>
            </p:txBody>
          </p:sp>
        </mc:Fallback>
      </mc:AlternateContent>
    </p:spTree>
    <p:extLst>
      <p:ext uri="{BB962C8B-B14F-4D97-AF65-F5344CB8AC3E}">
        <p14:creationId xmlns:p14="http://schemas.microsoft.com/office/powerpoint/2010/main" xmlns="" val="10683179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18F21B8-B08F-43A2-8493-F5DBC6160A2F}"/>
              </a:ext>
            </a:extLst>
          </p:cNvPr>
          <p:cNvSpPr>
            <a:spLocks noGrp="1"/>
          </p:cNvSpPr>
          <p:nvPr>
            <p:ph type="title"/>
          </p:nvPr>
        </p:nvSpPr>
        <p:spPr>
          <a:xfrm>
            <a:off x="838200" y="176982"/>
            <a:ext cx="10515600" cy="339212"/>
          </a:xfrm>
        </p:spPr>
        <p:txBody>
          <a:bodyPr>
            <a:noAutofit/>
          </a:bodyPr>
          <a:lstStyle/>
          <a:p>
            <a:pPr algn="ctr"/>
            <a:r>
              <a:rPr lang="es-ES" sz="3200" b="1" dirty="0">
                <a:solidFill>
                  <a:srgbClr val="FF0000"/>
                </a:solidFill>
              </a:rPr>
              <a:t>Curvas de magnetización en función del campo</a:t>
            </a:r>
          </a:p>
        </p:txBody>
      </p:sp>
      <p:pic>
        <p:nvPicPr>
          <p:cNvPr id="5" name="Marcador de contenido 4" descr="Imagen que contiene texto&#10;&#10;Descripción generada con confianza muy alta">
            <a:extLst>
              <a:ext uri="{FF2B5EF4-FFF2-40B4-BE49-F238E27FC236}">
                <a16:creationId xmlns:a16="http://schemas.microsoft.com/office/drawing/2014/main" xmlns="" id="{103038BA-EBB7-4080-997F-59C3F80E682C}"/>
              </a:ext>
            </a:extLst>
          </p:cNvPr>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457939" y="2062856"/>
            <a:ext cx="5883867" cy="4418503"/>
          </a:xfrm>
        </p:spPr>
      </p:pic>
      <p:pic>
        <p:nvPicPr>
          <p:cNvPr id="7" name="Imagen 6" descr="Imagen que contiene texto&#10;&#10;Descripción generada con confianza muy alta">
            <a:extLst>
              <a:ext uri="{FF2B5EF4-FFF2-40B4-BE49-F238E27FC236}">
                <a16:creationId xmlns:a16="http://schemas.microsoft.com/office/drawing/2014/main" xmlns="" id="{F6EBA5E8-4546-4094-96B6-C9FBC26CC4F2}"/>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499125" y="1342104"/>
            <a:ext cx="5605274" cy="5139255"/>
          </a:xfrm>
          <a:prstGeom prst="rect">
            <a:avLst/>
          </a:prstGeom>
        </p:spPr>
      </p:pic>
      <p:sp>
        <p:nvSpPr>
          <p:cNvPr id="8" name="CuadroTexto 7">
            <a:extLst>
              <a:ext uri="{FF2B5EF4-FFF2-40B4-BE49-F238E27FC236}">
                <a16:creationId xmlns:a16="http://schemas.microsoft.com/office/drawing/2014/main" xmlns="" id="{E564D7CD-FFC9-4611-B4AD-510A85218715}"/>
              </a:ext>
            </a:extLst>
          </p:cNvPr>
          <p:cNvSpPr txBox="1"/>
          <p:nvPr/>
        </p:nvSpPr>
        <p:spPr>
          <a:xfrm>
            <a:off x="457939" y="643193"/>
            <a:ext cx="10812062" cy="1200329"/>
          </a:xfrm>
          <a:prstGeom prst="rect">
            <a:avLst/>
          </a:prstGeom>
          <a:noFill/>
        </p:spPr>
        <p:txBody>
          <a:bodyPr wrap="none" rtlCol="0">
            <a:spAutoFit/>
          </a:bodyPr>
          <a:lstStyle/>
          <a:p>
            <a:r>
              <a:rPr lang="es-ES" dirty="0"/>
              <a:t>En los grafico se observa la magnetización en función del campo magnético H, para tres elementos de transición.</a:t>
            </a:r>
          </a:p>
          <a:p>
            <a:r>
              <a:rPr lang="es-ES" dirty="0"/>
              <a:t> Destacándose,  en los de estructura cubica las tres direcciones de magnetización fácil [100] para el hierro y [111] </a:t>
            </a:r>
          </a:p>
          <a:p>
            <a:r>
              <a:rPr lang="es-ES" dirty="0"/>
              <a:t>para el níquel y en el cobalto que cristaliza como hexagonal,</a:t>
            </a:r>
          </a:p>
          <a:p>
            <a:r>
              <a:rPr lang="es-ES" dirty="0"/>
              <a:t>las dos direcciones de fácil (verde) y difícil magnetización.</a:t>
            </a:r>
          </a:p>
        </p:txBody>
      </p:sp>
    </p:spTree>
    <p:extLst>
      <p:ext uri="{BB962C8B-B14F-4D97-AF65-F5344CB8AC3E}">
        <p14:creationId xmlns:p14="http://schemas.microsoft.com/office/powerpoint/2010/main" xmlns="" val="5068247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5F02453B-8635-4FB0-BEE7-4665B4DAF50E}"/>
              </a:ext>
            </a:extLst>
          </p:cNvPr>
          <p:cNvSpPr>
            <a:spLocks noGrp="1"/>
          </p:cNvSpPr>
          <p:nvPr>
            <p:ph type="title"/>
          </p:nvPr>
        </p:nvSpPr>
        <p:spPr>
          <a:xfrm>
            <a:off x="838200" y="152400"/>
            <a:ext cx="10515600" cy="528637"/>
          </a:xfrm>
        </p:spPr>
        <p:txBody>
          <a:bodyPr>
            <a:normAutofit fontScale="90000"/>
          </a:bodyPr>
          <a:lstStyle/>
          <a:p>
            <a:pPr algn="ctr"/>
            <a:r>
              <a:rPr lang="es-AR" b="1" dirty="0">
                <a:solidFill>
                  <a:srgbClr val="FF0000"/>
                </a:solidFill>
              </a:rPr>
              <a:t>Energía de anisotropía</a:t>
            </a:r>
            <a:endParaRPr lang="es-ES" dirty="0"/>
          </a:p>
        </p:txBody>
      </p:sp>
      <mc:AlternateContent xmlns:mc="http://schemas.openxmlformats.org/markup-compatibility/2006">
        <mc:Choice xmlns:a14="http://schemas.microsoft.com/office/drawing/2010/main" xmlns="" Requires="a14">
          <p:sp>
            <p:nvSpPr>
              <p:cNvPr id="3" name="Marcador de contenido 2">
                <a:extLst>
                  <a:ext uri="{FF2B5EF4-FFF2-40B4-BE49-F238E27FC236}">
                    <a16:creationId xmlns:a16="http://schemas.microsoft.com/office/drawing/2014/main" id="{F608D047-618E-433D-851E-33A7ADA93795}"/>
                  </a:ext>
                </a:extLst>
              </p:cNvPr>
              <p:cNvSpPr>
                <a:spLocks noGrp="1"/>
              </p:cNvSpPr>
              <p:nvPr>
                <p:ph idx="1"/>
              </p:nvPr>
            </p:nvSpPr>
            <p:spPr>
              <a:xfrm>
                <a:off x="152400" y="681036"/>
                <a:ext cx="11526982" cy="6024563"/>
              </a:xfrm>
            </p:spPr>
            <p:txBody>
              <a:bodyPr>
                <a:normAutofit fontScale="47500" lnSpcReduction="20000"/>
              </a:bodyPr>
              <a:lstStyle/>
              <a:p>
                <a:pPr algn="just">
                  <a:lnSpc>
                    <a:spcPct val="170000"/>
                  </a:lnSpc>
                </a:pPr>
                <a:r>
                  <a:rPr lang="es-ES" dirty="0">
                    <a:latin typeface="Arial" panose="020B0604020202020204" pitchFamily="34" charset="0"/>
                    <a:cs typeface="Arial" panose="020B0604020202020204" pitchFamily="34" charset="0"/>
                  </a:rPr>
                  <a:t>Es claro que para magnetizar un material en una dirección se requiere una determinada energía. El trabajo realizado para rotar los dominios se denomina energía de anisotropía magnétocristalina</a:t>
                </a:r>
              </a:p>
              <a:p>
                <a:pPr algn="just">
                  <a:lnSpc>
                    <a:spcPct val="170000"/>
                  </a:lnSpc>
                </a:pPr>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Akulov</a:t>
                </a:r>
                <a:r>
                  <a:rPr lang="es-ES" dirty="0">
                    <a:latin typeface="Arial" panose="020B0604020202020204" pitchFamily="34" charset="0"/>
                    <a:cs typeface="Arial" panose="020B0604020202020204" pitchFamily="34" charset="0"/>
                  </a:rPr>
                  <a:t> en 1936 postuló una expresión para la energía de anisotropía, por unidad de volumen, para </a:t>
                </a:r>
                <a:r>
                  <a:rPr lang="es-ES" b="1" dirty="0">
                    <a:latin typeface="Arial" panose="020B0604020202020204" pitchFamily="34" charset="0"/>
                    <a:cs typeface="Arial" panose="020B0604020202020204" pitchFamily="34" charset="0"/>
                  </a:rPr>
                  <a:t>cristales cúbicos</a:t>
                </a:r>
                <a:r>
                  <a:rPr lang="es-ES" dirty="0">
                    <a:latin typeface="Arial" panose="020B0604020202020204" pitchFamily="34" charset="0"/>
                    <a:cs typeface="Arial" panose="020B0604020202020204" pitchFamily="34" charset="0"/>
                  </a:rPr>
                  <a:t>, cuando la magnetización de saturación </a:t>
                </a:r>
                <a14:m>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𝑀</m:t>
                        </m:r>
                      </m:e>
                      <m:sub>
                        <m:r>
                          <a:rPr lang="es-ES" b="0" i="1" smtClean="0">
                            <a:latin typeface="Cambria Math" panose="02040503050406030204" pitchFamily="18" charset="0"/>
                          </a:rPr>
                          <m:t>𝑠</m:t>
                        </m:r>
                      </m:sub>
                    </m:sSub>
                  </m:oMath>
                </a14:m>
                <a:r>
                  <a:rPr lang="es-ES" dirty="0">
                    <a:latin typeface="Arial" panose="020B0604020202020204" pitchFamily="34" charset="0"/>
                    <a:cs typeface="Arial" panose="020B0604020202020204" pitchFamily="34" charset="0"/>
                  </a:rPr>
                  <a:t> forma ángulos </a:t>
                </a:r>
                <a14:m>
                  <m:oMath xmlns:m="http://schemas.openxmlformats.org/officeDocument/2006/math">
                    <m:r>
                      <a:rPr lang="es-ES" i="1" smtClean="0">
                        <a:latin typeface="Cambria Math" panose="02040503050406030204" pitchFamily="18" charset="0"/>
                        <a:ea typeface="Cambria Math" panose="02040503050406030204" pitchFamily="18" charset="0"/>
                      </a:rPr>
                      <m:t>𝛼</m:t>
                    </m:r>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𝛽</m:t>
                    </m:r>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𝛾</m:t>
                    </m:r>
                  </m:oMath>
                </a14:m>
                <a:r>
                  <a:rPr lang="es-ES" dirty="0">
                    <a:latin typeface="Arial" panose="020B0604020202020204" pitchFamily="34" charset="0"/>
                    <a:cs typeface="Arial" panose="020B0604020202020204" pitchFamily="34" charset="0"/>
                  </a:rPr>
                  <a:t> con los ejes cristalinos, de la forma </a:t>
                </a:r>
              </a:p>
              <a:p>
                <a:pPr marL="0" indent="0" algn="just">
                  <a:lnSpc>
                    <a:spcPct val="170000"/>
                  </a:lnSpc>
                  <a:buNone/>
                </a:pPr>
                <a:endParaRPr lang="es-ES" dirty="0">
                  <a:latin typeface="Arial" panose="020B0604020202020204" pitchFamily="34" charset="0"/>
                  <a:cs typeface="Arial" panose="020B0604020202020204" pitchFamily="34" charset="0"/>
                </a:endParaRPr>
              </a:p>
              <a:p>
                <a:pPr marL="0" indent="0" algn="just">
                  <a:lnSpc>
                    <a:spcPct val="170000"/>
                  </a:lnSpc>
                  <a:buNone/>
                </a:pPr>
                <a14:m>
                  <m:oMathPara xmlns:m="http://schemas.openxmlformats.org/officeDocument/2006/math">
                    <m:oMathParaPr>
                      <m:jc m:val="centerGroup"/>
                    </m:oMathParaPr>
                    <m:oMath xmlns:m="http://schemas.openxmlformats.org/officeDocument/2006/math">
                      <m:r>
                        <a:rPr lang="es-ES" sz="3400" b="0" i="1" smtClean="0">
                          <a:latin typeface="Cambria Math" panose="02040503050406030204" pitchFamily="18" charset="0"/>
                        </a:rPr>
                        <m:t>𝐸</m:t>
                      </m:r>
                      <m:r>
                        <a:rPr lang="es-ES" sz="3400" b="0" i="1" smtClean="0">
                          <a:latin typeface="Cambria Math" panose="02040503050406030204" pitchFamily="18" charset="0"/>
                        </a:rPr>
                        <m:t>=</m:t>
                      </m:r>
                      <m:sSub>
                        <m:sSubPr>
                          <m:ctrlPr>
                            <a:rPr lang="es-ES" sz="3400" b="0" i="1" smtClean="0">
                              <a:latin typeface="Cambria Math" panose="02040503050406030204" pitchFamily="18" charset="0"/>
                            </a:rPr>
                          </m:ctrlPr>
                        </m:sSubPr>
                        <m:e>
                          <m:r>
                            <a:rPr lang="es-ES" sz="3400" b="0" i="1" smtClean="0">
                              <a:latin typeface="Cambria Math" panose="02040503050406030204" pitchFamily="18" charset="0"/>
                            </a:rPr>
                            <m:t>𝐾</m:t>
                          </m:r>
                        </m:e>
                        <m:sub>
                          <m:r>
                            <a:rPr lang="es-ES" sz="3400" b="0" i="1" smtClean="0">
                              <a:latin typeface="Cambria Math" panose="02040503050406030204" pitchFamily="18" charset="0"/>
                            </a:rPr>
                            <m:t>0</m:t>
                          </m:r>
                        </m:sub>
                      </m:sSub>
                      <m:r>
                        <a:rPr lang="es-ES" sz="3400" b="0" i="1" smtClean="0">
                          <a:latin typeface="Cambria Math" panose="02040503050406030204" pitchFamily="18" charset="0"/>
                        </a:rPr>
                        <m:t>+</m:t>
                      </m:r>
                      <m:sSub>
                        <m:sSubPr>
                          <m:ctrlPr>
                            <a:rPr lang="es-ES" sz="3400" b="0" i="1" smtClean="0">
                              <a:latin typeface="Cambria Math" panose="02040503050406030204" pitchFamily="18" charset="0"/>
                            </a:rPr>
                          </m:ctrlPr>
                        </m:sSubPr>
                        <m:e>
                          <m:r>
                            <a:rPr lang="es-ES" sz="3400" b="0" i="1" smtClean="0">
                              <a:latin typeface="Cambria Math" panose="02040503050406030204" pitchFamily="18" charset="0"/>
                            </a:rPr>
                            <m:t>𝐾</m:t>
                          </m:r>
                        </m:e>
                        <m:sub>
                          <m:r>
                            <a:rPr lang="es-ES" sz="3400" b="0" i="1" smtClean="0">
                              <a:latin typeface="Cambria Math" panose="02040503050406030204" pitchFamily="18" charset="0"/>
                            </a:rPr>
                            <m:t>1</m:t>
                          </m:r>
                        </m:sub>
                      </m:sSub>
                      <m:d>
                        <m:dPr>
                          <m:ctrlPr>
                            <a:rPr lang="es-ES" sz="3400" b="0" i="1" smtClean="0">
                              <a:latin typeface="Cambria Math" panose="02040503050406030204" pitchFamily="18" charset="0"/>
                            </a:rPr>
                          </m:ctrlPr>
                        </m:dPr>
                        <m:e>
                          <m:sSup>
                            <m:sSupPr>
                              <m:ctrlPr>
                                <a:rPr lang="es-ES" sz="3400" b="0" i="1" smtClean="0">
                                  <a:latin typeface="Cambria Math" panose="02040503050406030204" pitchFamily="18" charset="0"/>
                                </a:rPr>
                              </m:ctrlPr>
                            </m:sSupPr>
                            <m:e>
                              <m:r>
                                <a:rPr lang="es-ES" sz="3400" b="0" i="1" smtClean="0">
                                  <a:latin typeface="Cambria Math" panose="02040503050406030204" pitchFamily="18" charset="0"/>
                                </a:rPr>
                                <m:t>𝑐𝑜𝑠</m:t>
                              </m:r>
                            </m:e>
                            <m:sup>
                              <m:r>
                                <a:rPr lang="es-ES" sz="3400" b="0" i="1" smtClean="0">
                                  <a:latin typeface="Cambria Math" panose="02040503050406030204" pitchFamily="18" charset="0"/>
                                </a:rPr>
                                <m:t>2</m:t>
                              </m:r>
                            </m:sup>
                          </m:sSup>
                          <m:r>
                            <a:rPr lang="es-ES" sz="3400" b="0" i="1" smtClean="0">
                              <a:latin typeface="Cambria Math" panose="02040503050406030204" pitchFamily="18" charset="0"/>
                              <a:ea typeface="Cambria Math" panose="02040503050406030204" pitchFamily="18" charset="0"/>
                            </a:rPr>
                            <m:t>𝛼</m:t>
                          </m:r>
                          <m:sSup>
                            <m:sSupPr>
                              <m:ctrlPr>
                                <a:rPr lang="es-ES" sz="3400" i="1">
                                  <a:latin typeface="Cambria Math" panose="02040503050406030204" pitchFamily="18" charset="0"/>
                                </a:rPr>
                              </m:ctrlPr>
                            </m:sSupPr>
                            <m:e>
                              <m:r>
                                <a:rPr lang="es-ES" sz="3400" i="1">
                                  <a:latin typeface="Cambria Math" panose="02040503050406030204" pitchFamily="18" charset="0"/>
                                </a:rPr>
                                <m:t>𝑐𝑜𝑠</m:t>
                              </m:r>
                            </m:e>
                            <m:sup>
                              <m:r>
                                <a:rPr lang="es-ES" sz="3400" i="1">
                                  <a:latin typeface="Cambria Math" panose="02040503050406030204" pitchFamily="18" charset="0"/>
                                </a:rPr>
                                <m:t>2</m:t>
                              </m:r>
                            </m:sup>
                          </m:sSup>
                          <m:r>
                            <a:rPr lang="es-ES" sz="3400" i="1" smtClean="0">
                              <a:latin typeface="Cambria Math" panose="02040503050406030204" pitchFamily="18" charset="0"/>
                              <a:ea typeface="Cambria Math" panose="02040503050406030204" pitchFamily="18" charset="0"/>
                            </a:rPr>
                            <m:t>𝛽</m:t>
                          </m:r>
                          <m:r>
                            <a:rPr lang="es-ES" sz="3400" b="0" i="1" smtClean="0">
                              <a:latin typeface="Cambria Math" panose="02040503050406030204" pitchFamily="18" charset="0"/>
                              <a:ea typeface="Cambria Math" panose="02040503050406030204" pitchFamily="18" charset="0"/>
                            </a:rPr>
                            <m:t>+</m:t>
                          </m:r>
                          <m:sSup>
                            <m:sSupPr>
                              <m:ctrlPr>
                                <a:rPr lang="es-ES" sz="3400" i="1">
                                  <a:latin typeface="Cambria Math" panose="02040503050406030204" pitchFamily="18" charset="0"/>
                                </a:rPr>
                              </m:ctrlPr>
                            </m:sSupPr>
                            <m:e>
                              <m:r>
                                <a:rPr lang="es-ES" sz="3400" i="1">
                                  <a:latin typeface="Cambria Math" panose="02040503050406030204" pitchFamily="18" charset="0"/>
                                </a:rPr>
                                <m:t>𝑐𝑜𝑠</m:t>
                              </m:r>
                            </m:e>
                            <m:sup>
                              <m:r>
                                <a:rPr lang="es-ES" sz="3400" i="1">
                                  <a:latin typeface="Cambria Math" panose="02040503050406030204" pitchFamily="18" charset="0"/>
                                </a:rPr>
                                <m:t>2</m:t>
                              </m:r>
                            </m:sup>
                          </m:sSup>
                          <m:r>
                            <a:rPr lang="es-ES" sz="3400" i="1" smtClean="0">
                              <a:latin typeface="Cambria Math" panose="02040503050406030204" pitchFamily="18" charset="0"/>
                              <a:ea typeface="Cambria Math" panose="02040503050406030204" pitchFamily="18" charset="0"/>
                            </a:rPr>
                            <m:t>𝛽</m:t>
                          </m:r>
                          <m:sSup>
                            <m:sSupPr>
                              <m:ctrlPr>
                                <a:rPr lang="es-ES" sz="3400" i="1">
                                  <a:latin typeface="Cambria Math" panose="02040503050406030204" pitchFamily="18" charset="0"/>
                                </a:rPr>
                              </m:ctrlPr>
                            </m:sSupPr>
                            <m:e>
                              <m:r>
                                <a:rPr lang="es-ES" sz="3400" i="1">
                                  <a:latin typeface="Cambria Math" panose="02040503050406030204" pitchFamily="18" charset="0"/>
                                </a:rPr>
                                <m:t>𝑐𝑜𝑠</m:t>
                              </m:r>
                            </m:e>
                            <m:sup>
                              <m:r>
                                <a:rPr lang="es-ES" sz="3400" i="1">
                                  <a:latin typeface="Cambria Math" panose="02040503050406030204" pitchFamily="18" charset="0"/>
                                </a:rPr>
                                <m:t>2</m:t>
                              </m:r>
                            </m:sup>
                          </m:sSup>
                          <m:r>
                            <a:rPr lang="es-ES" sz="3400" i="1" smtClean="0">
                              <a:latin typeface="Cambria Math" panose="02040503050406030204" pitchFamily="18" charset="0"/>
                              <a:ea typeface="Cambria Math" panose="02040503050406030204" pitchFamily="18" charset="0"/>
                            </a:rPr>
                            <m:t>𝛾</m:t>
                          </m:r>
                          <m:r>
                            <a:rPr lang="es-ES" sz="3400" b="0" i="1" smtClean="0">
                              <a:latin typeface="Cambria Math" panose="02040503050406030204" pitchFamily="18" charset="0"/>
                              <a:ea typeface="Cambria Math" panose="02040503050406030204" pitchFamily="18" charset="0"/>
                            </a:rPr>
                            <m:t>+</m:t>
                          </m:r>
                          <m:sSup>
                            <m:sSupPr>
                              <m:ctrlPr>
                                <a:rPr lang="es-ES" sz="3400" i="1">
                                  <a:latin typeface="Cambria Math" panose="02040503050406030204" pitchFamily="18" charset="0"/>
                                </a:rPr>
                              </m:ctrlPr>
                            </m:sSupPr>
                            <m:e>
                              <m:r>
                                <a:rPr lang="es-ES" sz="3400" i="1">
                                  <a:latin typeface="Cambria Math" panose="02040503050406030204" pitchFamily="18" charset="0"/>
                                </a:rPr>
                                <m:t>𝑐𝑜𝑠</m:t>
                              </m:r>
                            </m:e>
                            <m:sup>
                              <m:r>
                                <a:rPr lang="es-ES" sz="3400" i="1">
                                  <a:latin typeface="Cambria Math" panose="02040503050406030204" pitchFamily="18" charset="0"/>
                                </a:rPr>
                                <m:t>2</m:t>
                              </m:r>
                            </m:sup>
                          </m:sSup>
                          <m:r>
                            <a:rPr lang="es-ES" sz="3400" i="1" smtClean="0">
                              <a:latin typeface="Cambria Math" panose="02040503050406030204" pitchFamily="18" charset="0"/>
                              <a:ea typeface="Cambria Math" panose="02040503050406030204" pitchFamily="18" charset="0"/>
                            </a:rPr>
                            <m:t>𝛾</m:t>
                          </m:r>
                          <m:sSup>
                            <m:sSupPr>
                              <m:ctrlPr>
                                <a:rPr lang="es-ES" sz="3400" i="1">
                                  <a:latin typeface="Cambria Math" panose="02040503050406030204" pitchFamily="18" charset="0"/>
                                </a:rPr>
                              </m:ctrlPr>
                            </m:sSupPr>
                            <m:e>
                              <m:r>
                                <a:rPr lang="es-ES" sz="3400" i="1">
                                  <a:latin typeface="Cambria Math" panose="02040503050406030204" pitchFamily="18" charset="0"/>
                                </a:rPr>
                                <m:t>𝑐𝑜𝑠</m:t>
                              </m:r>
                            </m:e>
                            <m:sup>
                              <m:r>
                                <a:rPr lang="es-ES" sz="3400" i="1">
                                  <a:latin typeface="Cambria Math" panose="02040503050406030204" pitchFamily="18" charset="0"/>
                                </a:rPr>
                                <m:t>2</m:t>
                              </m:r>
                            </m:sup>
                          </m:sSup>
                          <m:r>
                            <a:rPr lang="es-ES" sz="3400" i="1" smtClean="0">
                              <a:latin typeface="Cambria Math" panose="02040503050406030204" pitchFamily="18" charset="0"/>
                              <a:ea typeface="Cambria Math" panose="02040503050406030204" pitchFamily="18" charset="0"/>
                            </a:rPr>
                            <m:t>𝛼</m:t>
                          </m:r>
                        </m:e>
                      </m:d>
                      <m:r>
                        <a:rPr lang="es-ES" sz="3400" b="0" i="1" smtClean="0">
                          <a:latin typeface="Cambria Math" panose="02040503050406030204" pitchFamily="18" charset="0"/>
                        </a:rPr>
                        <m:t>+</m:t>
                      </m:r>
                      <m:sSub>
                        <m:sSubPr>
                          <m:ctrlPr>
                            <a:rPr lang="es-ES" sz="3400" b="0" i="1" smtClean="0">
                              <a:latin typeface="Cambria Math" panose="02040503050406030204" pitchFamily="18" charset="0"/>
                            </a:rPr>
                          </m:ctrlPr>
                        </m:sSubPr>
                        <m:e>
                          <m:r>
                            <a:rPr lang="es-ES" sz="3400" b="0" i="1" smtClean="0">
                              <a:latin typeface="Cambria Math" panose="02040503050406030204" pitchFamily="18" charset="0"/>
                            </a:rPr>
                            <m:t>𝐾</m:t>
                          </m:r>
                        </m:e>
                        <m:sub>
                          <m:r>
                            <a:rPr lang="es-ES" sz="3400" b="0" i="1" smtClean="0">
                              <a:latin typeface="Cambria Math" panose="02040503050406030204" pitchFamily="18" charset="0"/>
                            </a:rPr>
                            <m:t>2</m:t>
                          </m:r>
                        </m:sub>
                      </m:sSub>
                      <m:d>
                        <m:dPr>
                          <m:ctrlPr>
                            <a:rPr lang="es-ES" sz="3400" b="0" i="1" smtClean="0">
                              <a:latin typeface="Cambria Math" panose="02040503050406030204" pitchFamily="18" charset="0"/>
                            </a:rPr>
                          </m:ctrlPr>
                        </m:dPr>
                        <m:e>
                          <m:sSup>
                            <m:sSupPr>
                              <m:ctrlPr>
                                <a:rPr lang="es-ES" sz="3400" i="1">
                                  <a:latin typeface="Cambria Math" panose="02040503050406030204" pitchFamily="18" charset="0"/>
                                </a:rPr>
                              </m:ctrlPr>
                            </m:sSupPr>
                            <m:e>
                              <m:r>
                                <a:rPr lang="es-ES" sz="3400" i="1">
                                  <a:latin typeface="Cambria Math" panose="02040503050406030204" pitchFamily="18" charset="0"/>
                                </a:rPr>
                                <m:t>𝑐𝑜𝑠</m:t>
                              </m:r>
                            </m:e>
                            <m:sup>
                              <m:r>
                                <a:rPr lang="es-ES" sz="3400" i="1">
                                  <a:latin typeface="Cambria Math" panose="02040503050406030204" pitchFamily="18" charset="0"/>
                                </a:rPr>
                                <m:t>2</m:t>
                              </m:r>
                            </m:sup>
                          </m:sSup>
                          <m:r>
                            <a:rPr lang="es-ES" sz="3400" i="1">
                              <a:latin typeface="Cambria Math" panose="02040503050406030204" pitchFamily="18" charset="0"/>
                              <a:ea typeface="Cambria Math" panose="02040503050406030204" pitchFamily="18" charset="0"/>
                            </a:rPr>
                            <m:t>𝛼</m:t>
                          </m:r>
                          <m:sSup>
                            <m:sSupPr>
                              <m:ctrlPr>
                                <a:rPr lang="es-ES" sz="3400" i="1">
                                  <a:latin typeface="Cambria Math" panose="02040503050406030204" pitchFamily="18" charset="0"/>
                                </a:rPr>
                              </m:ctrlPr>
                            </m:sSupPr>
                            <m:e>
                              <m:r>
                                <a:rPr lang="es-ES" sz="3400" i="1">
                                  <a:latin typeface="Cambria Math" panose="02040503050406030204" pitchFamily="18" charset="0"/>
                                </a:rPr>
                                <m:t>𝑐𝑜𝑠</m:t>
                              </m:r>
                            </m:e>
                            <m:sup>
                              <m:r>
                                <a:rPr lang="es-ES" sz="3400" i="1">
                                  <a:latin typeface="Cambria Math" panose="02040503050406030204" pitchFamily="18" charset="0"/>
                                </a:rPr>
                                <m:t>2</m:t>
                              </m:r>
                            </m:sup>
                          </m:sSup>
                          <m:r>
                            <a:rPr lang="es-ES" sz="3400" i="1">
                              <a:latin typeface="Cambria Math" panose="02040503050406030204" pitchFamily="18" charset="0"/>
                              <a:ea typeface="Cambria Math" panose="02040503050406030204" pitchFamily="18" charset="0"/>
                            </a:rPr>
                            <m:t>𝛽</m:t>
                          </m:r>
                          <m:sSup>
                            <m:sSupPr>
                              <m:ctrlPr>
                                <a:rPr lang="es-ES" sz="3400" i="1">
                                  <a:latin typeface="Cambria Math" panose="02040503050406030204" pitchFamily="18" charset="0"/>
                                </a:rPr>
                              </m:ctrlPr>
                            </m:sSupPr>
                            <m:e>
                              <m:r>
                                <a:rPr lang="es-ES" sz="3400" i="1">
                                  <a:latin typeface="Cambria Math" panose="02040503050406030204" pitchFamily="18" charset="0"/>
                                </a:rPr>
                                <m:t>𝑐𝑜𝑠</m:t>
                              </m:r>
                            </m:e>
                            <m:sup>
                              <m:r>
                                <a:rPr lang="es-ES" sz="3400" i="1">
                                  <a:latin typeface="Cambria Math" panose="02040503050406030204" pitchFamily="18" charset="0"/>
                                </a:rPr>
                                <m:t>2</m:t>
                              </m:r>
                            </m:sup>
                          </m:sSup>
                          <m:r>
                            <a:rPr lang="es-ES" sz="3400" i="1">
                              <a:latin typeface="Cambria Math" panose="02040503050406030204" pitchFamily="18" charset="0"/>
                              <a:ea typeface="Cambria Math" panose="02040503050406030204" pitchFamily="18" charset="0"/>
                            </a:rPr>
                            <m:t>𝛾</m:t>
                          </m:r>
                        </m:e>
                      </m:d>
                    </m:oMath>
                  </m:oMathPara>
                </a14:m>
                <a:endParaRPr lang="es-ES" sz="3400" dirty="0">
                  <a:latin typeface="Arial" panose="020B0604020202020204" pitchFamily="34" charset="0"/>
                  <a:cs typeface="Arial" panose="020B0604020202020204" pitchFamily="34" charset="0"/>
                </a:endParaRPr>
              </a:p>
              <a:p>
                <a:pPr marL="0" indent="0" algn="just">
                  <a:lnSpc>
                    <a:spcPct val="170000"/>
                  </a:lnSpc>
                  <a:buNone/>
                </a:pPr>
                <a:r>
                  <a:rPr lang="es-ES" dirty="0">
                    <a:latin typeface="Arial" panose="020B0604020202020204" pitchFamily="34" charset="0"/>
                    <a:cs typeface="Arial" panose="020B0604020202020204" pitchFamily="34" charset="0"/>
                  </a:rPr>
                  <a:t>  generalmente se desprecian los términos mayores a cuarto grado.</a:t>
                </a:r>
              </a:p>
              <a:p>
                <a:pPr marL="263525" indent="0" algn="just">
                  <a:lnSpc>
                    <a:spcPct val="170000"/>
                  </a:lnSpc>
                  <a:buNone/>
                </a:pPr>
                <a:r>
                  <a:rPr lang="es-ES" dirty="0">
                    <a:latin typeface="Arial" panose="020B0604020202020204" pitchFamily="34" charset="0"/>
                    <a:cs typeface="Arial" panose="020B0604020202020204" pitchFamily="34" charset="0"/>
                  </a:rPr>
                  <a:t>donde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𝐾</m:t>
                        </m:r>
                      </m:e>
                      <m:sub>
                        <m:r>
                          <a:rPr lang="es-ES" i="1">
                            <a:latin typeface="Cambria Math" panose="02040503050406030204" pitchFamily="18" charset="0"/>
                          </a:rPr>
                          <m:t>0</m:t>
                        </m:r>
                      </m:sub>
                    </m:sSub>
                  </m:oMath>
                </a14:m>
                <a:r>
                  <a:rPr lang="es-ES" dirty="0">
                    <a:latin typeface="Arial" panose="020B0604020202020204" pitchFamily="34" charset="0"/>
                    <a:cs typeface="Arial" panose="020B0604020202020204" pitchFamily="34" charset="0"/>
                  </a:rPr>
                  <a:t>,</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𝐾</m:t>
                        </m:r>
                      </m:e>
                      <m:sub>
                        <m:r>
                          <a:rPr lang="es-ES" i="1">
                            <a:latin typeface="Cambria Math" panose="02040503050406030204" pitchFamily="18" charset="0"/>
                          </a:rPr>
                          <m:t>1</m:t>
                        </m:r>
                      </m:sub>
                    </m:sSub>
                  </m:oMath>
                </a14:m>
                <a:r>
                  <a:rPr lang="es-ES" dirty="0">
                    <a:latin typeface="Arial" panose="020B0604020202020204" pitchFamily="34" charset="0"/>
                    <a:cs typeface="Arial" panose="020B0604020202020204" pitchFamily="34" charset="0"/>
                  </a:rPr>
                  <a:t>,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𝐾</m:t>
                        </m:r>
                      </m:e>
                      <m:sub>
                        <m:r>
                          <a:rPr lang="es-ES" i="1">
                            <a:latin typeface="Cambria Math" panose="02040503050406030204" pitchFamily="18" charset="0"/>
                          </a:rPr>
                          <m:t>2</m:t>
                        </m:r>
                      </m:sub>
                    </m:sSub>
                  </m:oMath>
                </a14:m>
                <a:r>
                  <a:rPr lang="es-ES" dirty="0">
                    <a:latin typeface="Arial" panose="020B0604020202020204" pitchFamily="34" charset="0"/>
                    <a:cs typeface="Arial" panose="020B0604020202020204" pitchFamily="34" charset="0"/>
                  </a:rPr>
                  <a:t>, son constantes que dependen del material y de la temperatura. Están expresadas en </a:t>
                </a:r>
                <a14:m>
                  <m:oMath xmlns:m="http://schemas.openxmlformats.org/officeDocument/2006/math">
                    <m:f>
                      <m:fPr>
                        <m:type m:val="skw"/>
                        <m:ctrlPr>
                          <a:rPr lang="es-ES" b="0" i="1" smtClean="0">
                            <a:latin typeface="Cambria Math" panose="02040503050406030204" pitchFamily="18" charset="0"/>
                          </a:rPr>
                        </m:ctrlPr>
                      </m:fPr>
                      <m:num>
                        <m:r>
                          <a:rPr lang="es-ES" i="1">
                            <a:latin typeface="Cambria Math" panose="02040503050406030204" pitchFamily="18" charset="0"/>
                          </a:rPr>
                          <m:t>𝑒𝑟𝑔</m:t>
                        </m:r>
                      </m:num>
                      <m:den>
                        <m:sSup>
                          <m:sSupPr>
                            <m:ctrlPr>
                              <a:rPr lang="es-ES" b="0" i="1" smtClean="0">
                                <a:latin typeface="Cambria Math" panose="02040503050406030204" pitchFamily="18" charset="0"/>
                              </a:rPr>
                            </m:ctrlPr>
                          </m:sSupPr>
                          <m:e>
                            <m:r>
                              <a:rPr lang="es-ES" b="0" i="1" smtClean="0">
                                <a:latin typeface="Cambria Math" panose="02040503050406030204" pitchFamily="18" charset="0"/>
                              </a:rPr>
                              <m:t>𝑐𝑚</m:t>
                            </m:r>
                          </m:e>
                          <m:sup>
                            <m:r>
                              <a:rPr lang="es-ES" b="0" i="1" smtClean="0">
                                <a:latin typeface="Cambria Math" panose="02040503050406030204" pitchFamily="18" charset="0"/>
                              </a:rPr>
                              <m:t>3</m:t>
                            </m:r>
                          </m:sup>
                        </m:sSup>
                        <m:r>
                          <a:rPr lang="es-ES" b="0" i="1" smtClean="0">
                            <a:latin typeface="Cambria Math" panose="02040503050406030204" pitchFamily="18" charset="0"/>
                          </a:rPr>
                          <m:t> </m:t>
                        </m:r>
                      </m:den>
                    </m:f>
                  </m:oMath>
                </a14:m>
                <a:r>
                  <a:rPr lang="es-ES" dirty="0">
                    <a:latin typeface="Arial" panose="020B0604020202020204" pitchFamily="34" charset="0"/>
                    <a:cs typeface="Arial" panose="020B0604020202020204" pitchFamily="34" charset="0"/>
                  </a:rPr>
                  <a:t>. Para el hierro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𝐾</m:t>
                        </m:r>
                      </m:e>
                      <m:sub>
                        <m:r>
                          <a:rPr lang="es-ES" i="1">
                            <a:latin typeface="Cambria Math" panose="02040503050406030204" pitchFamily="18" charset="0"/>
                          </a:rPr>
                          <m:t>1</m:t>
                        </m:r>
                      </m:sub>
                    </m:sSub>
                    <m:r>
                      <a:rPr lang="es-ES" b="0" i="0" smtClean="0">
                        <a:latin typeface="Cambria Math" panose="02040503050406030204" pitchFamily="18" charset="0"/>
                      </a:rPr>
                      <m:t>=4,8.</m:t>
                    </m:r>
                    <m:sSup>
                      <m:sSupPr>
                        <m:ctrlPr>
                          <a:rPr lang="es-ES" b="0" i="1" smtClean="0">
                            <a:latin typeface="Cambria Math" panose="02040503050406030204" pitchFamily="18" charset="0"/>
                          </a:rPr>
                        </m:ctrlPr>
                      </m:sSupPr>
                      <m:e>
                        <m:r>
                          <a:rPr lang="es-ES" b="0" i="1" smtClean="0">
                            <a:latin typeface="Cambria Math" panose="02040503050406030204" pitchFamily="18" charset="0"/>
                          </a:rPr>
                          <m:t>10</m:t>
                        </m:r>
                      </m:e>
                      <m:sup>
                        <m:r>
                          <a:rPr lang="es-ES" b="0" i="1" smtClean="0">
                            <a:latin typeface="Cambria Math" panose="02040503050406030204" pitchFamily="18" charset="0"/>
                          </a:rPr>
                          <m:t>5</m:t>
                        </m:r>
                      </m:sup>
                    </m:sSup>
                    <m:f>
                      <m:fPr>
                        <m:type m:val="skw"/>
                        <m:ctrlPr>
                          <a:rPr lang="es-ES" i="1">
                            <a:latin typeface="Cambria Math" panose="02040503050406030204" pitchFamily="18" charset="0"/>
                          </a:rPr>
                        </m:ctrlPr>
                      </m:fPr>
                      <m:num>
                        <m:r>
                          <a:rPr lang="es-ES" i="1">
                            <a:latin typeface="Cambria Math" panose="02040503050406030204" pitchFamily="18" charset="0"/>
                          </a:rPr>
                          <m:t>𝑒𝑟𝑔</m:t>
                        </m:r>
                      </m:num>
                      <m:den>
                        <m:sSup>
                          <m:sSupPr>
                            <m:ctrlPr>
                              <a:rPr lang="es-ES" i="1">
                                <a:latin typeface="Cambria Math" panose="02040503050406030204" pitchFamily="18" charset="0"/>
                              </a:rPr>
                            </m:ctrlPr>
                          </m:sSupPr>
                          <m:e>
                            <m:r>
                              <a:rPr lang="es-ES" i="1">
                                <a:latin typeface="Cambria Math" panose="02040503050406030204" pitchFamily="18" charset="0"/>
                              </a:rPr>
                              <m:t>𝑐𝑚</m:t>
                            </m:r>
                          </m:e>
                          <m:sup>
                            <m:r>
                              <a:rPr lang="es-ES" i="1">
                                <a:latin typeface="Cambria Math" panose="02040503050406030204" pitchFamily="18" charset="0"/>
                              </a:rPr>
                              <m:t>3</m:t>
                            </m:r>
                          </m:sup>
                        </m:sSup>
                        <m:r>
                          <a:rPr lang="es-ES" i="1">
                            <a:latin typeface="Cambria Math" panose="02040503050406030204" pitchFamily="18" charset="0"/>
                          </a:rPr>
                          <m:t> </m:t>
                        </m:r>
                      </m:den>
                    </m:f>
                  </m:oMath>
                </a14:m>
                <a:r>
                  <a:rPr lang="es-ES" dirty="0">
                    <a:latin typeface="Arial" panose="020B0604020202020204" pitchFamily="34" charset="0"/>
                    <a:cs typeface="Arial" panose="020B0604020202020204" pitchFamily="34" charset="0"/>
                  </a:rPr>
                  <a:t>y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𝐾</m:t>
                        </m:r>
                      </m:e>
                      <m:sub>
                        <m:r>
                          <a:rPr lang="es-ES" i="1">
                            <a:latin typeface="Cambria Math" panose="02040503050406030204" pitchFamily="18" charset="0"/>
                          </a:rPr>
                          <m:t>2</m:t>
                        </m:r>
                      </m:sub>
                    </m:sSub>
                    <m:r>
                      <a:rPr lang="es-ES" b="0" i="1" smtClean="0">
                        <a:latin typeface="Cambria Math" panose="02040503050406030204" pitchFamily="18" charset="0"/>
                      </a:rPr>
                      <m:t>=0,5.</m:t>
                    </m:r>
                    <m:sSup>
                      <m:sSupPr>
                        <m:ctrlPr>
                          <a:rPr lang="es-ES" i="1">
                            <a:latin typeface="Cambria Math" panose="02040503050406030204" pitchFamily="18" charset="0"/>
                          </a:rPr>
                        </m:ctrlPr>
                      </m:sSupPr>
                      <m:e>
                        <m:r>
                          <a:rPr lang="es-ES" i="1">
                            <a:latin typeface="Cambria Math" panose="02040503050406030204" pitchFamily="18" charset="0"/>
                          </a:rPr>
                          <m:t>10</m:t>
                        </m:r>
                      </m:e>
                      <m:sup>
                        <m:r>
                          <a:rPr lang="es-ES" i="1">
                            <a:latin typeface="Cambria Math" panose="02040503050406030204" pitchFamily="18" charset="0"/>
                          </a:rPr>
                          <m:t>5</m:t>
                        </m:r>
                      </m:sup>
                    </m:sSup>
                    <m:f>
                      <m:fPr>
                        <m:type m:val="skw"/>
                        <m:ctrlPr>
                          <a:rPr lang="es-ES" i="1">
                            <a:latin typeface="Cambria Math" panose="02040503050406030204" pitchFamily="18" charset="0"/>
                          </a:rPr>
                        </m:ctrlPr>
                      </m:fPr>
                      <m:num>
                        <m:r>
                          <a:rPr lang="es-ES" i="1">
                            <a:latin typeface="Cambria Math" panose="02040503050406030204" pitchFamily="18" charset="0"/>
                          </a:rPr>
                          <m:t>𝑒𝑟𝑔</m:t>
                        </m:r>
                      </m:num>
                      <m:den>
                        <m:sSup>
                          <m:sSupPr>
                            <m:ctrlPr>
                              <a:rPr lang="es-ES" i="1">
                                <a:latin typeface="Cambria Math" panose="02040503050406030204" pitchFamily="18" charset="0"/>
                              </a:rPr>
                            </m:ctrlPr>
                          </m:sSupPr>
                          <m:e>
                            <m:r>
                              <a:rPr lang="es-ES" i="1">
                                <a:latin typeface="Cambria Math" panose="02040503050406030204" pitchFamily="18" charset="0"/>
                              </a:rPr>
                              <m:t>𝑐𝑚</m:t>
                            </m:r>
                          </m:e>
                          <m:sup>
                            <m:r>
                              <a:rPr lang="es-ES" i="1">
                                <a:latin typeface="Cambria Math" panose="02040503050406030204" pitchFamily="18" charset="0"/>
                              </a:rPr>
                              <m:t>3</m:t>
                            </m:r>
                          </m:sup>
                        </m:sSup>
                        <m:r>
                          <a:rPr lang="es-ES" i="1">
                            <a:latin typeface="Cambria Math" panose="02040503050406030204" pitchFamily="18" charset="0"/>
                          </a:rPr>
                          <m:t> </m:t>
                        </m:r>
                      </m:den>
                    </m:f>
                  </m:oMath>
                </a14:m>
                <a:r>
                  <a:rPr lang="es-ES" dirty="0">
                    <a:latin typeface="Arial" panose="020B0604020202020204" pitchFamily="34" charset="0"/>
                    <a:cs typeface="Arial" panose="020B0604020202020204" pitchFamily="34" charset="0"/>
                  </a:rPr>
                  <a:t>mientras que para el </a:t>
                </a:r>
                <a14:m>
                  <m:oMath xmlns:m="http://schemas.openxmlformats.org/officeDocument/2006/math">
                    <m:r>
                      <a:rPr lang="es-ES" b="0" i="1" smtClean="0">
                        <a:latin typeface="Cambria Math" panose="02040503050406030204" pitchFamily="18" charset="0"/>
                      </a:rPr>
                      <m:t>𝑁𝑖</m:t>
                    </m:r>
                  </m:oMath>
                </a14:m>
                <a:r>
                  <a:rPr lang="es-ES" dirty="0">
                    <a:latin typeface="Arial" panose="020B0604020202020204" pitchFamily="34" charset="0"/>
                    <a:cs typeface="Arial" panose="020B0604020202020204" pitchFamily="34" charset="0"/>
                  </a:rPr>
                  <a:t>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𝐾</m:t>
                        </m:r>
                      </m:e>
                      <m:sub>
                        <m:r>
                          <a:rPr lang="es-ES" i="1">
                            <a:latin typeface="Cambria Math" panose="02040503050406030204" pitchFamily="18" charset="0"/>
                          </a:rPr>
                          <m:t>1</m:t>
                        </m:r>
                      </m:sub>
                    </m:sSub>
                    <m:r>
                      <a:rPr lang="es-ES">
                        <a:latin typeface="Cambria Math" panose="02040503050406030204" pitchFamily="18" charset="0"/>
                      </a:rPr>
                      <m:t>=</m:t>
                    </m:r>
                    <m:r>
                      <a:rPr lang="es-ES" b="0" i="0" smtClean="0">
                        <a:latin typeface="Cambria Math" panose="02040503050406030204" pitchFamily="18" charset="0"/>
                      </a:rPr>
                      <m:t>−0</m:t>
                    </m:r>
                    <m:r>
                      <a:rPr lang="es-ES">
                        <a:latin typeface="Cambria Math" panose="02040503050406030204" pitchFamily="18" charset="0"/>
                      </a:rPr>
                      <m:t>,</m:t>
                    </m:r>
                    <m:r>
                      <a:rPr lang="es-ES" b="0" i="0" smtClean="0">
                        <a:latin typeface="Cambria Math" panose="02040503050406030204" pitchFamily="18" charset="0"/>
                      </a:rPr>
                      <m:t>5</m:t>
                    </m:r>
                    <m:r>
                      <a:rPr lang="es-ES">
                        <a:latin typeface="Cambria Math" panose="02040503050406030204" pitchFamily="18" charset="0"/>
                      </a:rPr>
                      <m:t>.</m:t>
                    </m:r>
                    <m:sSup>
                      <m:sSupPr>
                        <m:ctrlPr>
                          <a:rPr lang="es-ES" i="1">
                            <a:latin typeface="Cambria Math" panose="02040503050406030204" pitchFamily="18" charset="0"/>
                          </a:rPr>
                        </m:ctrlPr>
                      </m:sSupPr>
                      <m:e>
                        <m:r>
                          <a:rPr lang="es-ES" i="1">
                            <a:latin typeface="Cambria Math" panose="02040503050406030204" pitchFamily="18" charset="0"/>
                          </a:rPr>
                          <m:t>10</m:t>
                        </m:r>
                      </m:e>
                      <m:sup>
                        <m:r>
                          <a:rPr lang="es-ES" i="1">
                            <a:latin typeface="Cambria Math" panose="02040503050406030204" pitchFamily="18" charset="0"/>
                          </a:rPr>
                          <m:t>5</m:t>
                        </m:r>
                      </m:sup>
                    </m:sSup>
                    <m:f>
                      <m:fPr>
                        <m:type m:val="skw"/>
                        <m:ctrlPr>
                          <a:rPr lang="es-ES" i="1">
                            <a:latin typeface="Cambria Math" panose="02040503050406030204" pitchFamily="18" charset="0"/>
                          </a:rPr>
                        </m:ctrlPr>
                      </m:fPr>
                      <m:num>
                        <m:r>
                          <a:rPr lang="es-ES" i="1">
                            <a:latin typeface="Cambria Math" panose="02040503050406030204" pitchFamily="18" charset="0"/>
                          </a:rPr>
                          <m:t>𝑒𝑟𝑔</m:t>
                        </m:r>
                      </m:num>
                      <m:den>
                        <m:sSup>
                          <m:sSupPr>
                            <m:ctrlPr>
                              <a:rPr lang="es-ES" i="1">
                                <a:latin typeface="Cambria Math" panose="02040503050406030204" pitchFamily="18" charset="0"/>
                              </a:rPr>
                            </m:ctrlPr>
                          </m:sSupPr>
                          <m:e>
                            <m:r>
                              <a:rPr lang="es-ES" i="1">
                                <a:latin typeface="Cambria Math" panose="02040503050406030204" pitchFamily="18" charset="0"/>
                              </a:rPr>
                              <m:t>𝑐𝑚</m:t>
                            </m:r>
                          </m:e>
                          <m:sup>
                            <m:r>
                              <a:rPr lang="es-ES" i="1">
                                <a:latin typeface="Cambria Math" panose="02040503050406030204" pitchFamily="18" charset="0"/>
                              </a:rPr>
                              <m:t>3</m:t>
                            </m:r>
                          </m:sup>
                        </m:sSup>
                        <m:r>
                          <a:rPr lang="es-ES" i="1">
                            <a:latin typeface="Cambria Math" panose="02040503050406030204" pitchFamily="18" charset="0"/>
                          </a:rPr>
                          <m:t> </m:t>
                        </m:r>
                      </m:den>
                    </m:f>
                  </m:oMath>
                </a14:m>
                <a:r>
                  <a:rPr lang="es-ES" dirty="0">
                    <a:latin typeface="Arial" panose="020B0604020202020204" pitchFamily="34" charset="0"/>
                    <a:cs typeface="Arial" panose="020B0604020202020204" pitchFamily="34" charset="0"/>
                  </a:rPr>
                  <a:t>y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𝐾</m:t>
                        </m:r>
                      </m:e>
                      <m:sub>
                        <m:r>
                          <a:rPr lang="es-ES" i="1">
                            <a:latin typeface="Cambria Math" panose="02040503050406030204" pitchFamily="18" charset="0"/>
                          </a:rPr>
                          <m:t>2</m:t>
                        </m:r>
                      </m:sub>
                    </m:sSub>
                    <m:r>
                      <a:rPr lang="es-ES" i="1">
                        <a:latin typeface="Cambria Math" panose="02040503050406030204" pitchFamily="18" charset="0"/>
                      </a:rPr>
                      <m:t>=</m:t>
                    </m:r>
                    <m:r>
                      <a:rPr lang="es-ES" b="0" i="1" smtClean="0">
                        <a:latin typeface="Cambria Math" panose="02040503050406030204" pitchFamily="18" charset="0"/>
                      </a:rPr>
                      <m:t>−</m:t>
                    </m:r>
                    <m:r>
                      <a:rPr lang="es-ES" i="1">
                        <a:latin typeface="Cambria Math" panose="02040503050406030204" pitchFamily="18" charset="0"/>
                      </a:rPr>
                      <m:t>0,</m:t>
                    </m:r>
                    <m:r>
                      <a:rPr lang="es-ES" b="0" i="1" smtClean="0">
                        <a:latin typeface="Cambria Math" panose="02040503050406030204" pitchFamily="18" charset="0"/>
                      </a:rPr>
                      <m:t>2</m:t>
                    </m:r>
                    <m:r>
                      <a:rPr lang="es-ES" i="1">
                        <a:latin typeface="Cambria Math" panose="02040503050406030204" pitchFamily="18" charset="0"/>
                      </a:rPr>
                      <m:t>.</m:t>
                    </m:r>
                    <m:sSup>
                      <m:sSupPr>
                        <m:ctrlPr>
                          <a:rPr lang="es-ES" i="1">
                            <a:latin typeface="Cambria Math" panose="02040503050406030204" pitchFamily="18" charset="0"/>
                          </a:rPr>
                        </m:ctrlPr>
                      </m:sSupPr>
                      <m:e>
                        <m:r>
                          <a:rPr lang="es-ES" i="1">
                            <a:latin typeface="Cambria Math" panose="02040503050406030204" pitchFamily="18" charset="0"/>
                          </a:rPr>
                          <m:t>10</m:t>
                        </m:r>
                      </m:e>
                      <m:sup>
                        <m:r>
                          <a:rPr lang="es-ES" i="1">
                            <a:latin typeface="Cambria Math" panose="02040503050406030204" pitchFamily="18" charset="0"/>
                          </a:rPr>
                          <m:t>5</m:t>
                        </m:r>
                      </m:sup>
                    </m:sSup>
                    <m:f>
                      <m:fPr>
                        <m:type m:val="skw"/>
                        <m:ctrlPr>
                          <a:rPr lang="es-ES" i="1">
                            <a:latin typeface="Cambria Math" panose="02040503050406030204" pitchFamily="18" charset="0"/>
                          </a:rPr>
                        </m:ctrlPr>
                      </m:fPr>
                      <m:num>
                        <m:r>
                          <a:rPr lang="es-ES" i="1">
                            <a:latin typeface="Cambria Math" panose="02040503050406030204" pitchFamily="18" charset="0"/>
                          </a:rPr>
                          <m:t>𝑒𝑟𝑔</m:t>
                        </m:r>
                      </m:num>
                      <m:den>
                        <m:sSup>
                          <m:sSupPr>
                            <m:ctrlPr>
                              <a:rPr lang="es-ES" i="1">
                                <a:latin typeface="Cambria Math" panose="02040503050406030204" pitchFamily="18" charset="0"/>
                              </a:rPr>
                            </m:ctrlPr>
                          </m:sSupPr>
                          <m:e>
                            <m:r>
                              <a:rPr lang="es-ES" i="1">
                                <a:latin typeface="Cambria Math" panose="02040503050406030204" pitchFamily="18" charset="0"/>
                              </a:rPr>
                              <m:t>𝑐𝑚</m:t>
                            </m:r>
                          </m:e>
                          <m:sup>
                            <m:r>
                              <a:rPr lang="es-ES" i="1">
                                <a:latin typeface="Cambria Math" panose="02040503050406030204" pitchFamily="18" charset="0"/>
                              </a:rPr>
                              <m:t>3</m:t>
                            </m:r>
                          </m:sup>
                        </m:sSup>
                        <m:r>
                          <a:rPr lang="es-ES" i="1">
                            <a:latin typeface="Cambria Math" panose="02040503050406030204" pitchFamily="18" charset="0"/>
                          </a:rPr>
                          <m:t> </m:t>
                        </m:r>
                      </m:den>
                    </m:f>
                  </m:oMath>
                </a14:m>
                <a:r>
                  <a:rPr lang="es-ES" dirty="0">
                    <a:latin typeface="Arial" panose="020B0604020202020204" pitchFamily="34" charset="0"/>
                    <a:cs typeface="Arial" panose="020B0604020202020204" pitchFamily="34" charset="0"/>
                  </a:rPr>
                  <a:t>.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𝐾</m:t>
                        </m:r>
                      </m:e>
                      <m:sub>
                        <m:r>
                          <a:rPr lang="es-ES" i="1">
                            <a:latin typeface="Cambria Math" panose="02040503050406030204" pitchFamily="18" charset="0"/>
                          </a:rPr>
                          <m:t>0</m:t>
                        </m:r>
                      </m:sub>
                    </m:sSub>
                  </m:oMath>
                </a14:m>
                <a:r>
                  <a:rPr lang="es-ES" dirty="0">
                    <a:latin typeface="Arial" panose="020B0604020202020204" pitchFamily="34" charset="0"/>
                    <a:cs typeface="Arial" panose="020B0604020202020204" pitchFamily="34" charset="0"/>
                  </a:rPr>
                  <a:t> es independiente del ángulo y como interesa la variación de la energía generalmente se lo desprecia.</a:t>
                </a:r>
              </a:p>
              <a:p>
                <a:pPr marL="263525" indent="0" algn="just">
                  <a:lnSpc>
                    <a:spcPct val="170000"/>
                  </a:lnSpc>
                  <a:buNone/>
                </a:pPr>
                <a:r>
                  <a:rPr lang="es-ES" dirty="0">
                    <a:latin typeface="Arial" panose="020B0604020202020204" pitchFamily="34" charset="0"/>
                    <a:cs typeface="Arial" panose="020B0604020202020204" pitchFamily="34" charset="0"/>
                  </a:rPr>
                  <a:t>La expresión de la energía cambia para el caso de </a:t>
                </a:r>
                <a:r>
                  <a:rPr lang="es-ES" b="1" dirty="0">
                    <a:latin typeface="Arial" panose="020B0604020202020204" pitchFamily="34" charset="0"/>
                    <a:cs typeface="Arial" panose="020B0604020202020204" pitchFamily="34" charset="0"/>
                  </a:rPr>
                  <a:t>cristales hexagonales</a:t>
                </a:r>
                <a:r>
                  <a:rPr lang="es-ES" dirty="0">
                    <a:latin typeface="Arial" panose="020B0604020202020204" pitchFamily="34" charset="0"/>
                    <a:cs typeface="Arial" panose="020B0604020202020204" pitchFamily="34" charset="0"/>
                  </a:rPr>
                  <a:t>, para el </a:t>
                </a:r>
                <a14:m>
                  <m:oMath xmlns:m="http://schemas.openxmlformats.org/officeDocument/2006/math">
                    <m:r>
                      <a:rPr lang="es-ES" b="0" i="1" smtClean="0">
                        <a:latin typeface="Cambria Math" panose="02040503050406030204" pitchFamily="18" charset="0"/>
                      </a:rPr>
                      <m:t>𝐶𝑜</m:t>
                    </m:r>
                  </m:oMath>
                </a14:m>
                <a:r>
                  <a:rPr lang="es-ES" dirty="0">
                    <a:latin typeface="Arial" panose="020B0604020202020204" pitchFamily="34" charset="0"/>
                    <a:cs typeface="Arial" panose="020B0604020202020204" pitchFamily="34" charset="0"/>
                  </a:rPr>
                  <a:t> es </a:t>
                </a:r>
              </a:p>
              <a:p>
                <a:pPr marL="263525" indent="0" algn="just">
                  <a:lnSpc>
                    <a:spcPct val="170000"/>
                  </a:lnSpc>
                  <a:buNone/>
                </a:pPr>
                <a:endParaRPr lang="es-ES" dirty="0">
                  <a:latin typeface="Arial" panose="020B0604020202020204" pitchFamily="34" charset="0"/>
                  <a:cs typeface="Arial" panose="020B0604020202020204" pitchFamily="34" charset="0"/>
                </a:endParaRPr>
              </a:p>
              <a:p>
                <a:pPr marL="263525" indent="0" algn="just">
                  <a:lnSpc>
                    <a:spcPct val="170000"/>
                  </a:lnSpc>
                  <a:buNone/>
                </a:pPr>
                <a14:m>
                  <m:oMathPara xmlns:m="http://schemas.openxmlformats.org/officeDocument/2006/math">
                    <m:oMathParaPr>
                      <m:jc m:val="centerGroup"/>
                    </m:oMathParaPr>
                    <m:oMath xmlns:m="http://schemas.openxmlformats.org/officeDocument/2006/math">
                      <m:r>
                        <a:rPr lang="es-ES" sz="3400" b="0" i="1" smtClean="0">
                          <a:latin typeface="Cambria Math" panose="02040503050406030204" pitchFamily="18" charset="0"/>
                        </a:rPr>
                        <m:t>𝐸</m:t>
                      </m:r>
                      <m:r>
                        <a:rPr lang="es-ES" sz="3400" b="0" i="1" smtClean="0">
                          <a:latin typeface="Cambria Math" panose="02040503050406030204" pitchFamily="18" charset="0"/>
                        </a:rPr>
                        <m:t>=</m:t>
                      </m:r>
                      <m:sSub>
                        <m:sSubPr>
                          <m:ctrlPr>
                            <a:rPr lang="es-ES" sz="3400" i="1">
                              <a:latin typeface="Cambria Math" panose="02040503050406030204" pitchFamily="18" charset="0"/>
                            </a:rPr>
                          </m:ctrlPr>
                        </m:sSubPr>
                        <m:e>
                          <m:r>
                            <a:rPr lang="es-ES" sz="3400" i="1">
                              <a:latin typeface="Cambria Math" panose="02040503050406030204" pitchFamily="18" charset="0"/>
                            </a:rPr>
                            <m:t>𝐾</m:t>
                          </m:r>
                        </m:e>
                        <m:sub>
                          <m:r>
                            <a:rPr lang="es-ES" sz="3400" i="1">
                              <a:latin typeface="Cambria Math" panose="02040503050406030204" pitchFamily="18" charset="0"/>
                            </a:rPr>
                            <m:t>0</m:t>
                          </m:r>
                        </m:sub>
                      </m:sSub>
                      <m:r>
                        <a:rPr lang="es-ES" sz="3400" b="0" i="1" smtClean="0">
                          <a:latin typeface="Cambria Math" panose="02040503050406030204" pitchFamily="18" charset="0"/>
                        </a:rPr>
                        <m:t>+</m:t>
                      </m:r>
                      <m:sSub>
                        <m:sSubPr>
                          <m:ctrlPr>
                            <a:rPr lang="es-ES" sz="3400" i="1">
                              <a:latin typeface="Cambria Math" panose="02040503050406030204" pitchFamily="18" charset="0"/>
                            </a:rPr>
                          </m:ctrlPr>
                        </m:sSubPr>
                        <m:e>
                          <m:r>
                            <a:rPr lang="es-ES" sz="3400" i="1">
                              <a:latin typeface="Cambria Math" panose="02040503050406030204" pitchFamily="18" charset="0"/>
                            </a:rPr>
                            <m:t>𝐾</m:t>
                          </m:r>
                        </m:e>
                        <m:sub>
                          <m:r>
                            <a:rPr lang="es-ES" sz="3400" i="1">
                              <a:latin typeface="Cambria Math" panose="02040503050406030204" pitchFamily="18" charset="0"/>
                            </a:rPr>
                            <m:t>1</m:t>
                          </m:r>
                        </m:sub>
                      </m:sSub>
                      <m:sSup>
                        <m:sSupPr>
                          <m:ctrlPr>
                            <a:rPr lang="es-ES" sz="3400" i="1">
                              <a:latin typeface="Cambria Math" panose="02040503050406030204" pitchFamily="18" charset="0"/>
                            </a:rPr>
                          </m:ctrlPr>
                        </m:sSupPr>
                        <m:e>
                          <m:r>
                            <a:rPr lang="es-ES" sz="3400" b="0" i="1" smtClean="0">
                              <a:latin typeface="Cambria Math" panose="02040503050406030204" pitchFamily="18" charset="0"/>
                            </a:rPr>
                            <m:t>𝑠𝑒𝑛</m:t>
                          </m:r>
                        </m:e>
                        <m:sup>
                          <m:r>
                            <a:rPr lang="es-ES" sz="3400" i="1">
                              <a:latin typeface="Cambria Math" panose="02040503050406030204" pitchFamily="18" charset="0"/>
                            </a:rPr>
                            <m:t>2</m:t>
                          </m:r>
                        </m:sup>
                      </m:sSup>
                      <m:r>
                        <a:rPr lang="es-ES" sz="3400" i="1" smtClean="0">
                          <a:latin typeface="Cambria Math" panose="02040503050406030204" pitchFamily="18" charset="0"/>
                          <a:ea typeface="Cambria Math" panose="02040503050406030204" pitchFamily="18" charset="0"/>
                        </a:rPr>
                        <m:t>𝜃</m:t>
                      </m:r>
                      <m:r>
                        <a:rPr lang="es-ES" sz="3400" b="0" i="1" smtClean="0">
                          <a:latin typeface="Cambria Math" panose="02040503050406030204" pitchFamily="18" charset="0"/>
                        </a:rPr>
                        <m:t>+</m:t>
                      </m:r>
                      <m:sSub>
                        <m:sSubPr>
                          <m:ctrlPr>
                            <a:rPr lang="es-ES" sz="3400" i="1">
                              <a:latin typeface="Cambria Math" panose="02040503050406030204" pitchFamily="18" charset="0"/>
                            </a:rPr>
                          </m:ctrlPr>
                        </m:sSubPr>
                        <m:e>
                          <m:r>
                            <a:rPr lang="es-ES" sz="3400" i="1">
                              <a:latin typeface="Cambria Math" panose="02040503050406030204" pitchFamily="18" charset="0"/>
                            </a:rPr>
                            <m:t>𝐾</m:t>
                          </m:r>
                        </m:e>
                        <m:sub>
                          <m:r>
                            <a:rPr lang="es-ES" sz="3400" i="1">
                              <a:latin typeface="Cambria Math" panose="02040503050406030204" pitchFamily="18" charset="0"/>
                            </a:rPr>
                            <m:t>2</m:t>
                          </m:r>
                        </m:sub>
                      </m:sSub>
                      <m:sSup>
                        <m:sSupPr>
                          <m:ctrlPr>
                            <a:rPr lang="es-ES" sz="3400" i="1">
                              <a:latin typeface="Cambria Math" panose="02040503050406030204" pitchFamily="18" charset="0"/>
                            </a:rPr>
                          </m:ctrlPr>
                        </m:sSupPr>
                        <m:e>
                          <m:r>
                            <a:rPr lang="es-ES" sz="3400" b="0" i="1" smtClean="0">
                              <a:latin typeface="Cambria Math" panose="02040503050406030204" pitchFamily="18" charset="0"/>
                            </a:rPr>
                            <m:t>𝑠𝑒𝑛</m:t>
                          </m:r>
                        </m:e>
                        <m:sup>
                          <m:r>
                            <a:rPr lang="es-ES" sz="3400" b="0" i="1" smtClean="0">
                              <a:latin typeface="Cambria Math" panose="02040503050406030204" pitchFamily="18" charset="0"/>
                            </a:rPr>
                            <m:t>4</m:t>
                          </m:r>
                        </m:sup>
                      </m:sSup>
                      <m:r>
                        <a:rPr lang="es-ES" sz="3400" i="1" smtClean="0">
                          <a:latin typeface="Cambria Math" panose="02040503050406030204" pitchFamily="18" charset="0"/>
                          <a:ea typeface="Cambria Math" panose="02040503050406030204" pitchFamily="18" charset="0"/>
                        </a:rPr>
                        <m:t>𝜃</m:t>
                      </m:r>
                      <m:r>
                        <a:rPr lang="es-ES" sz="3400" b="0" i="1" smtClean="0">
                          <a:latin typeface="Cambria Math" panose="02040503050406030204" pitchFamily="18" charset="0"/>
                        </a:rPr>
                        <m:t>+…</m:t>
                      </m:r>
                    </m:oMath>
                  </m:oMathPara>
                </a14:m>
                <a:endParaRPr lang="es-ES" sz="3400" dirty="0">
                  <a:latin typeface="Arial" panose="020B0604020202020204" pitchFamily="34" charset="0"/>
                  <a:cs typeface="Arial" panose="020B0604020202020204" pitchFamily="34" charset="0"/>
                </a:endParaRPr>
              </a:p>
              <a:p>
                <a:pPr marL="263525" indent="0" algn="just">
                  <a:lnSpc>
                    <a:spcPct val="170000"/>
                  </a:lnSpc>
                  <a:buNone/>
                </a:pPr>
                <a:endParaRPr lang="es-ES" dirty="0">
                  <a:latin typeface="Arial" panose="020B0604020202020204" pitchFamily="34" charset="0"/>
                  <a:cs typeface="Arial" panose="020B0604020202020204" pitchFamily="34" charset="0"/>
                </a:endParaRPr>
              </a:p>
              <a:p>
                <a:pPr marL="263525" indent="0" algn="just">
                  <a:lnSpc>
                    <a:spcPct val="170000"/>
                  </a:lnSpc>
                  <a:buNone/>
                </a:pPr>
                <a:r>
                  <a:rPr lang="es-ES" dirty="0">
                    <a:latin typeface="Arial" panose="020B0604020202020204" pitchFamily="34" charset="0"/>
                    <a:cs typeface="Arial" panose="020B0604020202020204" pitchFamily="34" charset="0"/>
                  </a:rPr>
                  <a:t>donde </a:t>
                </a:r>
                <a14:m>
                  <m:oMath xmlns:m="http://schemas.openxmlformats.org/officeDocument/2006/math">
                    <m:r>
                      <a:rPr lang="es-ES" i="1" smtClean="0">
                        <a:latin typeface="Cambria Math" panose="02040503050406030204" pitchFamily="18" charset="0"/>
                        <a:ea typeface="Cambria Math" panose="02040503050406030204" pitchFamily="18" charset="0"/>
                      </a:rPr>
                      <m:t>𝜃</m:t>
                    </m:r>
                  </m:oMath>
                </a14:m>
                <a:r>
                  <a:rPr lang="es-ES" dirty="0">
                    <a:latin typeface="Arial" panose="020B0604020202020204" pitchFamily="34" charset="0"/>
                    <a:cs typeface="Arial" panose="020B0604020202020204" pitchFamily="34" charset="0"/>
                  </a:rPr>
                  <a:t> es el ángulo que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𝑀</m:t>
                        </m:r>
                      </m:e>
                      <m:sub>
                        <m:r>
                          <a:rPr lang="es-ES" i="1">
                            <a:latin typeface="Cambria Math" panose="02040503050406030204" pitchFamily="18" charset="0"/>
                          </a:rPr>
                          <m:t>𝑠</m:t>
                        </m:r>
                      </m:sub>
                    </m:sSub>
                  </m:oMath>
                </a14:m>
                <a:r>
                  <a:rPr lang="es-ES" dirty="0">
                    <a:latin typeface="Arial" panose="020B0604020202020204" pitchFamily="34" charset="0"/>
                    <a:cs typeface="Arial" panose="020B0604020202020204" pitchFamily="34" charset="0"/>
                  </a:rPr>
                  <a:t> forma con el eje de fácil magnetización. Donde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𝐾</m:t>
                        </m:r>
                      </m:e>
                      <m:sub>
                        <m:r>
                          <a:rPr lang="es-ES" i="1">
                            <a:latin typeface="Cambria Math" panose="02040503050406030204" pitchFamily="18" charset="0"/>
                          </a:rPr>
                          <m:t>1</m:t>
                        </m:r>
                      </m:sub>
                    </m:sSub>
                    <m:r>
                      <a:rPr lang="es-ES">
                        <a:latin typeface="Cambria Math" panose="02040503050406030204" pitchFamily="18" charset="0"/>
                      </a:rPr>
                      <m:t>=4,8.</m:t>
                    </m:r>
                    <m:sSup>
                      <m:sSupPr>
                        <m:ctrlPr>
                          <a:rPr lang="es-ES" i="1">
                            <a:latin typeface="Cambria Math" panose="02040503050406030204" pitchFamily="18" charset="0"/>
                          </a:rPr>
                        </m:ctrlPr>
                      </m:sSupPr>
                      <m:e>
                        <m:r>
                          <a:rPr lang="es-ES" i="1">
                            <a:latin typeface="Cambria Math" panose="02040503050406030204" pitchFamily="18" charset="0"/>
                          </a:rPr>
                          <m:t>10</m:t>
                        </m:r>
                      </m:e>
                      <m:sup>
                        <m:r>
                          <a:rPr lang="es-ES" b="0" i="1" smtClean="0">
                            <a:latin typeface="Cambria Math" panose="02040503050406030204" pitchFamily="18" charset="0"/>
                          </a:rPr>
                          <m:t>6</m:t>
                        </m:r>
                      </m:sup>
                    </m:sSup>
                    <m:f>
                      <m:fPr>
                        <m:type m:val="skw"/>
                        <m:ctrlPr>
                          <a:rPr lang="es-ES" i="1">
                            <a:latin typeface="Cambria Math" panose="02040503050406030204" pitchFamily="18" charset="0"/>
                          </a:rPr>
                        </m:ctrlPr>
                      </m:fPr>
                      <m:num>
                        <m:r>
                          <a:rPr lang="es-ES" i="1">
                            <a:latin typeface="Cambria Math" panose="02040503050406030204" pitchFamily="18" charset="0"/>
                          </a:rPr>
                          <m:t>𝑒𝑟𝑔</m:t>
                        </m:r>
                      </m:num>
                      <m:den>
                        <m:sSup>
                          <m:sSupPr>
                            <m:ctrlPr>
                              <a:rPr lang="es-ES" i="1">
                                <a:latin typeface="Cambria Math" panose="02040503050406030204" pitchFamily="18" charset="0"/>
                              </a:rPr>
                            </m:ctrlPr>
                          </m:sSupPr>
                          <m:e>
                            <m:r>
                              <a:rPr lang="es-ES" i="1">
                                <a:latin typeface="Cambria Math" panose="02040503050406030204" pitchFamily="18" charset="0"/>
                              </a:rPr>
                              <m:t>𝑐𝑚</m:t>
                            </m:r>
                          </m:e>
                          <m:sup>
                            <m:r>
                              <a:rPr lang="es-ES" i="1">
                                <a:latin typeface="Cambria Math" panose="02040503050406030204" pitchFamily="18" charset="0"/>
                              </a:rPr>
                              <m:t>3</m:t>
                            </m:r>
                          </m:sup>
                        </m:sSup>
                        <m:r>
                          <a:rPr lang="es-ES" i="1">
                            <a:latin typeface="Cambria Math" panose="02040503050406030204" pitchFamily="18" charset="0"/>
                          </a:rPr>
                          <m:t> </m:t>
                        </m:r>
                      </m:den>
                    </m:f>
                  </m:oMath>
                </a14:m>
                <a:r>
                  <a:rPr lang="es-ES" dirty="0">
                    <a:latin typeface="Arial" panose="020B0604020202020204" pitchFamily="34" charset="0"/>
                    <a:cs typeface="Arial" panose="020B0604020202020204" pitchFamily="34" charset="0"/>
                  </a:rPr>
                  <a:t> y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𝐾</m:t>
                        </m:r>
                      </m:e>
                      <m:sub>
                        <m:r>
                          <a:rPr lang="es-ES" i="1">
                            <a:latin typeface="Cambria Math" panose="02040503050406030204" pitchFamily="18" charset="0"/>
                          </a:rPr>
                          <m:t>2</m:t>
                        </m:r>
                      </m:sub>
                    </m:sSub>
                    <m:r>
                      <a:rPr lang="es-ES" i="1">
                        <a:latin typeface="Cambria Math" panose="02040503050406030204" pitchFamily="18" charset="0"/>
                      </a:rPr>
                      <m:t>=</m:t>
                    </m:r>
                    <m:r>
                      <a:rPr lang="es-ES" b="0" i="1" smtClean="0">
                        <a:latin typeface="Cambria Math" panose="02040503050406030204" pitchFamily="18" charset="0"/>
                      </a:rPr>
                      <m:t>1</m:t>
                    </m:r>
                    <m:r>
                      <a:rPr lang="es-ES" i="1">
                        <a:latin typeface="Cambria Math" panose="02040503050406030204" pitchFamily="18" charset="0"/>
                      </a:rPr>
                      <m:t>,5.</m:t>
                    </m:r>
                    <m:sSup>
                      <m:sSupPr>
                        <m:ctrlPr>
                          <a:rPr lang="es-ES" i="1">
                            <a:latin typeface="Cambria Math" panose="02040503050406030204" pitchFamily="18" charset="0"/>
                          </a:rPr>
                        </m:ctrlPr>
                      </m:sSupPr>
                      <m:e>
                        <m:r>
                          <a:rPr lang="es-ES" i="1">
                            <a:latin typeface="Cambria Math" panose="02040503050406030204" pitchFamily="18" charset="0"/>
                          </a:rPr>
                          <m:t>10</m:t>
                        </m:r>
                      </m:e>
                      <m:sup>
                        <m:r>
                          <a:rPr lang="es-ES" b="0" i="1" smtClean="0">
                            <a:latin typeface="Cambria Math" panose="02040503050406030204" pitchFamily="18" charset="0"/>
                          </a:rPr>
                          <m:t>6</m:t>
                        </m:r>
                      </m:sup>
                    </m:sSup>
                    <m:f>
                      <m:fPr>
                        <m:type m:val="skw"/>
                        <m:ctrlPr>
                          <a:rPr lang="es-ES" i="1">
                            <a:latin typeface="Cambria Math" panose="02040503050406030204" pitchFamily="18" charset="0"/>
                          </a:rPr>
                        </m:ctrlPr>
                      </m:fPr>
                      <m:num>
                        <m:r>
                          <a:rPr lang="es-ES" i="1">
                            <a:latin typeface="Cambria Math" panose="02040503050406030204" pitchFamily="18" charset="0"/>
                          </a:rPr>
                          <m:t>𝑒𝑟𝑔</m:t>
                        </m:r>
                      </m:num>
                      <m:den>
                        <m:sSup>
                          <m:sSupPr>
                            <m:ctrlPr>
                              <a:rPr lang="es-ES" i="1">
                                <a:latin typeface="Cambria Math" panose="02040503050406030204" pitchFamily="18" charset="0"/>
                              </a:rPr>
                            </m:ctrlPr>
                          </m:sSupPr>
                          <m:e>
                            <m:r>
                              <a:rPr lang="es-ES" i="1">
                                <a:latin typeface="Cambria Math" panose="02040503050406030204" pitchFamily="18" charset="0"/>
                              </a:rPr>
                              <m:t>𝑐𝑚</m:t>
                            </m:r>
                          </m:e>
                          <m:sup>
                            <m:r>
                              <a:rPr lang="es-ES" i="1">
                                <a:latin typeface="Cambria Math" panose="02040503050406030204" pitchFamily="18" charset="0"/>
                              </a:rPr>
                              <m:t>3</m:t>
                            </m:r>
                          </m:sup>
                        </m:sSup>
                        <m:r>
                          <a:rPr lang="es-ES" i="1">
                            <a:latin typeface="Cambria Math" panose="02040503050406030204" pitchFamily="18" charset="0"/>
                          </a:rPr>
                          <m:t> </m:t>
                        </m:r>
                      </m:den>
                    </m:f>
                  </m:oMath>
                </a14:m>
                <a:endParaRPr lang="es-ES" dirty="0">
                  <a:latin typeface="Arial" panose="020B0604020202020204" pitchFamily="34" charset="0"/>
                  <a:cs typeface="Arial" panose="020B0604020202020204" pitchFamily="34" charset="0"/>
                </a:endParaRPr>
              </a:p>
            </p:txBody>
          </p:sp>
        </mc:Choice>
        <mc:Fallback>
          <p:sp>
            <p:nvSpPr>
              <p:cNvPr id="3" name="Marcador de contenido 2">
                <a:extLst>
                  <a:ext uri="{FF2B5EF4-FFF2-40B4-BE49-F238E27FC236}">
                    <a16:creationId xmlns:a16="http://schemas.microsoft.com/office/drawing/2014/main" xmlns="" xmlns:a14="http://schemas.microsoft.com/office/drawing/2010/main" id="{F608D047-618E-433D-851E-33A7ADA93795}"/>
                  </a:ext>
                </a:extLst>
              </p:cNvPr>
              <p:cNvSpPr>
                <a:spLocks noGrp="1" noRot="1" noChangeAspect="1" noMove="1" noResize="1" noEditPoints="1" noAdjustHandles="1" noChangeArrowheads="1" noChangeShapeType="1" noTextEdit="1"/>
              </p:cNvSpPr>
              <p:nvPr>
                <p:ph idx="1"/>
              </p:nvPr>
            </p:nvSpPr>
            <p:spPr>
              <a:xfrm>
                <a:off x="152400" y="681036"/>
                <a:ext cx="11526982" cy="6024563"/>
              </a:xfrm>
              <a:blipFill>
                <a:blip r:embed="rId2" cstate="print"/>
                <a:stretch>
                  <a:fillRect r="-1904" b="-7692"/>
                </a:stretch>
              </a:blipFill>
            </p:spPr>
            <p:txBody>
              <a:bodyPr/>
              <a:lstStyle/>
              <a:p>
                <a:r>
                  <a:rPr lang="es-ES">
                    <a:noFill/>
                  </a:rPr>
                  <a:t> </a:t>
                </a:r>
              </a:p>
            </p:txBody>
          </p:sp>
        </mc:Fallback>
      </mc:AlternateContent>
    </p:spTree>
    <p:extLst>
      <p:ext uri="{BB962C8B-B14F-4D97-AF65-F5344CB8AC3E}">
        <p14:creationId xmlns:p14="http://schemas.microsoft.com/office/powerpoint/2010/main" xmlns="" val="24540890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6696656-CD22-4AB0-A560-291835DACC0A}"/>
              </a:ext>
            </a:extLst>
          </p:cNvPr>
          <p:cNvSpPr>
            <a:spLocks noGrp="1"/>
          </p:cNvSpPr>
          <p:nvPr>
            <p:ph type="title"/>
          </p:nvPr>
        </p:nvSpPr>
        <p:spPr>
          <a:xfrm>
            <a:off x="1051213" y="271463"/>
            <a:ext cx="10515600" cy="533832"/>
          </a:xfrm>
        </p:spPr>
        <p:txBody>
          <a:bodyPr>
            <a:normAutofit fontScale="90000"/>
          </a:bodyPr>
          <a:lstStyle/>
          <a:p>
            <a:pPr algn="ctr"/>
            <a:r>
              <a:rPr lang="es-AR" b="1" dirty="0">
                <a:solidFill>
                  <a:srgbClr val="FF0000"/>
                </a:solidFill>
              </a:rPr>
              <a:t>Energía de anisotropía</a:t>
            </a:r>
            <a:endParaRPr lang="es-ES" dirty="0"/>
          </a:p>
        </p:txBody>
      </p:sp>
      <p:pic>
        <p:nvPicPr>
          <p:cNvPr id="2050" name="Picture 2" descr="Imagen relacionada">
            <a:extLst>
              <a:ext uri="{FF2B5EF4-FFF2-40B4-BE49-F238E27FC236}">
                <a16:creationId xmlns:a16="http://schemas.microsoft.com/office/drawing/2014/main" xmlns="" id="{F52F6A1C-9467-45D0-AB8B-4A9A84ECFD72}"/>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xmlns="" val="0"/>
              </a:ext>
            </a:extLst>
          </a:blip>
          <a:srcRect/>
          <a:stretch>
            <a:fillRect/>
          </a:stretch>
        </p:blipFill>
        <p:spPr bwMode="auto">
          <a:xfrm>
            <a:off x="1315419" y="3797301"/>
            <a:ext cx="8381166" cy="3060699"/>
          </a:xfrm>
          <a:prstGeom prst="rect">
            <a:avLst/>
          </a:prstGeom>
          <a:noFill/>
          <a:extLst>
            <a:ext uri="{909E8E84-426E-40DD-AFC4-6F175D3DCCD1}">
              <a14:hiddenFill xmlns:a14="http://schemas.microsoft.com/office/drawing/2010/main" xmlns="">
                <a:solidFill>
                  <a:srgbClr val="FFFFFF"/>
                </a:solidFill>
              </a14:hiddenFill>
            </a:ext>
          </a:extLst>
        </p:spPr>
      </p:pic>
      <mc:AlternateContent xmlns:mc="http://schemas.openxmlformats.org/markup-compatibility/2006">
        <mc:Choice xmlns:a14="http://schemas.microsoft.com/office/drawing/2010/main" xmlns="" Requires="a14">
          <p:sp>
            <p:nvSpPr>
              <p:cNvPr id="4" name="CuadroTexto 3">
                <a:extLst>
                  <a:ext uri="{FF2B5EF4-FFF2-40B4-BE49-F238E27FC236}">
                    <a16:creationId xmlns:a16="http://schemas.microsoft.com/office/drawing/2014/main" id="{C54466BB-201A-4E3F-B849-A51EB896D214}"/>
                  </a:ext>
                </a:extLst>
              </p:cNvPr>
              <p:cNvSpPr txBox="1"/>
              <p:nvPr/>
            </p:nvSpPr>
            <p:spPr>
              <a:xfrm>
                <a:off x="497164" y="1288403"/>
                <a:ext cx="11623695" cy="1754326"/>
              </a:xfrm>
              <a:prstGeom prst="rect">
                <a:avLst/>
              </a:prstGeom>
              <a:noFill/>
            </p:spPr>
            <p:txBody>
              <a:bodyPr wrap="none" rtlCol="0">
                <a:spAutoFit/>
              </a:bodyPr>
              <a:lstStyle/>
              <a:p>
                <a:pPr algn="just"/>
                <a:r>
                  <a:rPr lang="es-ES" dirty="0">
                    <a:latin typeface="Arial" panose="020B0604020202020204" pitchFamily="34" charset="0"/>
                    <a:cs typeface="Arial" panose="020B0604020202020204" pitchFamily="34" charset="0"/>
                  </a:rPr>
                  <a:t>En los esquemas vemos para un sistema cúbico la densidad de energía de anisotropía.  En la figura de la </a:t>
                </a:r>
              </a:p>
              <a:p>
                <a:pPr algn="just"/>
                <a:r>
                  <a:rPr lang="es-ES" dirty="0">
                    <a:latin typeface="Arial" panose="020B0604020202020204" pitchFamily="34" charset="0"/>
                    <a:cs typeface="Arial" panose="020B0604020202020204" pitchFamily="34" charset="0"/>
                  </a:rPr>
                  <a:t>Izquierda  los ejes de coordenadas son ejes de fácil magnetización, si </a:t>
                </a:r>
                <a14:m>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𝐾</m:t>
                        </m:r>
                      </m:e>
                      <m:sub>
                        <m:r>
                          <a:rPr lang="es-ES" b="0" i="1" smtClean="0">
                            <a:latin typeface="Cambria Math" panose="02040503050406030204" pitchFamily="18" charset="0"/>
                          </a:rPr>
                          <m:t>1</m:t>
                        </m:r>
                      </m:sub>
                    </m:sSub>
                  </m:oMath>
                </a14:m>
                <a:r>
                  <a:rPr lang="es-ES" dirty="0">
                    <a:latin typeface="Arial" panose="020B0604020202020204" pitchFamily="34" charset="0"/>
                    <a:cs typeface="Arial" panose="020B0604020202020204" pitchFamily="34" charset="0"/>
                  </a:rPr>
                  <a:t>y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𝐾</m:t>
                        </m:r>
                      </m:e>
                      <m:sub>
                        <m:r>
                          <a:rPr lang="es-ES" b="0" i="1" smtClean="0">
                            <a:latin typeface="Cambria Math" panose="02040503050406030204" pitchFamily="18" charset="0"/>
                          </a:rPr>
                          <m:t>2</m:t>
                        </m:r>
                      </m:sub>
                    </m:sSub>
                  </m:oMath>
                </a14:m>
                <a:r>
                  <a:rPr lang="es-ES" dirty="0">
                    <a:latin typeface="Arial" panose="020B0604020202020204" pitchFamily="34" charset="0"/>
                    <a:cs typeface="Arial" panose="020B0604020202020204" pitchFamily="34" charset="0"/>
                  </a:rPr>
                  <a:t> son positivos (caso del Fe)</a:t>
                </a:r>
              </a:p>
              <a:p>
                <a:pPr algn="just"/>
                <a:r>
                  <a:rPr lang="es-ES" dirty="0">
                    <a:latin typeface="Arial" panose="020B0604020202020204" pitchFamily="34" charset="0"/>
                    <a:cs typeface="Arial" panose="020B0604020202020204" pitchFamily="34" charset="0"/>
                  </a:rPr>
                  <a:t> se nota que la menor energía (azul) seis direcciones  se obtiene cuando </a:t>
                </a:r>
                <a:r>
                  <a:rPr lang="es-ES" i="1" dirty="0">
                    <a:latin typeface="Arial" panose="020B0604020202020204" pitchFamily="34" charset="0"/>
                    <a:cs typeface="Arial" panose="020B0604020202020204" pitchFamily="34" charset="0"/>
                  </a:rPr>
                  <a:t>M</a:t>
                </a:r>
                <a:r>
                  <a:rPr lang="es-ES" baseline="-25000" dirty="0">
                    <a:latin typeface="Arial" panose="020B0604020202020204" pitchFamily="34" charset="0"/>
                    <a:cs typeface="Arial" panose="020B0604020202020204" pitchFamily="34" charset="0"/>
                  </a:rPr>
                  <a:t>s</a:t>
                </a:r>
                <a:r>
                  <a:rPr lang="es-ES" dirty="0">
                    <a:latin typeface="Arial" panose="020B0604020202020204" pitchFamily="34" charset="0"/>
                    <a:cs typeface="Arial" panose="020B0604020202020204" pitchFamily="34" charset="0"/>
                  </a:rPr>
                  <a:t> es paralelo a la dirección fácil [100]</a:t>
                </a:r>
              </a:p>
              <a:p>
                <a:pPr algn="just"/>
                <a:r>
                  <a:rPr lang="es-ES" dirty="0">
                    <a:latin typeface="Arial" panose="020B0604020202020204" pitchFamily="34" charset="0"/>
                    <a:cs typeface="Arial" panose="020B0604020202020204" pitchFamily="34" charset="0"/>
                  </a:rPr>
                  <a:t> y mayor en la dirección difícil [111]. Por el contrario, cuando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𝐾</m:t>
                        </m:r>
                      </m:e>
                      <m:sub>
                        <m:r>
                          <a:rPr lang="es-ES" i="1">
                            <a:latin typeface="Cambria Math" panose="02040503050406030204" pitchFamily="18" charset="0"/>
                          </a:rPr>
                          <m:t>1</m:t>
                        </m:r>
                        <m:r>
                          <a:rPr lang="es-ES" b="0" i="1" smtClean="0">
                            <a:latin typeface="Cambria Math" panose="02040503050406030204" pitchFamily="18" charset="0"/>
                          </a:rPr>
                          <m:t> </m:t>
                        </m:r>
                      </m:sub>
                    </m:sSub>
                    <m:r>
                      <a:rPr lang="es-ES" b="0" i="1" smtClean="0">
                        <a:latin typeface="Cambria Math" panose="02040503050406030204" pitchFamily="18" charset="0"/>
                      </a:rPr>
                      <m:t>𝑦</m:t>
                    </m:r>
                    <m:sSub>
                      <m:sSubPr>
                        <m:ctrlPr>
                          <a:rPr lang="es-ES" i="1" smtClean="0">
                            <a:latin typeface="Cambria Math" panose="02040503050406030204" pitchFamily="18" charset="0"/>
                          </a:rPr>
                        </m:ctrlPr>
                      </m:sSubPr>
                      <m:e>
                        <m:r>
                          <a:rPr lang="es-ES" b="0" i="1" smtClean="0">
                            <a:latin typeface="Cambria Math" panose="02040503050406030204" pitchFamily="18" charset="0"/>
                          </a:rPr>
                          <m:t> </m:t>
                        </m:r>
                        <m:r>
                          <a:rPr lang="es-ES" i="1">
                            <a:latin typeface="Cambria Math" panose="02040503050406030204" pitchFamily="18" charset="0"/>
                          </a:rPr>
                          <m:t>𝐾</m:t>
                        </m:r>
                      </m:e>
                      <m:sub>
                        <m:r>
                          <a:rPr lang="es-ES" b="0" i="1" smtClean="0">
                            <a:latin typeface="Cambria Math" panose="02040503050406030204" pitchFamily="18" charset="0"/>
                          </a:rPr>
                          <m:t>2</m:t>
                        </m:r>
                      </m:sub>
                    </m:sSub>
                    <m:r>
                      <a:rPr lang="es-ES" i="1" smtClean="0">
                        <a:latin typeface="Cambria Math" panose="02040503050406030204" pitchFamily="18" charset="0"/>
                        <a:ea typeface="Cambria Math" panose="02040503050406030204" pitchFamily="18" charset="0"/>
                      </a:rPr>
                      <m:t>&lt;</m:t>
                    </m:r>
                    <m:r>
                      <a:rPr lang="es-ES" b="0" i="1" smtClean="0">
                        <a:latin typeface="Cambria Math" panose="02040503050406030204" pitchFamily="18" charset="0"/>
                        <a:ea typeface="Cambria Math" panose="02040503050406030204" pitchFamily="18" charset="0"/>
                      </a:rPr>
                      <m:t>0</m:t>
                    </m:r>
                  </m:oMath>
                </a14:m>
                <a:r>
                  <a:rPr lang="es-ES" dirty="0">
                    <a:latin typeface="Arial" panose="020B0604020202020204" pitchFamily="34" charset="0"/>
                    <a:cs typeface="Arial" panose="020B0604020202020204" pitchFamily="34" charset="0"/>
                  </a:rPr>
                  <a:t> ( caso Ni) surge una situación más </a:t>
                </a:r>
              </a:p>
              <a:p>
                <a:pPr algn="just"/>
                <a:r>
                  <a:rPr lang="es-ES" dirty="0">
                    <a:latin typeface="Arial" panose="020B0604020202020204" pitchFamily="34" charset="0"/>
                    <a:cs typeface="Arial" panose="020B0604020202020204" pitchFamily="34" charset="0"/>
                  </a:rPr>
                  <a:t>compleja.  Hay ocho mínimos (azul) a lo largo de las direcciones de los vértices del cubo (dirección [1,1,1])</a:t>
                </a:r>
              </a:p>
              <a:p>
                <a:pPr algn="just"/>
                <a:r>
                  <a:rPr lang="es-ES" dirty="0">
                    <a:latin typeface="Arial" panose="020B0604020202020204" pitchFamily="34" charset="0"/>
                    <a:cs typeface="Arial" panose="020B0604020202020204" pitchFamily="34" charset="0"/>
                  </a:rPr>
                  <a:t> y las direcciones de los ejes de coordenadas se convierten ahora en ejes de difícil magnetización.</a:t>
                </a:r>
              </a:p>
            </p:txBody>
          </p:sp>
        </mc:Choice>
        <mc:Fallback>
          <p:sp>
            <p:nvSpPr>
              <p:cNvPr id="4" name="CuadroTexto 3">
                <a:extLst>
                  <a:ext uri="{FF2B5EF4-FFF2-40B4-BE49-F238E27FC236}">
                    <a16:creationId xmlns:a16="http://schemas.microsoft.com/office/drawing/2014/main" xmlns="" xmlns:a14="http://schemas.microsoft.com/office/drawing/2010/main" id="{C54466BB-201A-4E3F-B849-A51EB896D214}"/>
                  </a:ext>
                </a:extLst>
              </p:cNvPr>
              <p:cNvSpPr txBox="1">
                <a:spLocks noRot="1" noChangeAspect="1" noMove="1" noResize="1" noEditPoints="1" noAdjustHandles="1" noChangeArrowheads="1" noChangeShapeType="1" noTextEdit="1"/>
              </p:cNvSpPr>
              <p:nvPr/>
            </p:nvSpPr>
            <p:spPr>
              <a:xfrm>
                <a:off x="497164" y="1288403"/>
                <a:ext cx="11623695" cy="1754326"/>
              </a:xfrm>
              <a:prstGeom prst="rect">
                <a:avLst/>
              </a:prstGeom>
              <a:blipFill>
                <a:blip r:embed="rId3" cstate="print"/>
                <a:stretch>
                  <a:fillRect l="-472" t="-1736" b="-4514"/>
                </a:stretch>
              </a:blipFill>
            </p:spPr>
            <p:txBody>
              <a:bodyPr/>
              <a:lstStyle/>
              <a:p>
                <a:r>
                  <a:rPr lang="es-ES">
                    <a:noFill/>
                  </a:rPr>
                  <a:t> </a:t>
                </a:r>
              </a:p>
            </p:txBody>
          </p:sp>
        </mc:Fallback>
      </mc:AlternateContent>
      <p:sp>
        <p:nvSpPr>
          <p:cNvPr id="5" name="CuadroTexto 4">
            <a:extLst>
              <a:ext uri="{FF2B5EF4-FFF2-40B4-BE49-F238E27FC236}">
                <a16:creationId xmlns:a16="http://schemas.microsoft.com/office/drawing/2014/main" xmlns="" id="{B07E09E0-50A7-41F1-AEC9-5E203712D584}"/>
              </a:ext>
            </a:extLst>
          </p:cNvPr>
          <p:cNvSpPr txBox="1"/>
          <p:nvPr/>
        </p:nvSpPr>
        <p:spPr>
          <a:xfrm>
            <a:off x="3020290" y="3341171"/>
            <a:ext cx="453970" cy="369332"/>
          </a:xfrm>
          <a:prstGeom prst="rect">
            <a:avLst/>
          </a:prstGeom>
          <a:noFill/>
        </p:spPr>
        <p:txBody>
          <a:bodyPr wrap="none" rtlCol="0">
            <a:spAutoFit/>
          </a:bodyPr>
          <a:lstStyle/>
          <a:p>
            <a:r>
              <a:rPr lang="es-ES" b="1" dirty="0">
                <a:latin typeface="Arial" panose="020B0604020202020204" pitchFamily="34" charset="0"/>
                <a:cs typeface="Arial" panose="020B0604020202020204" pitchFamily="34" charset="0"/>
              </a:rPr>
              <a:t>Fe</a:t>
            </a:r>
          </a:p>
        </p:txBody>
      </p:sp>
      <p:sp>
        <p:nvSpPr>
          <p:cNvPr id="6" name="CuadroTexto 5">
            <a:extLst>
              <a:ext uri="{FF2B5EF4-FFF2-40B4-BE49-F238E27FC236}">
                <a16:creationId xmlns:a16="http://schemas.microsoft.com/office/drawing/2014/main" xmlns="" id="{21E5677C-1171-4B27-B2AE-B840B1A6A9F7}"/>
              </a:ext>
            </a:extLst>
          </p:cNvPr>
          <p:cNvSpPr txBox="1"/>
          <p:nvPr/>
        </p:nvSpPr>
        <p:spPr>
          <a:xfrm>
            <a:off x="7384472" y="3313462"/>
            <a:ext cx="415498" cy="369332"/>
          </a:xfrm>
          <a:prstGeom prst="rect">
            <a:avLst/>
          </a:prstGeom>
          <a:noFill/>
        </p:spPr>
        <p:txBody>
          <a:bodyPr wrap="none" rtlCol="0">
            <a:spAutoFit/>
          </a:bodyPr>
          <a:lstStyle/>
          <a:p>
            <a:r>
              <a:rPr lang="es-ES" b="1" dirty="0">
                <a:latin typeface="Arial" panose="020B0604020202020204" pitchFamily="34" charset="0"/>
                <a:cs typeface="Arial" panose="020B0604020202020204" pitchFamily="34" charset="0"/>
              </a:rPr>
              <a:t>Ni</a:t>
            </a:r>
          </a:p>
        </p:txBody>
      </p:sp>
    </p:spTree>
    <p:extLst>
      <p:ext uri="{BB962C8B-B14F-4D97-AF65-F5344CB8AC3E}">
        <p14:creationId xmlns:p14="http://schemas.microsoft.com/office/powerpoint/2010/main" xmlns="" val="24456843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F136D82B-F71B-4819-9AC7-F51C21E6A91A}"/>
              </a:ext>
            </a:extLst>
          </p:cNvPr>
          <p:cNvSpPr>
            <a:spLocks noGrp="1"/>
          </p:cNvSpPr>
          <p:nvPr>
            <p:ph type="title"/>
          </p:nvPr>
        </p:nvSpPr>
        <p:spPr>
          <a:xfrm>
            <a:off x="838200" y="365126"/>
            <a:ext cx="10515600" cy="673966"/>
          </a:xfrm>
        </p:spPr>
        <p:txBody>
          <a:bodyPr>
            <a:normAutofit fontScale="90000"/>
          </a:bodyPr>
          <a:lstStyle/>
          <a:p>
            <a:pPr algn="ctr"/>
            <a:r>
              <a:rPr lang="es-AR" b="1" dirty="0">
                <a:solidFill>
                  <a:srgbClr val="FF0000"/>
                </a:solidFill>
              </a:rPr>
              <a:t>Energía de anisotropía</a:t>
            </a:r>
            <a:endParaRPr lang="es-ES" dirty="0"/>
          </a:p>
        </p:txBody>
      </p:sp>
      <mc:AlternateContent xmlns:mc="http://schemas.openxmlformats.org/markup-compatibility/2006">
        <mc:Choice xmlns:a14="http://schemas.microsoft.com/office/drawing/2010/main" xmlns="" Requires="a14">
          <p:sp>
            <p:nvSpPr>
              <p:cNvPr id="3" name="Marcador de contenido 2">
                <a:extLst>
                  <a:ext uri="{FF2B5EF4-FFF2-40B4-BE49-F238E27FC236}">
                    <a16:creationId xmlns:a16="http://schemas.microsoft.com/office/drawing/2014/main" id="{0FBF1B48-3F0B-4A2E-94B8-17551FC95AFD}"/>
                  </a:ext>
                </a:extLst>
              </p:cNvPr>
              <p:cNvSpPr>
                <a:spLocks noGrp="1"/>
              </p:cNvSpPr>
              <p:nvPr>
                <p:ph idx="1"/>
              </p:nvPr>
            </p:nvSpPr>
            <p:spPr>
              <a:xfrm>
                <a:off x="648658" y="4419600"/>
                <a:ext cx="11099997" cy="2043021"/>
              </a:xfrm>
            </p:spPr>
            <p:txBody>
              <a:bodyPr>
                <a:normAutofit fontScale="62500" lnSpcReduction="20000"/>
              </a:bodyPr>
              <a:lstStyle/>
              <a:p>
                <a:pPr algn="just">
                  <a:lnSpc>
                    <a:spcPct val="120000"/>
                  </a:lnSpc>
                </a:pPr>
                <a:r>
                  <a:rPr lang="es-ES" dirty="0">
                    <a:latin typeface="Arial" panose="020B0604020202020204" pitchFamily="34" charset="0"/>
                    <a:cs typeface="Arial" panose="020B0604020202020204" pitchFamily="34" charset="0"/>
                  </a:rPr>
                  <a:t>Veamos el caso del Co, en la literatura científica se lo denomina anisotropía uniaxial.</a:t>
                </a:r>
              </a:p>
              <a:p>
                <a:pPr algn="just">
                  <a:lnSpc>
                    <a:spcPct val="120000"/>
                  </a:lnSpc>
                </a:pPr>
                <a:r>
                  <a:rPr lang="es-ES" dirty="0">
                    <a:latin typeface="Arial" panose="020B0604020202020204" pitchFamily="34" charset="0"/>
                    <a:cs typeface="Arial" panose="020B0604020202020204" pitchFamily="34" charset="0"/>
                  </a:rPr>
                  <a:t>En el Co comportamiento anisotrópico depende del signo de la constante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𝐾</m:t>
                        </m:r>
                      </m:e>
                      <m:sub>
                        <m:r>
                          <a:rPr lang="es-ES" i="1">
                            <a:latin typeface="Cambria Math" panose="02040503050406030204" pitchFamily="18" charset="0"/>
                          </a:rPr>
                          <m:t>1</m:t>
                        </m:r>
                      </m:sub>
                    </m:sSub>
                  </m:oMath>
                </a14:m>
                <a:r>
                  <a:rPr lang="es-ES" dirty="0">
                    <a:latin typeface="Arial" panose="020B0604020202020204" pitchFamily="34" charset="0"/>
                    <a:cs typeface="Arial" panose="020B0604020202020204" pitchFamily="34" charset="0"/>
                  </a:rPr>
                  <a:t>  cuando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𝐾</m:t>
                        </m:r>
                      </m:e>
                      <m:sub>
                        <m:r>
                          <a:rPr lang="es-ES" i="1">
                            <a:latin typeface="Cambria Math" panose="02040503050406030204" pitchFamily="18" charset="0"/>
                          </a:rPr>
                          <m:t>1</m:t>
                        </m:r>
                      </m:sub>
                    </m:sSub>
                    <m:r>
                      <a:rPr lang="es-ES" i="1" smtClean="0">
                        <a:latin typeface="Cambria Math" panose="02040503050406030204" pitchFamily="18" charset="0"/>
                        <a:ea typeface="Cambria Math" panose="02040503050406030204" pitchFamily="18" charset="0"/>
                      </a:rPr>
                      <m:t>&gt;</m:t>
                    </m:r>
                    <m:r>
                      <a:rPr lang="es-ES" b="0" i="1" smtClean="0">
                        <a:latin typeface="Cambria Math" panose="02040503050406030204" pitchFamily="18" charset="0"/>
                        <a:ea typeface="Cambria Math" panose="02040503050406030204" pitchFamily="18" charset="0"/>
                      </a:rPr>
                      <m:t>0</m:t>
                    </m:r>
                  </m:oMath>
                </a14:m>
                <a:r>
                  <a:rPr lang="es-ES" dirty="0">
                    <a:latin typeface="Arial" panose="020B0604020202020204" pitchFamily="34" charset="0"/>
                    <a:cs typeface="Arial" panose="020B0604020202020204" pitchFamily="34" charset="0"/>
                  </a:rPr>
                  <a:t>, la energía de anisotropía admite dos mínimos en </a:t>
                </a:r>
                <a14:m>
                  <m:oMath xmlns:m="http://schemas.openxmlformats.org/officeDocument/2006/math">
                    <m:r>
                      <a:rPr lang="es-ES" i="1">
                        <a:latin typeface="Cambria Math" panose="02040503050406030204" pitchFamily="18" charset="0"/>
                        <a:ea typeface="Cambria Math" panose="02040503050406030204" pitchFamily="18" charset="0"/>
                      </a:rPr>
                      <m:t>𝜃</m:t>
                    </m:r>
                    <m:r>
                      <a:rPr lang="es-ES" b="0" i="1" smtClean="0">
                        <a:latin typeface="Cambria Math" panose="02040503050406030204" pitchFamily="18" charset="0"/>
                        <a:ea typeface="Cambria Math" panose="02040503050406030204" pitchFamily="18" charset="0"/>
                      </a:rPr>
                      <m:t>=0</m:t>
                    </m:r>
                  </m:oMath>
                </a14:m>
                <a:r>
                  <a:rPr lang="es-ES" dirty="0">
                    <a:latin typeface="Arial" panose="020B0604020202020204" pitchFamily="34" charset="0"/>
                    <a:cs typeface="Arial" panose="020B0604020202020204" pitchFamily="34" charset="0"/>
                  </a:rPr>
                  <a:t> y </a:t>
                </a:r>
                <a14:m>
                  <m:oMath xmlns:m="http://schemas.openxmlformats.org/officeDocument/2006/math">
                    <m:r>
                      <a:rPr lang="es-ES" i="1">
                        <a:latin typeface="Cambria Math" panose="02040503050406030204" pitchFamily="18" charset="0"/>
                        <a:ea typeface="Cambria Math" panose="02040503050406030204" pitchFamily="18" charset="0"/>
                      </a:rPr>
                      <m:t>𝜃</m:t>
                    </m:r>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𝜋</m:t>
                    </m:r>
                  </m:oMath>
                </a14:m>
                <a:r>
                  <a:rPr lang="es-ES" dirty="0">
                    <a:latin typeface="Arial" panose="020B0604020202020204" pitchFamily="34" charset="0"/>
                    <a:cs typeface="Arial" panose="020B0604020202020204" pitchFamily="34" charset="0"/>
                  </a:rPr>
                  <a:t>, es decir cuando la magnetización se encuentra en la dirección </a:t>
                </a:r>
                <a14:m>
                  <m:oMath xmlns:m="http://schemas.openxmlformats.org/officeDocument/2006/math">
                    <m:r>
                      <a:rPr lang="es-ES" b="0" i="1" smtClean="0">
                        <a:latin typeface="Cambria Math" panose="02040503050406030204" pitchFamily="18" charset="0"/>
                        <a:ea typeface="Cambria Math" panose="02040503050406030204" pitchFamily="18" charset="0"/>
                      </a:rPr>
                      <m:t>𝑧</m:t>
                    </m:r>
                  </m:oMath>
                </a14:m>
                <a:r>
                  <a:rPr lang="es-ES" dirty="0">
                    <a:latin typeface="Arial" panose="020B0604020202020204" pitchFamily="34" charset="0"/>
                    <a:cs typeface="Arial" panose="020B0604020202020204" pitchFamily="34" charset="0"/>
                  </a:rPr>
                  <a:t> positiva o negativa sin orientación preferencial (esquema de la izquierda). Este caso a menudo se conoce como anisotropía de fácil magnetización. Por el contrario, cuando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𝐾</m:t>
                        </m:r>
                      </m:e>
                      <m:sub>
                        <m:r>
                          <a:rPr lang="es-ES" i="1">
                            <a:latin typeface="Cambria Math" panose="02040503050406030204" pitchFamily="18" charset="0"/>
                          </a:rPr>
                          <m:t>1</m:t>
                        </m:r>
                      </m:sub>
                    </m:sSub>
                    <m:r>
                      <a:rPr lang="es-ES" i="1" smtClean="0">
                        <a:latin typeface="Cambria Math" panose="02040503050406030204" pitchFamily="18" charset="0"/>
                        <a:ea typeface="Cambria Math" panose="02040503050406030204" pitchFamily="18" charset="0"/>
                      </a:rPr>
                      <m:t>&lt;</m:t>
                    </m:r>
                    <m:r>
                      <a:rPr lang="es-ES" b="0" i="1" smtClean="0">
                        <a:latin typeface="Cambria Math" panose="02040503050406030204" pitchFamily="18" charset="0"/>
                        <a:ea typeface="Cambria Math" panose="02040503050406030204" pitchFamily="18" charset="0"/>
                      </a:rPr>
                      <m:t>0</m:t>
                    </m:r>
                  </m:oMath>
                </a14:m>
                <a:r>
                  <a:rPr lang="es-ES" dirty="0">
                    <a:latin typeface="Arial" panose="020B0604020202020204" pitchFamily="34" charset="0"/>
                    <a:cs typeface="Arial" panose="020B0604020202020204" pitchFamily="34" charset="0"/>
                  </a:rPr>
                  <a:t> la energía se minimiza para </a:t>
                </a:r>
                <a14:m>
                  <m:oMath xmlns:m="http://schemas.openxmlformats.org/officeDocument/2006/math">
                    <m:r>
                      <a:rPr lang="es-ES" i="1">
                        <a:latin typeface="Cambria Math" panose="02040503050406030204" pitchFamily="18" charset="0"/>
                        <a:ea typeface="Cambria Math" panose="02040503050406030204" pitchFamily="18" charset="0"/>
                      </a:rPr>
                      <m:t>𝜃</m:t>
                    </m:r>
                    <m:r>
                      <a:rPr lang="es-ES" b="0" i="1" smtClean="0">
                        <a:latin typeface="Cambria Math" panose="02040503050406030204" pitchFamily="18" charset="0"/>
                        <a:ea typeface="Cambria Math" panose="02040503050406030204" pitchFamily="18" charset="0"/>
                      </a:rPr>
                      <m:t>=</m:t>
                    </m:r>
                    <m:f>
                      <m:fPr>
                        <m:ctrlPr>
                          <a:rPr lang="es-ES" b="0" i="1" smtClean="0">
                            <a:latin typeface="Cambria Math" panose="02040503050406030204" pitchFamily="18" charset="0"/>
                            <a:ea typeface="Cambria Math" panose="02040503050406030204" pitchFamily="18" charset="0"/>
                          </a:rPr>
                        </m:ctrlPr>
                      </m:fPr>
                      <m:num>
                        <m:r>
                          <a:rPr lang="es-ES" b="0" i="1" smtClean="0">
                            <a:latin typeface="Cambria Math" panose="02040503050406030204" pitchFamily="18" charset="0"/>
                            <a:ea typeface="Cambria Math" panose="02040503050406030204" pitchFamily="18" charset="0"/>
                          </a:rPr>
                          <m:t>𝜋</m:t>
                        </m:r>
                      </m:num>
                      <m:den>
                        <m:r>
                          <a:rPr lang="es-ES" b="0" i="1" smtClean="0">
                            <a:latin typeface="Cambria Math" panose="02040503050406030204" pitchFamily="18" charset="0"/>
                            <a:ea typeface="Cambria Math" panose="02040503050406030204" pitchFamily="18" charset="0"/>
                          </a:rPr>
                          <m:t>2</m:t>
                        </m:r>
                      </m:den>
                    </m:f>
                  </m:oMath>
                </a14:m>
                <a:r>
                  <a:rPr lang="es-ES" dirty="0">
                    <a:latin typeface="Arial" panose="020B0604020202020204" pitchFamily="34" charset="0"/>
                    <a:cs typeface="Arial" panose="020B0604020202020204" pitchFamily="34" charset="0"/>
                  </a:rPr>
                  <a:t> , lo que significa un plano de fácil magnetización (esquema de la derecha).</a:t>
                </a:r>
              </a:p>
            </p:txBody>
          </p:sp>
        </mc:Choice>
        <mc:Fallback>
          <p:sp>
            <p:nvSpPr>
              <p:cNvPr id="3" name="Marcador de contenido 2">
                <a:extLst>
                  <a:ext uri="{FF2B5EF4-FFF2-40B4-BE49-F238E27FC236}">
                    <a16:creationId xmlns:a16="http://schemas.microsoft.com/office/drawing/2014/main" xmlns="" xmlns:a14="http://schemas.microsoft.com/office/drawing/2010/main" id="{0FBF1B48-3F0B-4A2E-94B8-17551FC95AFD}"/>
                  </a:ext>
                </a:extLst>
              </p:cNvPr>
              <p:cNvSpPr>
                <a:spLocks noGrp="1" noRot="1" noChangeAspect="1" noMove="1" noResize="1" noEditPoints="1" noAdjustHandles="1" noChangeArrowheads="1" noChangeShapeType="1" noTextEdit="1"/>
              </p:cNvSpPr>
              <p:nvPr>
                <p:ph idx="1"/>
              </p:nvPr>
            </p:nvSpPr>
            <p:spPr>
              <a:xfrm>
                <a:off x="648658" y="4419600"/>
                <a:ext cx="11099997" cy="2043021"/>
              </a:xfrm>
              <a:blipFill>
                <a:blip r:embed="rId2" cstate="print"/>
                <a:stretch>
                  <a:fillRect l="-329" t="-1493" r="-494"/>
                </a:stretch>
              </a:blipFill>
            </p:spPr>
            <p:txBody>
              <a:bodyPr/>
              <a:lstStyle/>
              <a:p>
                <a:r>
                  <a:rPr lang="es-ES">
                    <a:noFill/>
                  </a:rPr>
                  <a:t> </a:t>
                </a:r>
              </a:p>
            </p:txBody>
          </p:sp>
        </mc:Fallback>
      </mc:AlternateContent>
      <p:grpSp>
        <p:nvGrpSpPr>
          <p:cNvPr id="5" name="Grupo 4">
            <a:extLst>
              <a:ext uri="{FF2B5EF4-FFF2-40B4-BE49-F238E27FC236}">
                <a16:creationId xmlns:a16="http://schemas.microsoft.com/office/drawing/2014/main" xmlns="" id="{D148AD4E-44FA-4D3E-8D34-643395692E2A}"/>
              </a:ext>
            </a:extLst>
          </p:cNvPr>
          <p:cNvGrpSpPr/>
          <p:nvPr/>
        </p:nvGrpSpPr>
        <p:grpSpPr>
          <a:xfrm>
            <a:off x="2277006" y="1039093"/>
            <a:ext cx="7227212" cy="3118222"/>
            <a:chOff x="2221588" y="1149927"/>
            <a:chExt cx="6865887" cy="2865419"/>
          </a:xfrm>
        </p:grpSpPr>
        <p:pic>
          <p:nvPicPr>
            <p:cNvPr id="3074" name="Picture 2" descr="Imagen relacionada">
              <a:extLst>
                <a:ext uri="{FF2B5EF4-FFF2-40B4-BE49-F238E27FC236}">
                  <a16:creationId xmlns:a16="http://schemas.microsoft.com/office/drawing/2014/main" xmlns="" id="{26BCA4BE-FD84-4E48-86BC-D399FE9B92E0}"/>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221588" y="1496292"/>
              <a:ext cx="6865887" cy="2519054"/>
            </a:xfrm>
            <a:prstGeom prst="rect">
              <a:avLst/>
            </a:prstGeom>
            <a:noFill/>
            <a:extLst>
              <a:ext uri="{909E8E84-426E-40DD-AFC4-6F175D3DCCD1}">
                <a14:hiddenFill xmlns:a14="http://schemas.microsoft.com/office/drawing/2010/main" xmlns="">
                  <a:solidFill>
                    <a:srgbClr val="FFFFFF"/>
                  </a:solidFill>
                </a14:hiddenFill>
              </a:ext>
            </a:extLst>
          </p:spPr>
        </p:pic>
        <p:sp>
          <p:nvSpPr>
            <p:cNvPr id="4" name="CuadroTexto 3">
              <a:extLst>
                <a:ext uri="{FF2B5EF4-FFF2-40B4-BE49-F238E27FC236}">
                  <a16:creationId xmlns:a16="http://schemas.microsoft.com/office/drawing/2014/main" xmlns="" id="{7F42A149-6F65-4A02-9AF5-8D60D09FA7D1}"/>
                </a:ext>
              </a:extLst>
            </p:cNvPr>
            <p:cNvSpPr txBox="1"/>
            <p:nvPr/>
          </p:nvSpPr>
          <p:spPr>
            <a:xfrm>
              <a:off x="5070764" y="1149927"/>
              <a:ext cx="492443" cy="369332"/>
            </a:xfrm>
            <a:prstGeom prst="rect">
              <a:avLst/>
            </a:prstGeom>
            <a:noFill/>
          </p:spPr>
          <p:txBody>
            <a:bodyPr wrap="none" rtlCol="0">
              <a:spAutoFit/>
            </a:bodyPr>
            <a:lstStyle/>
            <a:p>
              <a:r>
                <a:rPr lang="es-ES" b="1" dirty="0">
                  <a:latin typeface="Arial" panose="020B0604020202020204" pitchFamily="34" charset="0"/>
                  <a:cs typeface="Arial" panose="020B0604020202020204" pitchFamily="34" charset="0"/>
                </a:rPr>
                <a:t>Co</a:t>
              </a:r>
            </a:p>
          </p:txBody>
        </p:sp>
      </p:grpSp>
    </p:spTree>
    <p:extLst>
      <p:ext uri="{BB962C8B-B14F-4D97-AF65-F5344CB8AC3E}">
        <p14:creationId xmlns:p14="http://schemas.microsoft.com/office/powerpoint/2010/main" xmlns="" val="4417839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87E70EA-2C18-455C-B24A-80DE54C4DD88}"/>
              </a:ext>
            </a:extLst>
          </p:cNvPr>
          <p:cNvSpPr>
            <a:spLocks noGrp="1"/>
          </p:cNvSpPr>
          <p:nvPr>
            <p:ph type="title"/>
          </p:nvPr>
        </p:nvSpPr>
        <p:spPr>
          <a:xfrm>
            <a:off x="838200" y="180109"/>
            <a:ext cx="10515600" cy="623455"/>
          </a:xfrm>
        </p:spPr>
        <p:txBody>
          <a:bodyPr>
            <a:normAutofit fontScale="90000"/>
          </a:bodyPr>
          <a:lstStyle/>
          <a:p>
            <a:pPr algn="ctr"/>
            <a:r>
              <a:rPr lang="es-ES" b="1" dirty="0">
                <a:solidFill>
                  <a:srgbClr val="FF0000"/>
                </a:solidFill>
              </a:rPr>
              <a:t>Algo más sobre los dominios</a:t>
            </a:r>
          </a:p>
        </p:txBody>
      </p:sp>
      <mc:AlternateContent xmlns:mc="http://schemas.openxmlformats.org/markup-compatibility/2006">
        <mc:Choice xmlns:a14="http://schemas.microsoft.com/office/drawing/2010/main" xmlns="" Requires="a14">
          <p:sp>
            <p:nvSpPr>
              <p:cNvPr id="3" name="Marcador de contenido 2">
                <a:extLst>
                  <a:ext uri="{FF2B5EF4-FFF2-40B4-BE49-F238E27FC236}">
                    <a16:creationId xmlns:a16="http://schemas.microsoft.com/office/drawing/2014/main" id="{CBBF7C19-D672-4758-9672-C0CD6A247AF1}"/>
                  </a:ext>
                </a:extLst>
              </p:cNvPr>
              <p:cNvSpPr>
                <a:spLocks noGrp="1"/>
              </p:cNvSpPr>
              <p:nvPr>
                <p:ph idx="1"/>
              </p:nvPr>
            </p:nvSpPr>
            <p:spPr>
              <a:xfrm>
                <a:off x="440748" y="1195892"/>
                <a:ext cx="6393873" cy="5135635"/>
              </a:xfrm>
            </p:spPr>
            <p:txBody>
              <a:bodyPr>
                <a:normAutofit fontScale="62500" lnSpcReduction="20000"/>
              </a:bodyPr>
              <a:lstStyle/>
              <a:p>
                <a:pPr algn="just">
                  <a:lnSpc>
                    <a:spcPct val="120000"/>
                  </a:lnSpc>
                </a:pPr>
                <a:r>
                  <a:rPr lang="es-ES" dirty="0">
                    <a:latin typeface="Arial" panose="020B0604020202020204" pitchFamily="34" charset="0"/>
                    <a:cs typeface="Arial" panose="020B0604020202020204" pitchFamily="34" charset="0"/>
                  </a:rPr>
                  <a:t>Con los conocimientos adquiridos, hasta aquí, podemos avanzar un poco más sobre los dominios magnéticos. La energía necesaria para formar un dominio de cierre es la energía de anisotropía cristalina que trata de alinearlos según las direcciones de fácil magnetización. Se requiere mayor energía si la dirección es un eje arbitrario</a:t>
                </a:r>
              </a:p>
              <a:p>
                <a:pPr algn="just">
                  <a:lnSpc>
                    <a:spcPct val="120000"/>
                  </a:lnSpc>
                </a:pPr>
                <a:r>
                  <a:rPr lang="es-ES" dirty="0">
                    <a:latin typeface="Arial" panose="020B0604020202020204" pitchFamily="34" charset="0"/>
                    <a:cs typeface="Arial" panose="020B0604020202020204" pitchFamily="34" charset="0"/>
                  </a:rPr>
                  <a:t>Como se vio el cobalto tiene un solo eje de fácil magnetización mientras que en  el hierro, que es cubico, las aristas son los ejes de fácil magnetización, en el níquel que también tiene una estructura cubica, los ejes de fácil son las diagonales del cubo, luego en el  </a:t>
                </a:r>
                <a14:m>
                  <m:oMath xmlns:m="http://schemas.openxmlformats.org/officeDocument/2006/math">
                    <m:r>
                      <m:rPr>
                        <m:sty m:val="p"/>
                      </m:rPr>
                      <a:rPr lang="es-ES" b="0" i="0" smtClean="0">
                        <a:latin typeface="Cambria Math" panose="02040503050406030204" pitchFamily="18" charset="0"/>
                      </a:rPr>
                      <m:t>Co</m:t>
                    </m:r>
                  </m:oMath>
                </a14:m>
                <a:r>
                  <a:rPr lang="es-ES" dirty="0">
                    <a:latin typeface="Arial" panose="020B0604020202020204" pitchFamily="34" charset="0"/>
                    <a:cs typeface="Arial" panose="020B0604020202020204" pitchFamily="34" charset="0"/>
                  </a:rPr>
                  <a:t> si los dominios mayores están magnetizados en la dirección de fácil magnetización los de cierre deberán estar obligatoriamente en la dirección de difícil magnetización. En el caso del hierro es posible que ambos dominios de cierre y mayores estén magnetizados en direcciones, diferentes, de fácil magnetización. </a:t>
                </a:r>
              </a:p>
            </p:txBody>
          </p:sp>
        </mc:Choice>
        <mc:Fallback>
          <p:sp>
            <p:nvSpPr>
              <p:cNvPr id="3" name="Marcador de contenido 2">
                <a:extLst>
                  <a:ext uri="{FF2B5EF4-FFF2-40B4-BE49-F238E27FC236}">
                    <a16:creationId xmlns:a16="http://schemas.microsoft.com/office/drawing/2014/main" xmlns="" xmlns:a14="http://schemas.microsoft.com/office/drawing/2010/main" id="{CBBF7C19-D672-4758-9672-C0CD6A247AF1}"/>
                  </a:ext>
                </a:extLst>
              </p:cNvPr>
              <p:cNvSpPr>
                <a:spLocks noGrp="1" noRot="1" noChangeAspect="1" noMove="1" noResize="1" noEditPoints="1" noAdjustHandles="1" noChangeArrowheads="1" noChangeShapeType="1" noTextEdit="1"/>
              </p:cNvSpPr>
              <p:nvPr>
                <p:ph idx="1"/>
              </p:nvPr>
            </p:nvSpPr>
            <p:spPr>
              <a:xfrm>
                <a:off x="440748" y="1195892"/>
                <a:ext cx="6393873" cy="5135635"/>
              </a:xfrm>
              <a:blipFill>
                <a:blip r:embed="rId2" cstate="print"/>
                <a:stretch>
                  <a:fillRect l="-572" t="-593" r="-858"/>
                </a:stretch>
              </a:blipFill>
            </p:spPr>
            <p:txBody>
              <a:bodyPr/>
              <a:lstStyle/>
              <a:p>
                <a:r>
                  <a:rPr lang="es-ES">
                    <a:noFill/>
                  </a:rPr>
                  <a:t> </a:t>
                </a:r>
              </a:p>
            </p:txBody>
          </p:sp>
        </mc:Fallback>
      </mc:AlternateContent>
      <p:pic>
        <p:nvPicPr>
          <p:cNvPr id="4" name="Imagen 3">
            <a:extLst>
              <a:ext uri="{FF2B5EF4-FFF2-40B4-BE49-F238E27FC236}">
                <a16:creationId xmlns:a16="http://schemas.microsoft.com/office/drawing/2014/main" xmlns="" id="{43FB049A-BEB4-46CF-8AF5-06071FA57E84}"/>
              </a:ext>
            </a:extLst>
          </p:cNvPr>
          <p:cNvPicPr>
            <a:picLocks noChangeAspect="1"/>
          </p:cNvPicPr>
          <p:nvPr/>
        </p:nvPicPr>
        <p:blipFill>
          <a:blip r:embed="rId3" cstate="print"/>
          <a:stretch>
            <a:fillRect/>
          </a:stretch>
        </p:blipFill>
        <p:spPr>
          <a:xfrm>
            <a:off x="7118639" y="2686844"/>
            <a:ext cx="4438650" cy="2628900"/>
          </a:xfrm>
          <a:prstGeom prst="rect">
            <a:avLst/>
          </a:prstGeom>
        </p:spPr>
      </p:pic>
    </p:spTree>
    <p:extLst>
      <p:ext uri="{BB962C8B-B14F-4D97-AF65-F5344CB8AC3E}">
        <p14:creationId xmlns:p14="http://schemas.microsoft.com/office/powerpoint/2010/main" xmlns="" val="15715712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DE7A1E5-8A37-467E-9081-B217B3AFB807}"/>
              </a:ext>
            </a:extLst>
          </p:cNvPr>
          <p:cNvSpPr>
            <a:spLocks noGrp="1"/>
          </p:cNvSpPr>
          <p:nvPr>
            <p:ph type="title"/>
          </p:nvPr>
        </p:nvSpPr>
        <p:spPr>
          <a:xfrm>
            <a:off x="962890" y="230971"/>
            <a:ext cx="10515600" cy="563130"/>
          </a:xfrm>
        </p:spPr>
        <p:txBody>
          <a:bodyPr>
            <a:normAutofit fontScale="90000"/>
          </a:bodyPr>
          <a:lstStyle/>
          <a:p>
            <a:pPr algn="ctr"/>
            <a:r>
              <a:rPr lang="es-ES" b="1" dirty="0">
                <a:solidFill>
                  <a:srgbClr val="FF0000"/>
                </a:solidFill>
              </a:rPr>
              <a:t>Campo desmagnetizarte</a:t>
            </a:r>
            <a:endParaRPr lang="es-ES" dirty="0">
              <a:solidFill>
                <a:srgbClr val="FF0000"/>
              </a:solidFill>
            </a:endParaRPr>
          </a:p>
        </p:txBody>
      </p:sp>
      <mc:AlternateContent xmlns:mc="http://schemas.openxmlformats.org/markup-compatibility/2006">
        <mc:Choice xmlns:a14="http://schemas.microsoft.com/office/drawing/2010/main" xmlns="" Requires="a14">
          <p:sp>
            <p:nvSpPr>
              <p:cNvPr id="3" name="Marcador de contenido 2">
                <a:extLst>
                  <a:ext uri="{FF2B5EF4-FFF2-40B4-BE49-F238E27FC236}">
                    <a16:creationId xmlns:a16="http://schemas.microsoft.com/office/drawing/2014/main" id="{E7B7CFD0-F378-46C6-963D-3A5CADFC16F5}"/>
                  </a:ext>
                </a:extLst>
              </p:cNvPr>
              <p:cNvSpPr>
                <a:spLocks noGrp="1"/>
              </p:cNvSpPr>
              <p:nvPr>
                <p:ph idx="1"/>
              </p:nvPr>
            </p:nvSpPr>
            <p:spPr>
              <a:xfrm>
                <a:off x="290945" y="928256"/>
                <a:ext cx="7125383" cy="5698773"/>
              </a:xfrm>
            </p:spPr>
            <p:txBody>
              <a:bodyPr>
                <a:normAutofit fontScale="70000" lnSpcReduction="20000"/>
              </a:bodyPr>
              <a:lstStyle/>
              <a:p>
                <a:pPr algn="just">
                  <a:lnSpc>
                    <a:spcPct val="120000"/>
                  </a:lnSpc>
                </a:pPr>
                <a:r>
                  <a:rPr lang="es-ES" dirty="0">
                    <a:latin typeface="Arial" panose="020B0604020202020204" pitchFamily="34" charset="0"/>
                    <a:cs typeface="Arial" panose="020B0604020202020204" pitchFamily="34" charset="0"/>
                  </a:rPr>
                  <a:t>Supongamos que tenemos una barra de un material ferromagnético, y que esta tiene una longitud mayor que las otras dos dimensiones, ver esquema </a:t>
                </a:r>
              </a:p>
              <a:p>
                <a:pPr algn="just">
                  <a:lnSpc>
                    <a:spcPct val="120000"/>
                  </a:lnSpc>
                </a:pPr>
                <a:r>
                  <a:rPr lang="es-ES" dirty="0">
                    <a:latin typeface="Arial" panose="020B0604020202020204" pitchFamily="34" charset="0"/>
                    <a:cs typeface="Arial" panose="020B0604020202020204" pitchFamily="34" charset="0"/>
                  </a:rPr>
                  <a:t>Supongamos también que aplicamos </a:t>
                </a:r>
                <a14:m>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𝐻</m:t>
                        </m:r>
                      </m:e>
                      <m:sub>
                        <m:r>
                          <a:rPr lang="es-ES" b="0" i="1" smtClean="0">
                            <a:latin typeface="Cambria Math" panose="02040503050406030204" pitchFamily="18" charset="0"/>
                          </a:rPr>
                          <m:t>𝑥</m:t>
                        </m:r>
                      </m:sub>
                    </m:sSub>
                  </m:oMath>
                </a14:m>
                <a:r>
                  <a:rPr lang="es-ES" dirty="0">
                    <a:latin typeface="Arial" panose="020B0604020202020204" pitchFamily="34" charset="0"/>
                    <a:cs typeface="Arial" panose="020B0604020202020204" pitchFamily="34" charset="0"/>
                  </a:rPr>
                  <a:t> y otro perpendicular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𝐻</m:t>
                        </m:r>
                      </m:e>
                      <m:sub>
                        <m:r>
                          <a:rPr lang="es-ES" i="1">
                            <a:latin typeface="Cambria Math" panose="02040503050406030204" pitchFamily="18" charset="0"/>
                          </a:rPr>
                          <m:t>𝑥</m:t>
                        </m:r>
                      </m:sub>
                    </m:sSub>
                    <m:r>
                      <a:rPr lang="es-ES" b="0" i="0" smtClean="0">
                        <a:latin typeface="Cambria Math" panose="02040503050406030204" pitchFamily="18" charset="0"/>
                      </a:rPr>
                      <m:t> </m:t>
                    </m:r>
                  </m:oMath>
                </a14:m>
                <a:r>
                  <a:rPr lang="es-ES" dirty="0">
                    <a:latin typeface="Arial" panose="020B0604020202020204" pitchFamily="34" charset="0"/>
                    <a:cs typeface="Arial" panose="020B0604020202020204" pitchFamily="34" charset="0"/>
                  </a:rPr>
                  <a:t>, luego calculamos la magnetización en función del campo aplicado, ver figura Se observa que no son iguales, luego la forma de la curva de </a:t>
                </a:r>
                <a14:m>
                  <m:oMath xmlns:m="http://schemas.openxmlformats.org/officeDocument/2006/math">
                    <m:r>
                      <a:rPr lang="es-ES" b="0" i="1" smtClean="0">
                        <a:latin typeface="Cambria Math" panose="02040503050406030204" pitchFamily="18" charset="0"/>
                      </a:rPr>
                      <m:t>𝑀</m:t>
                    </m:r>
                  </m:oMath>
                </a14:m>
                <a:r>
                  <a:rPr lang="es-ES" dirty="0">
                    <a:latin typeface="Arial" panose="020B0604020202020204" pitchFamily="34" charset="0"/>
                    <a:cs typeface="Arial" panose="020B0604020202020204" pitchFamily="34" charset="0"/>
                  </a:rPr>
                  <a:t> no solo depende de las propiedades magnéticas del mismo si no también de la forma de la muestra, algo similar sucede con la susceptibilidad.</a:t>
                </a:r>
              </a:p>
              <a:p>
                <a:pPr algn="just">
                  <a:lnSpc>
                    <a:spcPct val="120000"/>
                  </a:lnSpc>
                </a:pPr>
                <a:r>
                  <a:rPr lang="es-ES" dirty="0">
                    <a:latin typeface="Arial" panose="020B0604020202020204" pitchFamily="34" charset="0"/>
                    <a:cs typeface="Arial" panose="020B0604020202020204" pitchFamily="34" charset="0"/>
                  </a:rPr>
                  <a:t>Cuando el campo se aplica en la dirección de </a:t>
                </a:r>
                <a14:m>
                  <m:oMath xmlns:m="http://schemas.openxmlformats.org/officeDocument/2006/math">
                    <m:r>
                      <a:rPr lang="es-ES" b="0" i="1" smtClean="0">
                        <a:latin typeface="Cambria Math" panose="02040503050406030204" pitchFamily="18" charset="0"/>
                      </a:rPr>
                      <m:t>𝑥</m:t>
                    </m:r>
                  </m:oMath>
                </a14:m>
                <a:r>
                  <a:rPr lang="es-ES" dirty="0">
                    <a:latin typeface="Arial" panose="020B0604020202020204" pitchFamily="34" charset="0"/>
                    <a:cs typeface="Arial" panose="020B0604020202020204" pitchFamily="34" charset="0"/>
                  </a:rPr>
                  <a:t>, los polos inducidos están más separados y el campo desmagnetizarte es menor. Cuando el mismo campo externo se aplica a lo largo de </a:t>
                </a:r>
                <a14:m>
                  <m:oMath xmlns:m="http://schemas.openxmlformats.org/officeDocument/2006/math">
                    <m:r>
                      <a:rPr lang="es-ES" b="0" i="1" smtClean="0">
                        <a:latin typeface="Cambria Math" panose="02040503050406030204" pitchFamily="18" charset="0"/>
                      </a:rPr>
                      <m:t>𝑦</m:t>
                    </m:r>
                  </m:oMath>
                </a14:m>
                <a:r>
                  <a:rPr lang="es-ES" dirty="0">
                    <a:latin typeface="Arial" panose="020B0604020202020204" pitchFamily="34" charset="0"/>
                    <a:cs typeface="Arial" panose="020B0604020202020204" pitchFamily="34" charset="0"/>
                  </a:rPr>
                  <a:t>, los polos estarán más cercanos y el campo desmagnetizaste será mayor.</a:t>
                </a:r>
              </a:p>
            </p:txBody>
          </p:sp>
        </mc:Choice>
        <mc:Fallback>
          <p:sp>
            <p:nvSpPr>
              <p:cNvPr id="3" name="Marcador de contenido 2">
                <a:extLst>
                  <a:ext uri="{FF2B5EF4-FFF2-40B4-BE49-F238E27FC236}">
                    <a16:creationId xmlns:a16="http://schemas.microsoft.com/office/drawing/2014/main" xmlns="" xmlns:a14="http://schemas.microsoft.com/office/drawing/2010/main" id="{E7B7CFD0-F378-46C6-963D-3A5CADFC16F5}"/>
                  </a:ext>
                </a:extLst>
              </p:cNvPr>
              <p:cNvSpPr>
                <a:spLocks noGrp="1" noRot="1" noChangeAspect="1" noMove="1" noResize="1" noEditPoints="1" noAdjustHandles="1" noChangeArrowheads="1" noChangeShapeType="1" noTextEdit="1"/>
              </p:cNvSpPr>
              <p:nvPr>
                <p:ph idx="1"/>
              </p:nvPr>
            </p:nvSpPr>
            <p:spPr>
              <a:xfrm>
                <a:off x="290945" y="928256"/>
                <a:ext cx="7125383" cy="5698773"/>
              </a:xfrm>
              <a:blipFill>
                <a:blip r:embed="rId2" cstate="print"/>
                <a:stretch>
                  <a:fillRect l="-770" t="-428" r="-855"/>
                </a:stretch>
              </a:blipFill>
            </p:spPr>
            <p:txBody>
              <a:bodyPr/>
              <a:lstStyle/>
              <a:p>
                <a:r>
                  <a:rPr lang="es-ES">
                    <a:noFill/>
                  </a:rPr>
                  <a:t> </a:t>
                </a:r>
              </a:p>
            </p:txBody>
          </p:sp>
        </mc:Fallback>
      </mc:AlternateContent>
      <p:pic>
        <p:nvPicPr>
          <p:cNvPr id="5" name="Imagen 4">
            <a:extLst>
              <a:ext uri="{FF2B5EF4-FFF2-40B4-BE49-F238E27FC236}">
                <a16:creationId xmlns:a16="http://schemas.microsoft.com/office/drawing/2014/main" xmlns="" id="{9840EA17-1AC5-4D06-8E78-176072B469E9}"/>
              </a:ext>
            </a:extLst>
          </p:cNvPr>
          <p:cNvPicPr>
            <a:picLocks noChangeAspect="1"/>
          </p:cNvPicPr>
          <p:nvPr/>
        </p:nvPicPr>
        <p:blipFill>
          <a:blip r:embed="rId3" cstate="print"/>
          <a:stretch>
            <a:fillRect/>
          </a:stretch>
        </p:blipFill>
        <p:spPr>
          <a:xfrm>
            <a:off x="7817427" y="3185752"/>
            <a:ext cx="3536373" cy="2946978"/>
          </a:xfrm>
          <a:prstGeom prst="rect">
            <a:avLst/>
          </a:prstGeom>
        </p:spPr>
      </p:pic>
      <p:pic>
        <p:nvPicPr>
          <p:cNvPr id="6" name="Imagen 5">
            <a:extLst>
              <a:ext uri="{FF2B5EF4-FFF2-40B4-BE49-F238E27FC236}">
                <a16:creationId xmlns:a16="http://schemas.microsoft.com/office/drawing/2014/main" xmlns="" id="{E00F9B9D-854C-4546-8E97-95C878808A2D}"/>
              </a:ext>
            </a:extLst>
          </p:cNvPr>
          <p:cNvPicPr>
            <a:picLocks noChangeAspect="1"/>
          </p:cNvPicPr>
          <p:nvPr/>
        </p:nvPicPr>
        <p:blipFill>
          <a:blip r:embed="rId4" cstate="print"/>
          <a:stretch>
            <a:fillRect/>
          </a:stretch>
        </p:blipFill>
        <p:spPr>
          <a:xfrm>
            <a:off x="7817427" y="1130453"/>
            <a:ext cx="3965338" cy="1945725"/>
          </a:xfrm>
          <a:prstGeom prst="rect">
            <a:avLst/>
          </a:prstGeom>
        </p:spPr>
      </p:pic>
    </p:spTree>
    <p:extLst>
      <p:ext uri="{BB962C8B-B14F-4D97-AF65-F5344CB8AC3E}">
        <p14:creationId xmlns:p14="http://schemas.microsoft.com/office/powerpoint/2010/main" xmlns="" val="3868827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5" descr="SAT60B5"/>
          <p:cNvPicPr>
            <a:picLocks noGrp="1" noChangeAspect="1" noChangeArrowheads="1"/>
          </p:cNvPicPr>
          <p:nvPr>
            <p:ph idx="1"/>
          </p:nvPr>
        </p:nvPicPr>
        <p:blipFill>
          <a:blip r:embed="rId2" cstate="print">
            <a:duotone>
              <a:prstClr val="black"/>
              <a:schemeClr val="accent4">
                <a:tint val="45000"/>
                <a:satMod val="400000"/>
              </a:schemeClr>
            </a:duotone>
            <a:extLst>
              <a:ext uri="{28A0092B-C50C-407E-A947-70E740481C1C}">
                <a14:useLocalDpi xmlns:a14="http://schemas.microsoft.com/office/drawing/2010/main" xmlns="" val="0"/>
              </a:ext>
            </a:extLst>
          </a:blip>
          <a:srcRect/>
          <a:stretch>
            <a:fillRect/>
          </a:stretch>
        </p:blipFill>
        <p:spPr>
          <a:xfrm>
            <a:off x="779555" y="990690"/>
            <a:ext cx="11066081" cy="5631117"/>
          </a:xfr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2" name="1 CuadroTexto"/>
          <p:cNvSpPr txBox="1"/>
          <p:nvPr/>
        </p:nvSpPr>
        <p:spPr>
          <a:xfrm>
            <a:off x="4367808" y="188640"/>
            <a:ext cx="4899098" cy="584775"/>
          </a:xfrm>
          <a:prstGeom prst="rect">
            <a:avLst/>
          </a:prstGeom>
          <a:noFill/>
        </p:spPr>
        <p:txBody>
          <a:bodyPr wrap="none" rtlCol="0">
            <a:spAutoFit/>
          </a:bodyPr>
          <a:lstStyle/>
          <a:p>
            <a:r>
              <a:rPr lang="es-AR" sz="3200" b="1" dirty="0">
                <a:solidFill>
                  <a:srgbClr val="FF0000"/>
                </a:solidFill>
                <a:latin typeface="Arial" panose="020B0604020202020204" pitchFamily="34" charset="0"/>
                <a:cs typeface="Arial" panose="020B0604020202020204" pitchFamily="34" charset="0"/>
              </a:rPr>
              <a:t>Particularidad del hierro</a:t>
            </a:r>
          </a:p>
        </p:txBody>
      </p:sp>
    </p:spTree>
    <p:extLst>
      <p:ext uri="{BB962C8B-B14F-4D97-AF65-F5344CB8AC3E}">
        <p14:creationId xmlns:p14="http://schemas.microsoft.com/office/powerpoint/2010/main" xmlns="" val="2285308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143673" y="260648"/>
            <a:ext cx="5991897" cy="861774"/>
          </a:xfrm>
          <a:prstGeom prst="rect">
            <a:avLst/>
          </a:prstGeom>
          <a:noFill/>
        </p:spPr>
        <p:txBody>
          <a:bodyPr wrap="none" rtlCol="0">
            <a:spAutoFit/>
          </a:bodyPr>
          <a:lstStyle/>
          <a:p>
            <a:r>
              <a:rPr lang="es-AR" sz="3200" b="1" dirty="0">
                <a:solidFill>
                  <a:srgbClr val="FF0000"/>
                </a:solidFill>
              </a:rPr>
              <a:t>Anisotropías magnéticas de forma</a:t>
            </a:r>
          </a:p>
          <a:p>
            <a:endParaRPr lang="es-AR" dirty="0"/>
          </a:p>
        </p:txBody>
      </p:sp>
      <mc:AlternateContent xmlns:mc="http://schemas.openxmlformats.org/markup-compatibility/2006">
        <mc:Choice xmlns:a14="http://schemas.microsoft.com/office/drawing/2010/main" xmlns="" Requires="a14">
          <p:sp>
            <p:nvSpPr>
              <p:cNvPr id="3" name="2 CuadroTexto"/>
              <p:cNvSpPr txBox="1"/>
              <p:nvPr/>
            </p:nvSpPr>
            <p:spPr>
              <a:xfrm>
                <a:off x="1206090" y="883389"/>
                <a:ext cx="10097636" cy="2644635"/>
              </a:xfrm>
              <a:prstGeom prst="rect">
                <a:avLst/>
              </a:prstGeom>
              <a:noFill/>
            </p:spPr>
            <p:txBody>
              <a:bodyPr wrap="none" rtlCol="0">
                <a:spAutoFit/>
              </a:bodyPr>
              <a:lstStyle/>
              <a:p>
                <a:pPr algn="just"/>
                <a:r>
                  <a:rPr lang="es-AR" dirty="0">
                    <a:latin typeface="Arial" panose="020B0604020202020204" pitchFamily="34" charset="0"/>
                    <a:cs typeface="Arial" panose="020B0604020202020204" pitchFamily="34" charset="0"/>
                  </a:rPr>
                  <a:t>La magnetización se ve afectada por la forma macroscópica del sólido muestras poli-cristalinas,</a:t>
                </a:r>
              </a:p>
              <a:p>
                <a:pPr algn="just"/>
                <a:r>
                  <a:rPr lang="es-AR" dirty="0">
                    <a:latin typeface="Arial" panose="020B0604020202020204" pitchFamily="34" charset="0"/>
                    <a:cs typeface="Arial" panose="020B0604020202020204" pitchFamily="34" charset="0"/>
                  </a:rPr>
                  <a:t>sin una orientación preferida de los granos, no tienen ninguna anisotropía magneto-cristalina,</a:t>
                </a:r>
              </a:p>
              <a:p>
                <a:pPr algn="just"/>
                <a:r>
                  <a:rPr lang="es-AR" dirty="0">
                    <a:latin typeface="Arial" panose="020B0604020202020204" pitchFamily="34" charset="0"/>
                    <a:cs typeface="Arial" panose="020B0604020202020204" pitchFamily="34" charset="0"/>
                  </a:rPr>
                  <a:t>su comportamiento es magnéticamente isotrópico solamente para una forma esférica.  Si </a:t>
                </a:r>
              </a:p>
              <a:p>
                <a:pPr algn="just"/>
                <a:r>
                  <a:rPr lang="es-AR" dirty="0">
                    <a:latin typeface="Arial" panose="020B0604020202020204" pitchFamily="34" charset="0"/>
                    <a:cs typeface="Arial" panose="020B0604020202020204" pitchFamily="34" charset="0"/>
                  </a:rPr>
                  <a:t>se magnetiza una muestra se formaran polos en los extremos que provocan un campo </a:t>
                </a:r>
                <a14:m>
                  <m:oMath xmlns:m="http://schemas.openxmlformats.org/officeDocument/2006/math">
                    <m:sSub>
                      <m:sSubPr>
                        <m:ctrlPr>
                          <a:rPr lang="es-AR" i="1">
                            <a:latin typeface="Cambria Math" panose="02040503050406030204" pitchFamily="18" charset="0"/>
                          </a:rPr>
                        </m:ctrlPr>
                      </m:sSubPr>
                      <m:e>
                        <m:r>
                          <a:rPr lang="es-AR" i="1">
                            <a:latin typeface="Cambria Math"/>
                          </a:rPr>
                          <m:t>𝐻</m:t>
                        </m:r>
                      </m:e>
                      <m:sub>
                        <m:r>
                          <a:rPr lang="es-AR" i="1">
                            <a:latin typeface="Cambria Math"/>
                          </a:rPr>
                          <m:t>𝑑</m:t>
                        </m:r>
                      </m:sub>
                    </m:sSub>
                  </m:oMath>
                </a14:m>
                <a:r>
                  <a:rPr lang="es-AR" dirty="0">
                    <a:latin typeface="Arial" panose="020B0604020202020204" pitchFamily="34" charset="0"/>
                    <a:cs typeface="Arial" panose="020B0604020202020204" pitchFamily="34" charset="0"/>
                  </a:rPr>
                  <a:t>, como</a:t>
                </a:r>
              </a:p>
              <a:p>
                <a:pPr algn="just"/>
                <a:r>
                  <a:rPr lang="es-AR" dirty="0">
                    <a:latin typeface="Arial" panose="020B0604020202020204" pitchFamily="34" charset="0"/>
                    <a:cs typeface="Arial" panose="020B0604020202020204" pitchFamily="34" charset="0"/>
                  </a:rPr>
                  <a:t> ya fue visto, desmagnetizarte dentro del material. El campo desmagnetizarte es proporcional a la</a:t>
                </a:r>
              </a:p>
              <a:p>
                <a:pPr algn="just"/>
                <a:r>
                  <a:rPr lang="es-AR" dirty="0">
                    <a:latin typeface="Arial" panose="020B0604020202020204" pitchFamily="34" charset="0"/>
                    <a:cs typeface="Arial" panose="020B0604020202020204" pitchFamily="34" charset="0"/>
                  </a:rPr>
                  <a:t>magnetización que lo origina </a:t>
                </a:r>
              </a:p>
              <a:p>
                <a:pPr algn="ctr"/>
                <a14:m>
                  <m:oMath xmlns:m="http://schemas.openxmlformats.org/officeDocument/2006/math">
                    <m:sSub>
                      <m:sSubPr>
                        <m:ctrlPr>
                          <a:rPr lang="es-AR" i="1" smtClean="0">
                            <a:latin typeface="Cambria Math" panose="02040503050406030204" pitchFamily="18" charset="0"/>
                          </a:rPr>
                        </m:ctrlPr>
                      </m:sSubPr>
                      <m:e>
                        <m:acc>
                          <m:accPr>
                            <m:chr m:val="⃗"/>
                            <m:ctrlPr>
                              <a:rPr lang="es-AR" i="1">
                                <a:latin typeface="Cambria Math" panose="02040503050406030204" pitchFamily="18" charset="0"/>
                              </a:rPr>
                            </m:ctrlPr>
                          </m:accPr>
                          <m:e>
                            <m:r>
                              <a:rPr lang="es-ES" i="1">
                                <a:latin typeface="Cambria Math" panose="02040503050406030204" pitchFamily="18" charset="0"/>
                              </a:rPr>
                              <m:t>𝐻</m:t>
                            </m:r>
                          </m:e>
                        </m:acc>
                      </m:e>
                      <m:sub>
                        <m:r>
                          <a:rPr lang="es-ES" b="0" i="1" smtClean="0">
                            <a:latin typeface="Cambria Math" panose="02040503050406030204" pitchFamily="18" charset="0"/>
                          </a:rPr>
                          <m:t>𝑑</m:t>
                        </m:r>
                      </m:sub>
                    </m:sSub>
                    <m:r>
                      <a:rPr lang="es-AR" i="1">
                        <a:latin typeface="Cambria Math"/>
                      </a:rPr>
                      <m:t>=−</m:t>
                    </m:r>
                    <m:r>
                      <a:rPr lang="es-AR" i="1">
                        <a:latin typeface="Cambria Math"/>
                      </a:rPr>
                      <m:t>𝑁</m:t>
                    </m:r>
                    <m:acc>
                      <m:accPr>
                        <m:chr m:val="⃗"/>
                        <m:ctrlPr>
                          <a:rPr lang="es-AR" i="1">
                            <a:latin typeface="Cambria Math" panose="02040503050406030204" pitchFamily="18" charset="0"/>
                          </a:rPr>
                        </m:ctrlPr>
                      </m:accPr>
                      <m:e>
                        <m:r>
                          <a:rPr lang="es-AR" i="1">
                            <a:latin typeface="Cambria Math"/>
                          </a:rPr>
                          <m:t>𝑀</m:t>
                        </m:r>
                      </m:e>
                    </m:acc>
                  </m:oMath>
                </a14:m>
                <a:r>
                  <a:rPr lang="es-AR" dirty="0">
                    <a:latin typeface="Arial" panose="020B0604020202020204" pitchFamily="34" charset="0"/>
                    <a:cs typeface="Arial" panose="020B0604020202020204" pitchFamily="34" charset="0"/>
                  </a:rPr>
                  <a:t> </a:t>
                </a:r>
              </a:p>
              <a:p>
                <a:pPr algn="just"/>
                <a14:m>
                  <m:oMath xmlns:m="http://schemas.openxmlformats.org/officeDocument/2006/math">
                    <m:r>
                      <a:rPr lang="es-AR" i="1">
                        <a:latin typeface="Cambria Math"/>
                      </a:rPr>
                      <m:t>𝑁</m:t>
                    </m:r>
                  </m:oMath>
                </a14:m>
                <a:r>
                  <a:rPr lang="es-AR" dirty="0">
                    <a:latin typeface="Arial" panose="020B0604020202020204" pitchFamily="34" charset="0"/>
                    <a:cs typeface="Arial" panose="020B0604020202020204" pitchFamily="34" charset="0"/>
                  </a:rPr>
                  <a:t>= es el tensor desmagnetizarte</a:t>
                </a:r>
              </a:p>
              <a:p>
                <a:pPr algn="just"/>
                <a:r>
                  <a:rPr lang="es-AR" dirty="0">
                    <a:latin typeface="Arial" panose="020B0604020202020204" pitchFamily="34" charset="0"/>
                    <a:cs typeface="Arial" panose="020B0604020202020204" pitchFamily="34" charset="0"/>
                  </a:rPr>
                  <a:t>El cálculo es bastante complicado en forma general, se lo hace para geometrías regulares.</a:t>
                </a:r>
              </a:p>
            </p:txBody>
          </p:sp>
        </mc:Choice>
        <mc:Fallback>
          <p:sp>
            <p:nvSpPr>
              <p:cNvPr id="3" name="2 CuadroTexto"/>
              <p:cNvSpPr txBox="1">
                <a:spLocks noRot="1" noChangeAspect="1" noMove="1" noResize="1" noEditPoints="1" noAdjustHandles="1" noChangeArrowheads="1" noChangeShapeType="1" noTextEdit="1"/>
              </p:cNvSpPr>
              <p:nvPr/>
            </p:nvSpPr>
            <p:spPr>
              <a:xfrm>
                <a:off x="1206090" y="883389"/>
                <a:ext cx="10097636" cy="2644635"/>
              </a:xfrm>
              <a:prstGeom prst="rect">
                <a:avLst/>
              </a:prstGeom>
              <a:blipFill>
                <a:blip r:embed="rId2" cstate="print"/>
                <a:stretch>
                  <a:fillRect l="-543" t="-1382" r="-242" b="-1843"/>
                </a:stretch>
              </a:blipFill>
            </p:spPr>
            <p:txBody>
              <a:bodyPr/>
              <a:lstStyle/>
              <a:p>
                <a:r>
                  <a:rPr lang="es-ES">
                    <a:noFill/>
                  </a:rPr>
                  <a:t> </a:t>
                </a:r>
              </a:p>
            </p:txBody>
          </p:sp>
        </mc:Fallback>
      </mc:AlternateContent>
      <p:pic>
        <p:nvPicPr>
          <p:cNvPr id="6" name="Imagen 5">
            <a:extLst>
              <a:ext uri="{FF2B5EF4-FFF2-40B4-BE49-F238E27FC236}">
                <a16:creationId xmlns:a16="http://schemas.microsoft.com/office/drawing/2014/main" xmlns="" id="{1F6A477E-8DCB-4B49-B9EB-C6FC67B3A7F7}"/>
              </a:ext>
            </a:extLst>
          </p:cNvPr>
          <p:cNvPicPr>
            <a:picLocks noChangeAspect="1"/>
          </p:cNvPicPr>
          <p:nvPr/>
        </p:nvPicPr>
        <p:blipFill rotWithShape="1">
          <a:blip r:embed="rId3" cstate="print"/>
          <a:srcRect l="26932" t="41596" r="25069" b="15495"/>
          <a:stretch/>
        </p:blipFill>
        <p:spPr>
          <a:xfrm>
            <a:off x="838627" y="3952717"/>
            <a:ext cx="5852043" cy="2644635"/>
          </a:xfrm>
          <a:prstGeom prst="rect">
            <a:avLst/>
          </a:prstGeom>
        </p:spPr>
      </p:pic>
      <mc:AlternateContent xmlns:mc="http://schemas.openxmlformats.org/markup-compatibility/2006">
        <mc:Choice xmlns:a14="http://schemas.microsoft.com/office/drawing/2010/main" xmlns="" Requires="a14">
          <p:sp>
            <p:nvSpPr>
              <p:cNvPr id="7" name="CuadroTexto 6">
                <a:extLst>
                  <a:ext uri="{FF2B5EF4-FFF2-40B4-BE49-F238E27FC236}">
                    <a16:creationId xmlns:a16="http://schemas.microsoft.com/office/drawing/2014/main" id="{989D4EF7-51BC-43DC-90F7-4A145BF10D56}"/>
                  </a:ext>
                </a:extLst>
              </p:cNvPr>
              <p:cNvSpPr txBox="1"/>
              <p:nvPr/>
            </p:nvSpPr>
            <p:spPr>
              <a:xfrm>
                <a:off x="6690670" y="3750912"/>
                <a:ext cx="5167377" cy="21847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rPr>
                        <m:t>𝐸</m:t>
                      </m:r>
                      <m:r>
                        <a:rPr lang="es-ES"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𝐾</m:t>
                          </m:r>
                        </m:e>
                        <m:sub>
                          <m:r>
                            <a:rPr lang="es-ES" i="1">
                              <a:latin typeface="Cambria Math" panose="02040503050406030204" pitchFamily="18" charset="0"/>
                            </a:rPr>
                            <m:t>0</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𝐾</m:t>
                          </m:r>
                        </m:e>
                        <m:sub>
                          <m:r>
                            <a:rPr lang="es-ES" i="1">
                              <a:latin typeface="Cambria Math" panose="02040503050406030204" pitchFamily="18" charset="0"/>
                            </a:rPr>
                            <m:t>1</m:t>
                          </m:r>
                        </m:sub>
                      </m:sSub>
                      <m:sSup>
                        <m:sSupPr>
                          <m:ctrlPr>
                            <a:rPr lang="es-ES" i="1">
                              <a:latin typeface="Cambria Math" panose="02040503050406030204" pitchFamily="18" charset="0"/>
                            </a:rPr>
                          </m:ctrlPr>
                        </m:sSupPr>
                        <m:e>
                          <m:r>
                            <a:rPr lang="es-ES" i="1">
                              <a:latin typeface="Cambria Math" panose="02040503050406030204" pitchFamily="18" charset="0"/>
                            </a:rPr>
                            <m:t>𝑠𝑒𝑛</m:t>
                          </m:r>
                        </m:e>
                        <m:sup>
                          <m:r>
                            <a:rPr lang="es-ES" i="1">
                              <a:latin typeface="Cambria Math" panose="02040503050406030204" pitchFamily="18" charset="0"/>
                            </a:rPr>
                            <m:t>2</m:t>
                          </m:r>
                        </m:sup>
                      </m:sSup>
                      <m:r>
                        <a:rPr lang="es-ES" i="1" smtClean="0">
                          <a:latin typeface="Cambria Math" panose="02040503050406030204" pitchFamily="18" charset="0"/>
                          <a:ea typeface="Cambria Math" panose="02040503050406030204" pitchFamily="18" charset="0"/>
                        </a:rPr>
                        <m:t>𝛼</m:t>
                      </m:r>
                    </m:oMath>
                  </m:oMathPara>
                </a14:m>
                <a:endParaRPr lang="es-ES" i="1" dirty="0">
                  <a:latin typeface="Arial" panose="020B0604020202020204" pitchFamily="34" charset="0"/>
                  <a:ea typeface="Cambria Math" panose="02040503050406030204" pitchFamily="18" charset="0"/>
                  <a:cs typeface="Arial" panose="020B0604020202020204" pitchFamily="34" charset="0"/>
                </a:endParaRPr>
              </a:p>
              <a:p>
                <a:endParaRPr lang="es-ES" i="1" dirty="0">
                  <a:latin typeface="Arial" panose="020B0604020202020204" pitchFamily="34" charset="0"/>
                  <a:ea typeface="Cambria Math" panose="02040503050406030204" pitchFamily="18" charset="0"/>
                  <a:cs typeface="Arial" panose="020B0604020202020204" pitchFamily="34" charset="0"/>
                </a:endParaRPr>
              </a:p>
              <a:p>
                <a:r>
                  <a:rPr lang="es-ES" dirty="0">
                    <a:latin typeface="Arial" panose="020B0604020202020204" pitchFamily="34" charset="0"/>
                    <a:ea typeface="Cambria Math" panose="02040503050406030204" pitchFamily="18" charset="0"/>
                    <a:cs typeface="Arial" panose="020B0604020202020204" pitchFamily="34" charset="0"/>
                  </a:rPr>
                  <a:t>donde </a:t>
                </a:r>
                <a14:m>
                  <m:oMath xmlns:m="http://schemas.openxmlformats.org/officeDocument/2006/math">
                    <m:sSub>
                      <m:sSubPr>
                        <m:ctrlPr>
                          <a:rPr lang="es-ES"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𝐾</m:t>
                        </m:r>
                      </m:e>
                      <m:sub>
                        <m:r>
                          <a:rPr lang="es-ES" b="0" i="1" smtClean="0">
                            <a:latin typeface="Cambria Math" panose="02040503050406030204" pitchFamily="18" charset="0"/>
                            <a:ea typeface="Cambria Math" panose="02040503050406030204" pitchFamily="18" charset="0"/>
                          </a:rPr>
                          <m:t>0</m:t>
                        </m:r>
                      </m:sub>
                    </m:sSub>
                    <m:r>
                      <a:rPr lang="es-ES" i="1" smtClean="0">
                        <a:latin typeface="Cambria Math" panose="02040503050406030204" pitchFamily="18" charset="0"/>
                        <a:ea typeface="Cambria Math" panose="02040503050406030204" pitchFamily="18" charset="0"/>
                      </a:rPr>
                      <m:t>=</m:t>
                    </m:r>
                    <m:sSup>
                      <m:sSupPr>
                        <m:ctrlPr>
                          <a:rPr lang="es-ES" i="1" smtClean="0">
                            <a:latin typeface="Cambria Math" panose="02040503050406030204" pitchFamily="18" charset="0"/>
                            <a:ea typeface="Cambria Math" panose="02040503050406030204" pitchFamily="18" charset="0"/>
                          </a:rPr>
                        </m:ctrlPr>
                      </m:sSupPr>
                      <m:e>
                        <m:r>
                          <a:rPr lang="es-ES" b="0" i="1" smtClean="0">
                            <a:latin typeface="Cambria Math" panose="02040503050406030204" pitchFamily="18" charset="0"/>
                            <a:ea typeface="Cambria Math" panose="02040503050406030204" pitchFamily="18" charset="0"/>
                          </a:rPr>
                          <m:t>𝑀</m:t>
                        </m:r>
                      </m:e>
                      <m:sup>
                        <m:r>
                          <a:rPr lang="es-ES" b="0" i="1" smtClean="0">
                            <a:latin typeface="Cambria Math" panose="02040503050406030204" pitchFamily="18" charset="0"/>
                            <a:ea typeface="Cambria Math" panose="02040503050406030204" pitchFamily="18" charset="0"/>
                          </a:rPr>
                          <m:t>2</m:t>
                        </m:r>
                      </m:sup>
                    </m:sSup>
                    <m:f>
                      <m:fPr>
                        <m:ctrlPr>
                          <a:rPr lang="es-ES" i="1" smtClean="0">
                            <a:latin typeface="Cambria Math" panose="02040503050406030204" pitchFamily="18" charset="0"/>
                            <a:ea typeface="Cambria Math" panose="02040503050406030204" pitchFamily="18" charset="0"/>
                          </a:rPr>
                        </m:ctrlPr>
                      </m:fPr>
                      <m:num>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𝑁</m:t>
                            </m:r>
                          </m:e>
                          <m:sub>
                            <m:r>
                              <a:rPr lang="es-ES" b="0" i="1" smtClean="0">
                                <a:latin typeface="Cambria Math" panose="02040503050406030204" pitchFamily="18" charset="0"/>
                                <a:ea typeface="Cambria Math" panose="02040503050406030204" pitchFamily="18" charset="0"/>
                              </a:rPr>
                              <m:t>𝑏</m:t>
                            </m:r>
                          </m:sub>
                        </m:sSub>
                      </m:num>
                      <m:den>
                        <m:r>
                          <a:rPr lang="es-ES" b="0" i="1" smtClean="0">
                            <a:latin typeface="Cambria Math" panose="02040503050406030204" pitchFamily="18" charset="0"/>
                            <a:ea typeface="Cambria Math" panose="02040503050406030204" pitchFamily="18" charset="0"/>
                          </a:rPr>
                          <m:t>2</m:t>
                        </m:r>
                      </m:den>
                    </m:f>
                  </m:oMath>
                </a14:m>
                <a:r>
                  <a:rPr lang="es-ES" i="1" dirty="0">
                    <a:latin typeface="Arial" panose="020B0604020202020204" pitchFamily="34" charset="0"/>
                    <a:cs typeface="Arial" panose="020B0604020202020204" pitchFamily="34" charset="0"/>
                  </a:rPr>
                  <a:t>   y   </a:t>
                </a:r>
                <a14:m>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𝐾</m:t>
                        </m:r>
                      </m:e>
                      <m:sub>
                        <m:r>
                          <a:rPr lang="es-ES" b="0" i="1" smtClean="0">
                            <a:latin typeface="Cambria Math" panose="02040503050406030204" pitchFamily="18" charset="0"/>
                          </a:rPr>
                          <m:t>1</m:t>
                        </m:r>
                      </m:sub>
                    </m:sSub>
                    <m:r>
                      <a:rPr lang="es-ES" i="1" smtClean="0">
                        <a:latin typeface="Cambria Math" panose="02040503050406030204" pitchFamily="18" charset="0"/>
                        <a:ea typeface="Cambria Math" panose="02040503050406030204" pitchFamily="18" charset="0"/>
                      </a:rPr>
                      <m:t>=</m:t>
                    </m:r>
                    <m:d>
                      <m:dPr>
                        <m:ctrlPr>
                          <a:rPr lang="es-ES" i="1" smtClean="0">
                            <a:latin typeface="Cambria Math" panose="02040503050406030204" pitchFamily="18" charset="0"/>
                            <a:ea typeface="Cambria Math" panose="02040503050406030204" pitchFamily="18" charset="0"/>
                          </a:rPr>
                        </m:ctrlPr>
                      </m:dPr>
                      <m:e>
                        <m:sSub>
                          <m:sSubPr>
                            <m:ctrlPr>
                              <a:rPr lang="es-ES"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𝑁</m:t>
                            </m:r>
                          </m:e>
                          <m:sub>
                            <m:r>
                              <a:rPr lang="es-ES" b="0" i="1" smtClean="0">
                                <a:latin typeface="Cambria Math" panose="02040503050406030204" pitchFamily="18" charset="0"/>
                                <a:ea typeface="Cambria Math" panose="02040503050406030204" pitchFamily="18" charset="0"/>
                              </a:rPr>
                              <m:t>𝑎</m:t>
                            </m:r>
                          </m:sub>
                        </m:sSub>
                        <m:r>
                          <a:rPr lang="es-ES" b="0" i="1" smtClean="0">
                            <a:latin typeface="Cambria Math" panose="02040503050406030204" pitchFamily="18" charset="0"/>
                            <a:ea typeface="Cambria Math" panose="02040503050406030204" pitchFamily="18" charset="0"/>
                          </a:rPr>
                          <m:t> −</m:t>
                        </m:r>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𝑁</m:t>
                            </m:r>
                          </m:e>
                          <m:sub>
                            <m:r>
                              <a:rPr lang="es-ES" b="0" i="1" smtClean="0">
                                <a:latin typeface="Cambria Math" panose="02040503050406030204" pitchFamily="18" charset="0"/>
                                <a:ea typeface="Cambria Math" panose="02040503050406030204" pitchFamily="18" charset="0"/>
                              </a:rPr>
                              <m:t>𝑏</m:t>
                            </m:r>
                          </m:sub>
                        </m:sSub>
                      </m:e>
                    </m:d>
                    <m:r>
                      <a:rPr lang="es-ES" b="0" i="1" smtClean="0">
                        <a:latin typeface="Cambria Math" panose="02040503050406030204" pitchFamily="18" charset="0"/>
                        <a:ea typeface="Cambria Math" panose="02040503050406030204" pitchFamily="18" charset="0"/>
                      </a:rPr>
                      <m:t>−</m:t>
                    </m:r>
                    <m:f>
                      <m:fPr>
                        <m:ctrlPr>
                          <a:rPr lang="es-ES" b="0" i="1" smtClean="0">
                            <a:latin typeface="Cambria Math" panose="02040503050406030204" pitchFamily="18" charset="0"/>
                            <a:ea typeface="Cambria Math" panose="02040503050406030204" pitchFamily="18" charset="0"/>
                          </a:rPr>
                        </m:ctrlPr>
                      </m:fPr>
                      <m:num>
                        <m:sSup>
                          <m:sSupPr>
                            <m:ctrlPr>
                              <a:rPr lang="es-ES" i="1">
                                <a:latin typeface="Cambria Math" panose="02040503050406030204" pitchFamily="18" charset="0"/>
                                <a:ea typeface="Cambria Math" panose="02040503050406030204" pitchFamily="18" charset="0"/>
                              </a:rPr>
                            </m:ctrlPr>
                          </m:sSupPr>
                          <m:e>
                            <m:r>
                              <a:rPr lang="es-ES" i="1">
                                <a:latin typeface="Cambria Math" panose="02040503050406030204" pitchFamily="18" charset="0"/>
                                <a:ea typeface="Cambria Math" panose="02040503050406030204" pitchFamily="18" charset="0"/>
                              </a:rPr>
                              <m:t>𝑀</m:t>
                            </m:r>
                          </m:e>
                          <m:sup>
                            <m:r>
                              <a:rPr lang="es-ES" i="1">
                                <a:latin typeface="Cambria Math" panose="02040503050406030204" pitchFamily="18" charset="0"/>
                                <a:ea typeface="Cambria Math" panose="02040503050406030204" pitchFamily="18" charset="0"/>
                              </a:rPr>
                              <m:t>2</m:t>
                            </m:r>
                          </m:sup>
                        </m:sSup>
                      </m:num>
                      <m:den>
                        <m:r>
                          <a:rPr lang="es-ES" b="0" i="1" smtClean="0">
                            <a:latin typeface="Cambria Math" panose="02040503050406030204" pitchFamily="18" charset="0"/>
                            <a:ea typeface="Cambria Math" panose="02040503050406030204" pitchFamily="18" charset="0"/>
                          </a:rPr>
                          <m:t>2</m:t>
                        </m:r>
                      </m:den>
                    </m:f>
                  </m:oMath>
                </a14:m>
                <a:r>
                  <a:rPr lang="es-ES" i="1" dirty="0">
                    <a:latin typeface="Arial" panose="020B0604020202020204" pitchFamily="34" charset="0"/>
                    <a:cs typeface="Arial" panose="020B0604020202020204" pitchFamily="34" charset="0"/>
                  </a:rPr>
                  <a:t>   </a:t>
                </a:r>
              </a:p>
              <a:p>
                <a:endParaRPr lang="es-ES" i="1" dirty="0">
                  <a:latin typeface="Arial" panose="020B0604020202020204" pitchFamily="34" charset="0"/>
                  <a:cs typeface="Arial" panose="020B0604020202020204" pitchFamily="34" charset="0"/>
                </a:endParaRPr>
              </a:p>
              <a:p>
                <a:r>
                  <a:rPr lang="es-ES" dirty="0">
                    <a:latin typeface="Arial" panose="020B0604020202020204" pitchFamily="34" charset="0"/>
                    <a:cs typeface="Arial" panose="020B0604020202020204" pitchFamily="34" charset="0"/>
                  </a:rPr>
                  <a:t> </a:t>
                </a:r>
                <a14:m>
                  <m:oMath xmlns:m="http://schemas.openxmlformats.org/officeDocument/2006/math">
                    <m:r>
                      <a:rPr lang="es-ES" i="1">
                        <a:latin typeface="Cambria Math" panose="02040503050406030204" pitchFamily="18" charset="0"/>
                      </a:rPr>
                      <m:t>𝐸</m:t>
                    </m:r>
                  </m:oMath>
                </a14:m>
                <a:r>
                  <a:rPr lang="es-ES" dirty="0">
                    <a:latin typeface="Arial" panose="020B0604020202020204" pitchFamily="34" charset="0"/>
                    <a:cs typeface="Arial" panose="020B0604020202020204" pitchFamily="34" charset="0"/>
                  </a:rPr>
                  <a:t> es la energía  de anisotropía</a:t>
                </a:r>
              </a:p>
              <a:p>
                <a14:m>
                  <m:oMath xmlns:m="http://schemas.openxmlformats.org/officeDocument/2006/math">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𝑁</m:t>
                        </m:r>
                      </m:e>
                      <m:sub>
                        <m:r>
                          <a:rPr lang="es-ES" i="1">
                            <a:latin typeface="Cambria Math" panose="02040503050406030204" pitchFamily="18" charset="0"/>
                            <a:ea typeface="Cambria Math" panose="02040503050406030204" pitchFamily="18" charset="0"/>
                          </a:rPr>
                          <m:t>𝑎</m:t>
                        </m:r>
                      </m:sub>
                    </m:sSub>
                  </m:oMath>
                </a14:m>
                <a:r>
                  <a:rPr lang="es-ES" dirty="0">
                    <a:latin typeface="Arial" panose="020B0604020202020204" pitchFamily="34" charset="0"/>
                    <a:cs typeface="Arial" panose="020B0604020202020204" pitchFamily="34" charset="0"/>
                  </a:rPr>
                  <a:t> y</a:t>
                </a:r>
                <a14:m>
                  <m:oMath xmlns:m="http://schemas.openxmlformats.org/officeDocument/2006/math">
                    <m:r>
                      <a:rPr lang="es-ES" b="0" i="0" smtClean="0">
                        <a:latin typeface="Cambria Math" panose="02040503050406030204" pitchFamily="18" charset="0"/>
                        <a:ea typeface="Cambria Math" panose="02040503050406030204" pitchFamily="18" charset="0"/>
                      </a:rPr>
                      <m:t> </m:t>
                    </m:r>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𝑁</m:t>
                        </m:r>
                      </m:e>
                      <m:sub>
                        <m:r>
                          <a:rPr lang="es-ES" i="1">
                            <a:latin typeface="Cambria Math" panose="02040503050406030204" pitchFamily="18" charset="0"/>
                            <a:ea typeface="Cambria Math" panose="02040503050406030204" pitchFamily="18" charset="0"/>
                          </a:rPr>
                          <m:t>𝑏</m:t>
                        </m:r>
                      </m:sub>
                    </m:sSub>
                  </m:oMath>
                </a14:m>
                <a:r>
                  <a:rPr lang="es-ES" dirty="0">
                    <a:latin typeface="Arial" panose="020B0604020202020204" pitchFamily="34" charset="0"/>
                    <a:cs typeface="Arial" panose="020B0604020202020204" pitchFamily="34" charset="0"/>
                  </a:rPr>
                  <a:t> son las constantes de desmagnetización</a:t>
                </a:r>
              </a:p>
              <a:p>
                <a:r>
                  <a:rPr lang="es-ES" dirty="0">
                    <a:latin typeface="Arial" panose="020B0604020202020204" pitchFamily="34" charset="0"/>
                    <a:cs typeface="Arial" panose="020B0604020202020204" pitchFamily="34" charset="0"/>
                  </a:rPr>
                  <a:t>para los ejes </a:t>
                </a:r>
                <a14:m>
                  <m:oMath xmlns:m="http://schemas.openxmlformats.org/officeDocument/2006/math">
                    <m:r>
                      <a:rPr lang="es-ES" b="0" i="1" smtClean="0">
                        <a:latin typeface="Cambria Math" panose="02040503050406030204" pitchFamily="18" charset="0"/>
                      </a:rPr>
                      <m:t>𝑎</m:t>
                    </m:r>
                    <m:r>
                      <a:rPr lang="es-ES" b="0" i="1" smtClean="0">
                        <a:latin typeface="Cambria Math" panose="02040503050406030204" pitchFamily="18" charset="0"/>
                      </a:rPr>
                      <m:t>  </m:t>
                    </m:r>
                  </m:oMath>
                </a14:m>
                <a:r>
                  <a:rPr lang="es-ES" dirty="0">
                    <a:latin typeface="Arial" panose="020B0604020202020204" pitchFamily="34" charset="0"/>
                    <a:cs typeface="Arial" panose="020B0604020202020204" pitchFamily="34" charset="0"/>
                  </a:rPr>
                  <a:t>y  </a:t>
                </a:r>
                <a14:m>
                  <m:oMath xmlns:m="http://schemas.openxmlformats.org/officeDocument/2006/math">
                    <m:r>
                      <a:rPr lang="es-ES" b="0" i="1" smtClean="0">
                        <a:latin typeface="Cambria Math" panose="02040503050406030204" pitchFamily="18" charset="0"/>
                      </a:rPr>
                      <m:t>𝑏</m:t>
                    </m:r>
                  </m:oMath>
                </a14:m>
                <a:r>
                  <a:rPr lang="es-ES" dirty="0">
                    <a:latin typeface="Arial" panose="020B0604020202020204" pitchFamily="34" charset="0"/>
                    <a:cs typeface="Arial" panose="020B0604020202020204" pitchFamily="34" charset="0"/>
                  </a:rPr>
                  <a:t>   </a:t>
                </a:r>
              </a:p>
            </p:txBody>
          </p:sp>
        </mc:Choice>
        <mc:Fallback>
          <p:sp>
            <p:nvSpPr>
              <p:cNvPr id="7" name="CuadroTexto 6">
                <a:extLst>
                  <a:ext uri="{FF2B5EF4-FFF2-40B4-BE49-F238E27FC236}">
                    <a16:creationId xmlns:a16="http://schemas.microsoft.com/office/drawing/2014/main" xmlns="" xmlns:a14="http://schemas.microsoft.com/office/drawing/2010/main" id="{989D4EF7-51BC-43DC-90F7-4A145BF10D56}"/>
                  </a:ext>
                </a:extLst>
              </p:cNvPr>
              <p:cNvSpPr txBox="1">
                <a:spLocks noRot="1" noChangeAspect="1" noMove="1" noResize="1" noEditPoints="1" noAdjustHandles="1" noChangeArrowheads="1" noChangeShapeType="1" noTextEdit="1"/>
              </p:cNvSpPr>
              <p:nvPr/>
            </p:nvSpPr>
            <p:spPr>
              <a:xfrm>
                <a:off x="6690670" y="3750912"/>
                <a:ext cx="5167377" cy="2184701"/>
              </a:xfrm>
              <a:prstGeom prst="rect">
                <a:avLst/>
              </a:prstGeom>
              <a:blipFill>
                <a:blip r:embed="rId4" cstate="print"/>
                <a:stretch>
                  <a:fillRect l="-1063" r="-354" b="-3343"/>
                </a:stretch>
              </a:blipFill>
            </p:spPr>
            <p:txBody>
              <a:bodyPr/>
              <a:lstStyle/>
              <a:p>
                <a:r>
                  <a:rPr lang="es-ES">
                    <a:noFill/>
                  </a:rPr>
                  <a:t> </a:t>
                </a:r>
              </a:p>
            </p:txBody>
          </p:sp>
        </mc:Fallback>
      </mc:AlternateContent>
    </p:spTree>
    <p:extLst>
      <p:ext uri="{BB962C8B-B14F-4D97-AF65-F5344CB8AC3E}">
        <p14:creationId xmlns:p14="http://schemas.microsoft.com/office/powerpoint/2010/main" xmlns="" val="38441038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CEE3B40-8666-4675-89A5-DBD84F60ED3C}"/>
              </a:ext>
            </a:extLst>
          </p:cNvPr>
          <p:cNvSpPr>
            <a:spLocks noGrp="1"/>
          </p:cNvSpPr>
          <p:nvPr>
            <p:ph type="title"/>
          </p:nvPr>
        </p:nvSpPr>
        <p:spPr>
          <a:xfrm>
            <a:off x="838200" y="138545"/>
            <a:ext cx="10515600" cy="501017"/>
          </a:xfrm>
        </p:spPr>
        <p:txBody>
          <a:bodyPr>
            <a:noAutofit/>
          </a:bodyPr>
          <a:lstStyle/>
          <a:p>
            <a:pPr algn="ctr"/>
            <a:r>
              <a:rPr lang="es-AR" sz="2800" b="1" dirty="0">
                <a:solidFill>
                  <a:srgbClr val="FF0000"/>
                </a:solidFill>
                <a:latin typeface="Arial" panose="020B0604020202020204" pitchFamily="34" charset="0"/>
                <a:cs typeface="Arial" panose="020B0604020202020204" pitchFamily="34" charset="0"/>
              </a:rPr>
              <a:t>Anisotropía magnéticas por tensión,</a:t>
            </a:r>
            <a:br>
              <a:rPr lang="es-AR" sz="2800" b="1" dirty="0">
                <a:solidFill>
                  <a:srgbClr val="FF0000"/>
                </a:solidFill>
                <a:latin typeface="Arial" panose="020B0604020202020204" pitchFamily="34" charset="0"/>
                <a:cs typeface="Arial" panose="020B0604020202020204" pitchFamily="34" charset="0"/>
              </a:rPr>
            </a:br>
            <a:r>
              <a:rPr lang="es-AR" sz="2800" b="1" dirty="0">
                <a:solidFill>
                  <a:srgbClr val="FF0000"/>
                </a:solidFill>
                <a:latin typeface="Arial" panose="020B0604020202020204" pitchFamily="34" charset="0"/>
                <a:cs typeface="Arial" panose="020B0604020202020204" pitchFamily="34" charset="0"/>
              </a:rPr>
              <a:t>Magnetostricción</a:t>
            </a:r>
            <a:endParaRPr lang="es-ES" sz="2800" dirty="0"/>
          </a:p>
        </p:txBody>
      </p:sp>
      <mc:AlternateContent xmlns:mc="http://schemas.openxmlformats.org/markup-compatibility/2006">
        <mc:Choice xmlns:a14="http://schemas.microsoft.com/office/drawing/2010/main" xmlns="" Requires="a14">
          <p:sp>
            <p:nvSpPr>
              <p:cNvPr id="3" name="Marcador de contenido 2">
                <a:extLst>
                  <a:ext uri="{FF2B5EF4-FFF2-40B4-BE49-F238E27FC236}">
                    <a16:creationId xmlns:a16="http://schemas.microsoft.com/office/drawing/2014/main" id="{CAA3ECA3-39D3-4D36-BD85-124D41114BBC}"/>
                  </a:ext>
                </a:extLst>
              </p:cNvPr>
              <p:cNvSpPr>
                <a:spLocks noGrp="1"/>
              </p:cNvSpPr>
              <p:nvPr>
                <p:ph idx="1"/>
              </p:nvPr>
            </p:nvSpPr>
            <p:spPr>
              <a:xfrm>
                <a:off x="152835" y="789709"/>
                <a:ext cx="7853952" cy="5929746"/>
              </a:xfrm>
            </p:spPr>
            <p:txBody>
              <a:bodyPr>
                <a:normAutofit fontScale="55000" lnSpcReduction="20000"/>
              </a:bodyPr>
              <a:lstStyle/>
              <a:p>
                <a:pPr algn="just">
                  <a:lnSpc>
                    <a:spcPct val="120000"/>
                  </a:lnSpc>
                </a:pPr>
                <a:r>
                  <a:rPr lang="es-ES" dirty="0">
                    <a:latin typeface="Arial" panose="020B0604020202020204" pitchFamily="34" charset="0"/>
                    <a:cs typeface="Arial" panose="020B0604020202020204" pitchFamily="34" charset="0"/>
                  </a:rPr>
                  <a:t>Es la propiedad que tienen los materiales ferromagnéticos de cambiar de tamaño en presencia de un campo magnético. Por ejemplo el Ni al colocarlo en campo magnético se contrae en la dirección del campo y se dilata en la dirección Transversal.</a:t>
                </a:r>
              </a:p>
              <a:p>
                <a:pPr algn="just">
                  <a:lnSpc>
                    <a:spcPct val="120000"/>
                  </a:lnSpc>
                </a:pPr>
                <a:r>
                  <a:rPr lang="es-ES" dirty="0">
                    <a:latin typeface="Arial" panose="020B0604020202020204" pitchFamily="34" charset="0"/>
                    <a:cs typeface="Arial" panose="020B0604020202020204" pitchFamily="34" charset="0"/>
                  </a:rPr>
                  <a:t>Joule observo la magnetostricción por primera ves en 1842, por eso es llamada </a:t>
                </a:r>
                <a:r>
                  <a:rPr lang="es-ES" b="1" dirty="0">
                    <a:latin typeface="Arial" panose="020B0604020202020204" pitchFamily="34" charset="0"/>
                    <a:cs typeface="Arial" panose="020B0604020202020204" pitchFamily="34" charset="0"/>
                  </a:rPr>
                  <a:t>magnetostricción de joule</a:t>
                </a:r>
                <a:endParaRPr lang="es-ES" dirty="0">
                  <a:latin typeface="Arial" panose="020B0604020202020204" pitchFamily="34" charset="0"/>
                  <a:cs typeface="Arial" panose="020B0604020202020204" pitchFamily="34" charset="0"/>
                </a:endParaRPr>
              </a:p>
              <a:p>
                <a:pPr algn="just">
                  <a:lnSpc>
                    <a:spcPct val="120000"/>
                  </a:lnSpc>
                </a:pPr>
                <a:r>
                  <a:rPr lang="es-ES" dirty="0">
                    <a:latin typeface="Arial" panose="020B0604020202020204" pitchFamily="34" charset="0"/>
                    <a:cs typeface="Arial" panose="020B0604020202020204" pitchFamily="34" charset="0"/>
                  </a:rPr>
                  <a:t>Un material magnetostrictivo modifica sus dimensiones si el campo cambia. También es un fenómeno reversible, si aplicamos una tensión mecánica cambia su estado magnético, llamado efecto </a:t>
                </a:r>
                <a:r>
                  <a:rPr lang="es-ES" b="1" dirty="0">
                    <a:latin typeface="Arial" panose="020B0604020202020204" pitchFamily="34" charset="0"/>
                    <a:cs typeface="Arial" panose="020B0604020202020204" pitchFamily="34" charset="0"/>
                  </a:rPr>
                  <a:t>Villari o efecto magnetostrictivo inverso.</a:t>
                </a:r>
              </a:p>
              <a:p>
                <a:pPr algn="just">
                  <a:lnSpc>
                    <a:spcPct val="120000"/>
                  </a:lnSpc>
                </a:pPr>
                <a:r>
                  <a:rPr lang="es-ES" dirty="0">
                    <a:latin typeface="Arial" panose="020B0604020202020204" pitchFamily="34" charset="0"/>
                    <a:cs typeface="Arial" panose="020B0604020202020204" pitchFamily="34" charset="0"/>
                  </a:rPr>
                  <a:t> Dos procesos pueden explicar la magnetostricción: la migración de las paredes del dominio dentro del material en respuesta a campos magnéticos externos y la rotación de los dominios. Estos dos mecanismos permiten que el material cambie la orientación del dominio, lo que a su vez provoca un cambio dimensional. Permaneciendo el volumen constate, luego la otra dimensión del cuerpo debe tener una contracción.</a:t>
                </a:r>
              </a:p>
              <a:p>
                <a:pPr algn="just">
                  <a:lnSpc>
                    <a:spcPct val="120000"/>
                  </a:lnSpc>
                </a:pPr>
                <a:r>
                  <a:rPr lang="es-ES" dirty="0">
                    <a:latin typeface="Arial" panose="020B0604020202020204" pitchFamily="34" charset="0"/>
                    <a:cs typeface="Arial" panose="020B0604020202020204" pitchFamily="34" charset="0"/>
                  </a:rPr>
                  <a:t>Se llama constante de magnetostricción a </a:t>
                </a:r>
                <a14:m>
                  <m:oMath xmlns:m="http://schemas.openxmlformats.org/officeDocument/2006/math">
                    <m:r>
                      <a:rPr lang="es-ES" i="1" smtClean="0">
                        <a:latin typeface="Cambria Math" panose="02040503050406030204" pitchFamily="18" charset="0"/>
                        <a:ea typeface="Cambria Math" panose="02040503050406030204" pitchFamily="18" charset="0"/>
                        <a:cs typeface="Arial" panose="020B0604020202020204" pitchFamily="34" charset="0"/>
                      </a:rPr>
                      <m:t>𝜆</m:t>
                    </m:r>
                    <m:r>
                      <a:rPr lang="es-ES" b="0" i="1" smtClean="0">
                        <a:latin typeface="Cambria Math" panose="02040503050406030204" pitchFamily="18" charset="0"/>
                        <a:ea typeface="Cambria Math" panose="02040503050406030204" pitchFamily="18" charset="0"/>
                        <a:cs typeface="Arial" panose="020B0604020202020204" pitchFamily="34" charset="0"/>
                      </a:rPr>
                      <m:t> </m:t>
                    </m:r>
                  </m:oMath>
                </a14:m>
                <a:r>
                  <a:rPr lang="es-ES" dirty="0">
                    <a:latin typeface="Arial" panose="020B0604020202020204" pitchFamily="34" charset="0"/>
                    <a:cs typeface="Arial" panose="020B0604020202020204" pitchFamily="34" charset="0"/>
                  </a:rPr>
                  <a:t>cuyo valor es </a:t>
                </a:r>
              </a:p>
              <a:p>
                <a:pPr marL="0" indent="0" algn="just">
                  <a:lnSpc>
                    <a:spcPct val="120000"/>
                  </a:lnSpc>
                  <a:buNone/>
                </a:pPr>
                <a14:m>
                  <m:oMathPara xmlns:m="http://schemas.openxmlformats.org/officeDocument/2006/math">
                    <m:oMathParaPr>
                      <m:jc m:val="centerGroup"/>
                    </m:oMathParaPr>
                    <m:oMath xmlns:m="http://schemas.openxmlformats.org/officeDocument/2006/math">
                      <m:r>
                        <a:rPr lang="es-ES" i="1">
                          <a:latin typeface="Cambria Math" panose="02040503050406030204" pitchFamily="18" charset="0"/>
                          <a:ea typeface="Cambria Math" panose="02040503050406030204" pitchFamily="18" charset="0"/>
                          <a:cs typeface="Arial" panose="020B0604020202020204" pitchFamily="34" charset="0"/>
                        </a:rPr>
                        <m:t>𝜆</m:t>
                      </m:r>
                      <m:r>
                        <a:rPr lang="es-ES" i="1">
                          <a:latin typeface="Cambria Math" panose="02040503050406030204" pitchFamily="18" charset="0"/>
                          <a:cs typeface="Arial" panose="020B0604020202020204" pitchFamily="34" charset="0"/>
                        </a:rPr>
                        <m:t>=</m:t>
                      </m:r>
                      <m:f>
                        <m:fPr>
                          <m:ctrlPr>
                            <a:rPr lang="es-ES" i="1">
                              <a:latin typeface="Cambria Math" panose="02040503050406030204" pitchFamily="18" charset="0"/>
                              <a:cs typeface="Arial" panose="020B0604020202020204" pitchFamily="34" charset="0"/>
                            </a:rPr>
                          </m:ctrlPr>
                        </m:fPr>
                        <m:num>
                          <m:r>
                            <m:rPr>
                              <m:sty m:val="p"/>
                            </m:rPr>
                            <a:rPr lang="el-GR" i="1">
                              <a:latin typeface="Cambria Math" panose="02040503050406030204" pitchFamily="18" charset="0"/>
                              <a:ea typeface="Cambria Math" panose="02040503050406030204" pitchFamily="18" charset="0"/>
                              <a:cs typeface="Arial" panose="020B0604020202020204" pitchFamily="34" charset="0"/>
                            </a:rPr>
                            <m:t>Δ</m:t>
                          </m:r>
                          <m:r>
                            <a:rPr lang="es-ES" i="1">
                              <a:latin typeface="Cambria Math" panose="02040503050406030204" pitchFamily="18" charset="0"/>
                              <a:ea typeface="Cambria Math" panose="02040503050406030204" pitchFamily="18" charset="0"/>
                              <a:cs typeface="Arial" panose="020B0604020202020204" pitchFamily="34" charset="0"/>
                            </a:rPr>
                            <m:t>𝑙</m:t>
                          </m:r>
                        </m:num>
                        <m:den>
                          <m:r>
                            <a:rPr lang="es-ES" i="1">
                              <a:latin typeface="Cambria Math" panose="02040503050406030204" pitchFamily="18" charset="0"/>
                              <a:cs typeface="Arial" panose="020B0604020202020204" pitchFamily="34" charset="0"/>
                            </a:rPr>
                            <m:t>𝑙</m:t>
                          </m:r>
                        </m:den>
                      </m:f>
                    </m:oMath>
                  </m:oMathPara>
                </a14:m>
                <a:endParaRPr lang="es-ES" dirty="0">
                  <a:latin typeface="Arial" panose="020B0604020202020204" pitchFamily="34" charset="0"/>
                  <a:cs typeface="Arial" panose="020B0604020202020204" pitchFamily="34" charset="0"/>
                </a:endParaRPr>
              </a:p>
              <a:p>
                <a:pPr marL="179388" indent="0" algn="just">
                  <a:lnSpc>
                    <a:spcPct val="120000"/>
                  </a:lnSpc>
                  <a:buNone/>
                </a:pPr>
                <a:r>
                  <a:rPr lang="es-ES" dirty="0">
                    <a:latin typeface="Arial" panose="020B0604020202020204" pitchFamily="34" charset="0"/>
                    <a:cs typeface="Arial" panose="020B0604020202020204" pitchFamily="34" charset="0"/>
                  </a:rPr>
                  <a:t>  donde </a:t>
                </a:r>
                <a14:m>
                  <m:oMath xmlns:m="http://schemas.openxmlformats.org/officeDocument/2006/math">
                    <m:r>
                      <m:rPr>
                        <m:sty m:val="p"/>
                      </m:rPr>
                      <a:rPr lang="el-GR" i="1">
                        <a:latin typeface="Cambria Math" panose="02040503050406030204" pitchFamily="18" charset="0"/>
                        <a:ea typeface="Cambria Math" panose="02040503050406030204" pitchFamily="18" charset="0"/>
                        <a:cs typeface="Arial" panose="020B0604020202020204" pitchFamily="34" charset="0"/>
                      </a:rPr>
                      <m:t>Δ</m:t>
                    </m:r>
                    <m:r>
                      <a:rPr lang="es-ES" i="1">
                        <a:latin typeface="Cambria Math" panose="02040503050406030204" pitchFamily="18" charset="0"/>
                        <a:ea typeface="Cambria Math" panose="02040503050406030204" pitchFamily="18" charset="0"/>
                        <a:cs typeface="Arial" panose="020B0604020202020204" pitchFamily="34" charset="0"/>
                      </a:rPr>
                      <m:t>𝑙</m:t>
                    </m:r>
                  </m:oMath>
                </a14:m>
                <a:r>
                  <a:rPr lang="es-ES" dirty="0">
                    <a:latin typeface="Arial" panose="020B0604020202020204" pitchFamily="34" charset="0"/>
                    <a:cs typeface="Arial" panose="020B0604020202020204" pitchFamily="34" charset="0"/>
                  </a:rPr>
                  <a:t> es la variación de la longitud y </a:t>
                </a:r>
                <a14:m>
                  <m:oMath xmlns:m="http://schemas.openxmlformats.org/officeDocument/2006/math">
                    <m:r>
                      <a:rPr lang="es-ES" i="1">
                        <a:latin typeface="Cambria Math" panose="02040503050406030204" pitchFamily="18" charset="0"/>
                        <a:ea typeface="Cambria Math" panose="02040503050406030204" pitchFamily="18" charset="0"/>
                        <a:cs typeface="Arial" panose="020B0604020202020204" pitchFamily="34" charset="0"/>
                      </a:rPr>
                      <m:t>𝑙</m:t>
                    </m:r>
                  </m:oMath>
                </a14:m>
                <a:r>
                  <a:rPr lang="es-ES" dirty="0">
                    <a:latin typeface="Arial" panose="020B0604020202020204" pitchFamily="34" charset="0"/>
                    <a:cs typeface="Arial" panose="020B0604020202020204" pitchFamily="34" charset="0"/>
                  </a:rPr>
                  <a:t> la longitud inicial. Ver en el  esquema la reorientación de los dominios. Hay dos tipos de </a:t>
                </a:r>
                <a:r>
                  <a:rPr lang="es-ES" b="1" dirty="0">
                    <a:latin typeface="Arial" panose="020B0604020202020204" pitchFamily="34" charset="0"/>
                    <a:cs typeface="Arial" panose="020B0604020202020204" pitchFamily="34" charset="0"/>
                  </a:rPr>
                  <a:t>magnetostricción</a:t>
                </a:r>
                <a:r>
                  <a:rPr lang="es-ES" dirty="0">
                    <a:latin typeface="Arial" panose="020B0604020202020204" pitchFamily="34" charset="0"/>
                    <a:cs typeface="Arial" panose="020B0604020202020204" pitchFamily="34" charset="0"/>
                  </a:rPr>
                  <a:t>: </a:t>
                </a:r>
                <a:r>
                  <a:rPr lang="es-ES" b="1" dirty="0">
                    <a:latin typeface="Arial" panose="020B0604020202020204" pitchFamily="34" charset="0"/>
                    <a:cs typeface="Arial" panose="020B0604020202020204" pitchFamily="34" charset="0"/>
                  </a:rPr>
                  <a:t>espontaneo</a:t>
                </a:r>
                <a:r>
                  <a:rPr lang="es-ES" dirty="0">
                    <a:latin typeface="Arial" panose="020B0604020202020204" pitchFamily="34" charset="0"/>
                    <a:cs typeface="Arial" panose="020B0604020202020204" pitchFamily="34" charset="0"/>
                  </a:rPr>
                  <a:t> y </a:t>
                </a:r>
                <a:r>
                  <a:rPr lang="es-ES" b="1" dirty="0">
                    <a:latin typeface="Arial" panose="020B0604020202020204" pitchFamily="34" charset="0"/>
                    <a:cs typeface="Arial" panose="020B0604020202020204" pitchFamily="34" charset="0"/>
                  </a:rPr>
                  <a:t>forzado</a:t>
                </a:r>
                <a:r>
                  <a:rPr lang="es-ES" dirty="0">
                    <a:latin typeface="Arial" panose="020B0604020202020204" pitchFamily="34" charset="0"/>
                    <a:cs typeface="Arial" panose="020B0604020202020204" pitchFamily="34" charset="0"/>
                  </a:rPr>
                  <a:t>. El primero ocurre cuando enfriamos el material por debajo de </a:t>
                </a:r>
                <a14:m>
                  <m:oMath xmlns:m="http://schemas.openxmlformats.org/officeDocument/2006/math">
                    <m:sSub>
                      <m:sSubPr>
                        <m:ctrlPr>
                          <a:rPr lang="es-ES" i="1">
                            <a:latin typeface="Cambria Math" panose="02040503050406030204" pitchFamily="18" charset="0"/>
                          </a:rPr>
                        </m:ctrlPr>
                      </m:sSubPr>
                      <m:e>
                        <m:r>
                          <a:rPr lang="es-ES" b="0" i="1" smtClean="0">
                            <a:latin typeface="Cambria Math" panose="02040503050406030204" pitchFamily="18" charset="0"/>
                          </a:rPr>
                          <m:t>𝑇</m:t>
                        </m:r>
                      </m:e>
                      <m:sub>
                        <m:r>
                          <a:rPr lang="es-ES" b="0" i="1" smtClean="0">
                            <a:latin typeface="Cambria Math" panose="02040503050406030204" pitchFamily="18" charset="0"/>
                          </a:rPr>
                          <m:t>𝑐</m:t>
                        </m:r>
                      </m:sub>
                    </m:sSub>
                    <m:r>
                      <a:rPr lang="es-ES" b="0" i="1" smtClean="0">
                        <a:latin typeface="Cambria Math" panose="02040503050406030204" pitchFamily="18" charset="0"/>
                      </a:rPr>
                      <m:t> </m:t>
                    </m:r>
                  </m:oMath>
                </a14:m>
                <a:r>
                  <a:rPr lang="es-ES" dirty="0">
                    <a:latin typeface="Arial" panose="020B0604020202020204" pitchFamily="34" charset="0"/>
                    <a:cs typeface="Arial" panose="020B0604020202020204" pitchFamily="34" charset="0"/>
                  </a:rPr>
                  <a:t>y la segunda cuando tratamos de reorientar los dominios que se generados espontáneamente.</a:t>
                </a:r>
              </a:p>
            </p:txBody>
          </p:sp>
        </mc:Choice>
        <mc:Fallback>
          <p:sp>
            <p:nvSpPr>
              <p:cNvPr id="3" name="Marcador de contenido 2">
                <a:extLst>
                  <a:ext uri="{FF2B5EF4-FFF2-40B4-BE49-F238E27FC236}">
                    <a16:creationId xmlns:a16="http://schemas.microsoft.com/office/drawing/2014/main" xmlns="" xmlns:a14="http://schemas.microsoft.com/office/drawing/2010/main" id="{CAA3ECA3-39D3-4D36-BD85-124D41114BBC}"/>
                  </a:ext>
                </a:extLst>
              </p:cNvPr>
              <p:cNvSpPr>
                <a:spLocks noGrp="1" noRot="1" noChangeAspect="1" noMove="1" noResize="1" noEditPoints="1" noAdjustHandles="1" noChangeArrowheads="1" noChangeShapeType="1" noTextEdit="1"/>
              </p:cNvSpPr>
              <p:nvPr>
                <p:ph idx="1"/>
              </p:nvPr>
            </p:nvSpPr>
            <p:spPr>
              <a:xfrm>
                <a:off x="152835" y="789709"/>
                <a:ext cx="7853952" cy="5929746"/>
              </a:xfrm>
              <a:blipFill>
                <a:blip r:embed="rId2" cstate="print"/>
                <a:stretch>
                  <a:fillRect l="-233" t="-309" r="-311"/>
                </a:stretch>
              </a:blipFill>
            </p:spPr>
            <p:txBody>
              <a:bodyPr/>
              <a:lstStyle/>
              <a:p>
                <a:r>
                  <a:rPr lang="es-ES">
                    <a:noFill/>
                  </a:rPr>
                  <a:t> </a:t>
                </a:r>
              </a:p>
            </p:txBody>
          </p:sp>
        </mc:Fallback>
      </mc:AlternateContent>
      <p:pic>
        <p:nvPicPr>
          <p:cNvPr id="4" name="Marcador de contenido 3">
            <a:extLst>
              <a:ext uri="{FF2B5EF4-FFF2-40B4-BE49-F238E27FC236}">
                <a16:creationId xmlns:a16="http://schemas.microsoft.com/office/drawing/2014/main" xmlns="" id="{826A69A3-BDCB-4291-AE4E-F436B7096688}"/>
              </a:ext>
            </a:extLst>
          </p:cNvPr>
          <p:cNvPicPr>
            <a:picLocks noChangeAspect="1"/>
          </p:cNvPicPr>
          <p:nvPr/>
        </p:nvPicPr>
        <p:blipFill>
          <a:blip r:embed="rId3" cstate="print"/>
          <a:stretch>
            <a:fillRect/>
          </a:stretch>
        </p:blipFill>
        <p:spPr>
          <a:xfrm>
            <a:off x="8006787" y="1191523"/>
            <a:ext cx="4032379" cy="2908989"/>
          </a:xfrm>
          <a:prstGeom prst="rect">
            <a:avLst/>
          </a:prstGeom>
        </p:spPr>
      </p:pic>
      <mc:AlternateContent xmlns:mc="http://schemas.openxmlformats.org/markup-compatibility/2006">
        <mc:Choice xmlns:a14="http://schemas.microsoft.com/office/drawing/2010/main" xmlns="" Requires="a14">
          <p:sp>
            <p:nvSpPr>
              <p:cNvPr id="5" name="Rectángulo 4">
                <a:extLst>
                  <a:ext uri="{FF2B5EF4-FFF2-40B4-BE49-F238E27FC236}">
                    <a16:creationId xmlns:a16="http://schemas.microsoft.com/office/drawing/2014/main" id="{BC107878-F1E2-4CD3-979D-43842AA09FD4}"/>
                  </a:ext>
                </a:extLst>
              </p:cNvPr>
              <p:cNvSpPr/>
              <p:nvPr/>
            </p:nvSpPr>
            <p:spPr>
              <a:xfrm>
                <a:off x="8278527" y="4502326"/>
                <a:ext cx="3913473" cy="829266"/>
              </a:xfrm>
              <a:prstGeom prst="rect">
                <a:avLst/>
              </a:prstGeom>
            </p:spPr>
            <p:txBody>
              <a:bodyPr wrap="square">
                <a:spAutoFit/>
              </a:bodyPr>
              <a:lstStyle/>
              <a:p>
                <a:r>
                  <a:rPr lang="es-AR" sz="1500" dirty="0">
                    <a:latin typeface="Arial" panose="020B0604020202020204" pitchFamily="34" charset="0"/>
                    <a:cs typeface="Arial" panose="020B0604020202020204" pitchFamily="34" charset="0"/>
                  </a:rPr>
                  <a:t>El cambio relativo es </a:t>
                </a:r>
                <a14:m>
                  <m:oMath xmlns:m="http://schemas.openxmlformats.org/officeDocument/2006/math">
                    <m:r>
                      <a:rPr lang="es-AR" sz="1500" i="1">
                        <a:latin typeface="Cambria Math"/>
                        <a:ea typeface="Cambria Math"/>
                      </a:rPr>
                      <m:t>𝜆</m:t>
                    </m:r>
                    <m:r>
                      <a:rPr lang="es-AR" sz="1500" i="1">
                        <a:latin typeface="Cambria Math"/>
                        <a:ea typeface="Cambria Math"/>
                      </a:rPr>
                      <m:t>=</m:t>
                    </m:r>
                    <m:f>
                      <m:fPr>
                        <m:ctrlPr>
                          <a:rPr lang="es-AR" sz="1500" i="1">
                            <a:latin typeface="Cambria Math" panose="02040503050406030204" pitchFamily="18" charset="0"/>
                            <a:ea typeface="Cambria Math"/>
                          </a:rPr>
                        </m:ctrlPr>
                      </m:fPr>
                      <m:num>
                        <m:r>
                          <m:rPr>
                            <m:sty m:val="p"/>
                          </m:rPr>
                          <a:rPr lang="el-GR" sz="1500" i="1">
                            <a:latin typeface="Cambria Math"/>
                            <a:ea typeface="Cambria Math"/>
                          </a:rPr>
                          <m:t>Δ</m:t>
                        </m:r>
                        <m:r>
                          <a:rPr lang="es-AR" sz="1500" i="1">
                            <a:latin typeface="Cambria Math"/>
                            <a:ea typeface="Cambria Math"/>
                          </a:rPr>
                          <m:t>𝑙</m:t>
                        </m:r>
                      </m:num>
                      <m:den>
                        <m:r>
                          <a:rPr lang="es-AR" sz="1500" i="1">
                            <a:latin typeface="Cambria Math"/>
                            <a:ea typeface="Cambria Math"/>
                          </a:rPr>
                          <m:t>𝑙</m:t>
                        </m:r>
                      </m:den>
                    </m:f>
                  </m:oMath>
                </a14:m>
                <a:r>
                  <a:rPr lang="es-AR" sz="1500" dirty="0">
                    <a:latin typeface="Arial" panose="020B0604020202020204" pitchFamily="34" charset="0"/>
                    <a:cs typeface="Arial" panose="020B0604020202020204" pitchFamily="34" charset="0"/>
                  </a:rPr>
                  <a:t>, </a:t>
                </a:r>
                <a14:m>
                  <m:oMath xmlns:m="http://schemas.openxmlformats.org/officeDocument/2006/math">
                    <m:r>
                      <m:rPr>
                        <m:sty m:val="p"/>
                      </m:rPr>
                      <a:rPr lang="es-AR" sz="1500">
                        <a:latin typeface="Cambria Math"/>
                        <a:ea typeface="Cambria Math"/>
                      </a:rPr>
                      <m:t>puede</m:t>
                    </m:r>
                    <m:r>
                      <a:rPr lang="es-AR" sz="1500">
                        <a:latin typeface="Cambria Math"/>
                        <a:ea typeface="Cambria Math"/>
                      </a:rPr>
                      <m:t> </m:t>
                    </m:r>
                    <m:r>
                      <m:rPr>
                        <m:sty m:val="p"/>
                      </m:rPr>
                      <a:rPr lang="es-AR" sz="1500">
                        <a:latin typeface="Cambria Math"/>
                        <a:ea typeface="Cambria Math"/>
                      </a:rPr>
                      <m:t>se</m:t>
                    </m:r>
                    <m:d>
                      <m:dPr>
                        <m:begChr m:val="{"/>
                        <m:endChr m:val=""/>
                        <m:ctrlPr>
                          <a:rPr lang="es-AR" sz="1500" i="1">
                            <a:latin typeface="Cambria Math" panose="02040503050406030204" pitchFamily="18" charset="0"/>
                            <a:ea typeface="Cambria Math"/>
                          </a:rPr>
                        </m:ctrlPr>
                      </m:dPr>
                      <m:e>
                        <m:eqArr>
                          <m:eqArrPr>
                            <m:ctrlPr>
                              <a:rPr lang="es-AR" sz="1500" i="1">
                                <a:latin typeface="Cambria Math" panose="02040503050406030204" pitchFamily="18" charset="0"/>
                                <a:ea typeface="Cambria Math"/>
                              </a:rPr>
                            </m:ctrlPr>
                          </m:eqArrPr>
                          <m:e>
                            <m:r>
                              <a:rPr lang="es-AR" sz="1500" i="1">
                                <a:latin typeface="Cambria Math"/>
                                <a:ea typeface="Cambria Math"/>
                              </a:rPr>
                              <m:t>𝜆</m:t>
                            </m:r>
                            <m:r>
                              <a:rPr lang="es-AR" sz="1500" i="1">
                                <a:latin typeface="Cambria Math"/>
                                <a:ea typeface="Cambria Math"/>
                              </a:rPr>
                              <m:t>&gt;0</m:t>
                            </m:r>
                          </m:e>
                          <m:e>
                            <m:r>
                              <a:rPr lang="es-AR" sz="1500" i="1">
                                <a:latin typeface="Cambria Math"/>
                                <a:ea typeface="Cambria Math"/>
                              </a:rPr>
                              <m:t>𝜆</m:t>
                            </m:r>
                            <m:r>
                              <a:rPr lang="es-AR" sz="1500" i="1">
                                <a:latin typeface="Cambria Math"/>
                                <a:ea typeface="Cambria Math"/>
                              </a:rPr>
                              <m:t>&lt;0</m:t>
                            </m:r>
                          </m:e>
                          <m:e>
                            <m:r>
                              <a:rPr lang="es-AR" sz="1500" i="1">
                                <a:latin typeface="Cambria Math"/>
                                <a:ea typeface="Cambria Math"/>
                              </a:rPr>
                              <m:t>𝜆</m:t>
                            </m:r>
                            <m:r>
                              <a:rPr lang="es-AR" sz="1500" i="1">
                                <a:latin typeface="Cambria Math"/>
                                <a:ea typeface="Cambria Math"/>
                              </a:rPr>
                              <m:t>=0</m:t>
                            </m:r>
                          </m:e>
                        </m:eqArr>
                      </m:e>
                    </m:d>
                  </m:oMath>
                </a14:m>
                <a:endParaRPr lang="es-ES" sz="1500" dirty="0">
                  <a:latin typeface="Arial" panose="020B0604020202020204" pitchFamily="34" charset="0"/>
                  <a:cs typeface="Arial" panose="020B0604020202020204" pitchFamily="34" charset="0"/>
                </a:endParaRPr>
              </a:p>
            </p:txBody>
          </p:sp>
        </mc:Choice>
        <mc:Fallback>
          <p:sp>
            <p:nvSpPr>
              <p:cNvPr id="5" name="Rectángulo 4">
                <a:extLst>
                  <a:ext uri="{FF2B5EF4-FFF2-40B4-BE49-F238E27FC236}">
                    <a16:creationId xmlns:a16="http://schemas.microsoft.com/office/drawing/2014/main" xmlns="" xmlns:a14="http://schemas.microsoft.com/office/drawing/2010/main" id="{BC107878-F1E2-4CD3-979D-43842AA09FD4}"/>
                  </a:ext>
                </a:extLst>
              </p:cNvPr>
              <p:cNvSpPr>
                <a:spLocks noRot="1" noChangeAspect="1" noMove="1" noResize="1" noEditPoints="1" noAdjustHandles="1" noChangeArrowheads="1" noChangeShapeType="1" noTextEdit="1"/>
              </p:cNvSpPr>
              <p:nvPr/>
            </p:nvSpPr>
            <p:spPr>
              <a:xfrm>
                <a:off x="8278527" y="4502326"/>
                <a:ext cx="3913473" cy="829266"/>
              </a:xfrm>
              <a:prstGeom prst="rect">
                <a:avLst/>
              </a:prstGeom>
              <a:blipFill>
                <a:blip r:embed="rId4" cstate="print"/>
                <a:stretch>
                  <a:fillRect l="-623" b="-33088"/>
                </a:stretch>
              </a:blipFill>
            </p:spPr>
            <p:txBody>
              <a:bodyPr/>
              <a:lstStyle/>
              <a:p>
                <a:r>
                  <a:rPr lang="es-ES">
                    <a:noFill/>
                  </a:rPr>
                  <a:t> </a:t>
                </a:r>
              </a:p>
            </p:txBody>
          </p:sp>
        </mc:Fallback>
      </mc:AlternateContent>
    </p:spTree>
    <p:extLst>
      <p:ext uri="{BB962C8B-B14F-4D97-AF65-F5344CB8AC3E}">
        <p14:creationId xmlns:p14="http://schemas.microsoft.com/office/powerpoint/2010/main" xmlns="" val="20631730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5F76E86E-AFF6-4B92-B1D7-46406DB667F7}"/>
              </a:ext>
            </a:extLst>
          </p:cNvPr>
          <p:cNvSpPr>
            <a:spLocks noGrp="1"/>
          </p:cNvSpPr>
          <p:nvPr>
            <p:ph type="title"/>
          </p:nvPr>
        </p:nvSpPr>
        <p:spPr>
          <a:xfrm>
            <a:off x="838200" y="143454"/>
            <a:ext cx="10515600" cy="438437"/>
          </a:xfrm>
        </p:spPr>
        <p:txBody>
          <a:bodyPr>
            <a:noAutofit/>
          </a:bodyPr>
          <a:lstStyle/>
          <a:p>
            <a:pPr algn="ctr"/>
            <a:r>
              <a:rPr lang="es-AR" sz="3200" b="1" dirty="0">
                <a:solidFill>
                  <a:srgbClr val="FF0000"/>
                </a:solidFill>
                <a:latin typeface="Arial" panose="020B0604020202020204" pitchFamily="34" charset="0"/>
                <a:cs typeface="Arial" panose="020B0604020202020204" pitchFamily="34" charset="0"/>
              </a:rPr>
              <a:t>Magnetostricción en saturación</a:t>
            </a:r>
            <a:endParaRPr lang="es-ES" sz="3200" b="1" dirty="0">
              <a:solidFill>
                <a:srgbClr val="FF0000"/>
              </a:solidFill>
            </a:endParaRPr>
          </a:p>
        </p:txBody>
      </p:sp>
      <mc:AlternateContent xmlns:mc="http://schemas.openxmlformats.org/markup-compatibility/2006">
        <mc:Choice xmlns:a14="http://schemas.microsoft.com/office/drawing/2010/main" xmlns="" Requires="a14">
          <p:sp>
            <p:nvSpPr>
              <p:cNvPr id="3" name="Marcador de contenido 2">
                <a:extLst>
                  <a:ext uri="{FF2B5EF4-FFF2-40B4-BE49-F238E27FC236}">
                    <a16:creationId xmlns:a16="http://schemas.microsoft.com/office/drawing/2014/main" id="{AFC3B3DD-71F7-4A6E-8A86-9D4EEB157D03}"/>
                  </a:ext>
                </a:extLst>
              </p:cNvPr>
              <p:cNvSpPr>
                <a:spLocks noGrp="1"/>
              </p:cNvSpPr>
              <p:nvPr>
                <p:ph idx="1"/>
              </p:nvPr>
            </p:nvSpPr>
            <p:spPr>
              <a:xfrm>
                <a:off x="242454" y="914400"/>
                <a:ext cx="5368636" cy="5800145"/>
              </a:xfrm>
            </p:spPr>
            <p:txBody>
              <a:bodyPr>
                <a:normAutofit fontScale="62500" lnSpcReduction="20000"/>
              </a:bodyPr>
              <a:lstStyle/>
              <a:p>
                <a:pPr algn="just">
                  <a:lnSpc>
                    <a:spcPct val="120000"/>
                  </a:lnSpc>
                </a:pPr>
                <a:r>
                  <a:rPr lang="es-ES" dirty="0">
                    <a:latin typeface="Arial" panose="020B0604020202020204" pitchFamily="34" charset="0"/>
                    <a:cs typeface="Arial" panose="020B0604020202020204" pitchFamily="34" charset="0"/>
                  </a:rPr>
                  <a:t>El valor de </a:t>
                </a:r>
                <a14:m>
                  <m:oMath xmlns:m="http://schemas.openxmlformats.org/officeDocument/2006/math">
                    <m:r>
                      <a:rPr lang="es-ES" i="1">
                        <a:latin typeface="Cambria Math" panose="02040503050406030204" pitchFamily="18" charset="0"/>
                        <a:ea typeface="Cambria Math" panose="02040503050406030204" pitchFamily="18" charset="0"/>
                        <a:cs typeface="Arial" panose="020B0604020202020204" pitchFamily="34" charset="0"/>
                      </a:rPr>
                      <m:t>𝜆</m:t>
                    </m:r>
                  </m:oMath>
                </a14:m>
                <a:r>
                  <a:rPr lang="es-ES" dirty="0">
                    <a:latin typeface="Arial" panose="020B0604020202020204" pitchFamily="34" charset="0"/>
                    <a:cs typeface="Arial" panose="020B0604020202020204" pitchFamily="34" charset="0"/>
                  </a:rPr>
                  <a:t> medido en saturación lo llamamos </a:t>
                </a:r>
                <a14:m>
                  <m:oMath xmlns:m="http://schemas.openxmlformats.org/officeDocument/2006/math">
                    <m:sSub>
                      <m:sSubPr>
                        <m:ctrlPr>
                          <a:rPr lang="es-ES" i="1" smtClean="0">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𝜆</m:t>
                        </m:r>
                      </m:e>
                      <m:sub>
                        <m:r>
                          <a:rPr lang="es-ES" b="0" i="1" smtClean="0">
                            <a:latin typeface="Cambria Math" panose="02040503050406030204" pitchFamily="18" charset="0"/>
                            <a:ea typeface="Cambria Math" panose="02040503050406030204" pitchFamily="18" charset="0"/>
                            <a:cs typeface="Arial" panose="020B0604020202020204" pitchFamily="34" charset="0"/>
                          </a:rPr>
                          <m:t>𝑠</m:t>
                        </m:r>
                      </m:sub>
                    </m:sSub>
                  </m:oMath>
                </a14:m>
                <a:r>
                  <a:rPr lang="es-ES" dirty="0">
                    <a:latin typeface="Arial" panose="020B0604020202020204" pitchFamily="34" charset="0"/>
                    <a:cs typeface="Arial" panose="020B0604020202020204" pitchFamily="34" charset="0"/>
                  </a:rPr>
                  <a:t>(magnetostricción en saturación), en el grafico se muestra la variación de </a:t>
                </a:r>
                <a14:m>
                  <m:oMath xmlns:m="http://schemas.openxmlformats.org/officeDocument/2006/math">
                    <m:r>
                      <a:rPr lang="es-ES" i="1">
                        <a:latin typeface="Cambria Math" panose="02040503050406030204" pitchFamily="18" charset="0"/>
                        <a:ea typeface="Cambria Math" panose="02040503050406030204" pitchFamily="18" charset="0"/>
                        <a:cs typeface="Arial" panose="020B0604020202020204" pitchFamily="34" charset="0"/>
                      </a:rPr>
                      <m:t>𝜆</m:t>
                    </m:r>
                  </m:oMath>
                </a14:m>
                <a:r>
                  <a:rPr lang="es-ES" dirty="0">
                    <a:latin typeface="Arial" panose="020B0604020202020204" pitchFamily="34" charset="0"/>
                    <a:cs typeface="Arial" panose="020B0604020202020204" pitchFamily="34" charset="0"/>
                  </a:rPr>
                  <a:t> en función del campo </a:t>
                </a:r>
                <a14:m>
                  <m:oMath xmlns:m="http://schemas.openxmlformats.org/officeDocument/2006/math">
                    <m:r>
                      <a:rPr lang="es-ES" b="0" i="1" smtClean="0">
                        <a:latin typeface="Cambria Math" panose="02040503050406030204" pitchFamily="18" charset="0"/>
                      </a:rPr>
                      <m:t>𝐻</m:t>
                    </m:r>
                    <m:r>
                      <a:rPr lang="es-ES" b="0" i="1" smtClean="0">
                        <a:latin typeface="Cambria Math" panose="02040503050406030204" pitchFamily="18" charset="0"/>
                      </a:rPr>
                      <m:t> </m:t>
                    </m:r>
                  </m:oMath>
                </a14:m>
                <a:r>
                  <a:rPr lang="es-ES" dirty="0">
                    <a:latin typeface="Arial" panose="020B0604020202020204" pitchFamily="34" charset="0"/>
                    <a:cs typeface="Arial" panose="020B0604020202020204" pitchFamily="34" charset="0"/>
                  </a:rPr>
                  <a:t>para un material con </a:t>
                </a:r>
                <a14:m>
                  <m:oMath xmlns:m="http://schemas.openxmlformats.org/officeDocument/2006/math">
                    <m:r>
                      <a:rPr lang="es-ES" i="1">
                        <a:latin typeface="Cambria Math" panose="02040503050406030204" pitchFamily="18" charset="0"/>
                        <a:ea typeface="Cambria Math" panose="02040503050406030204" pitchFamily="18" charset="0"/>
                        <a:cs typeface="Arial" panose="020B0604020202020204" pitchFamily="34" charset="0"/>
                      </a:rPr>
                      <m:t>𝜆</m:t>
                    </m:r>
                    <m:r>
                      <a:rPr lang="es-ES" i="1" smtClean="0">
                        <a:latin typeface="Cambria Math" panose="02040503050406030204" pitchFamily="18" charset="0"/>
                        <a:ea typeface="Cambria Math" panose="02040503050406030204" pitchFamily="18" charset="0"/>
                        <a:cs typeface="Arial" panose="020B0604020202020204" pitchFamily="34" charset="0"/>
                      </a:rPr>
                      <m:t>&gt;</m:t>
                    </m:r>
                    <m:r>
                      <a:rPr lang="es-ES" b="0" i="1" smtClean="0">
                        <a:latin typeface="Cambria Math" panose="02040503050406030204" pitchFamily="18" charset="0"/>
                        <a:ea typeface="Cambria Math" panose="02040503050406030204" pitchFamily="18" charset="0"/>
                        <a:cs typeface="Arial" panose="020B0604020202020204" pitchFamily="34" charset="0"/>
                      </a:rPr>
                      <m:t>0,</m:t>
                    </m:r>
                  </m:oMath>
                </a14:m>
                <a:r>
                  <a:rPr lang="es-ES" dirty="0">
                    <a:latin typeface="Arial" panose="020B0604020202020204" pitchFamily="34" charset="0"/>
                    <a:cs typeface="Arial" panose="020B0604020202020204" pitchFamily="34" charset="0"/>
                  </a:rPr>
                  <a:t> observamos que cuando el campo es pequeño </a:t>
                </a:r>
                <a14:m>
                  <m:oMath xmlns:m="http://schemas.openxmlformats.org/officeDocument/2006/math">
                    <m:r>
                      <a:rPr lang="es-ES" i="1">
                        <a:latin typeface="Cambria Math" panose="02040503050406030204" pitchFamily="18" charset="0"/>
                        <a:ea typeface="Cambria Math" panose="02040503050406030204" pitchFamily="18" charset="0"/>
                        <a:cs typeface="Arial" panose="020B0604020202020204" pitchFamily="34" charset="0"/>
                      </a:rPr>
                      <m:t>𝜆</m:t>
                    </m:r>
                  </m:oMath>
                </a14:m>
                <a:r>
                  <a:rPr lang="es-ES" dirty="0">
                    <a:latin typeface="Arial" panose="020B0604020202020204" pitchFamily="34" charset="0"/>
                    <a:cs typeface="Arial" panose="020B0604020202020204" pitchFamily="34" charset="0"/>
                  </a:rPr>
                  <a:t> aumenta poco, posteriormente se incrementa llegando a </a:t>
                </a:r>
                <a:r>
                  <a:rPr lang="es-ES" b="1" dirty="0">
                    <a:latin typeface="Arial" panose="020B0604020202020204" pitchFamily="34" charset="0"/>
                    <a:cs typeface="Arial" panose="020B0604020202020204" pitchFamily="34" charset="0"/>
                  </a:rPr>
                  <a:t>saturación </a:t>
                </a:r>
                <a14:m>
                  <m:oMath xmlns:m="http://schemas.openxmlformats.org/officeDocument/2006/math">
                    <m:d>
                      <m:dPr>
                        <m:ctrlPr>
                          <a:rPr lang="es-ES" b="1" i="1" smtClean="0">
                            <a:latin typeface="Cambria Math" panose="02040503050406030204" pitchFamily="18" charset="0"/>
                          </a:rPr>
                        </m:ctrlPr>
                      </m:dPr>
                      <m:e>
                        <m:sSub>
                          <m:sSubPr>
                            <m:ctrlPr>
                              <a:rPr lang="es-ES" b="1" i="1">
                                <a:latin typeface="Cambria Math" panose="02040503050406030204" pitchFamily="18" charset="0"/>
                                <a:ea typeface="Cambria Math" panose="02040503050406030204" pitchFamily="18" charset="0"/>
                                <a:cs typeface="Arial" panose="020B0604020202020204" pitchFamily="34" charset="0"/>
                              </a:rPr>
                            </m:ctrlPr>
                          </m:sSubPr>
                          <m:e>
                            <m:r>
                              <a:rPr lang="es-ES" b="1" i="1">
                                <a:latin typeface="Cambria Math" panose="02040503050406030204" pitchFamily="18" charset="0"/>
                                <a:ea typeface="Cambria Math" panose="02040503050406030204" pitchFamily="18" charset="0"/>
                                <a:cs typeface="Arial" panose="020B0604020202020204" pitchFamily="34" charset="0"/>
                              </a:rPr>
                              <m:t>𝝀</m:t>
                            </m:r>
                          </m:e>
                          <m:sub>
                            <m:r>
                              <a:rPr lang="es-ES" b="1" i="1">
                                <a:latin typeface="Cambria Math" panose="02040503050406030204" pitchFamily="18" charset="0"/>
                                <a:ea typeface="Cambria Math" panose="02040503050406030204" pitchFamily="18" charset="0"/>
                                <a:cs typeface="Arial" panose="020B0604020202020204" pitchFamily="34" charset="0"/>
                              </a:rPr>
                              <m:t>𝒔</m:t>
                            </m:r>
                          </m:sub>
                        </m:sSub>
                      </m:e>
                    </m:d>
                  </m:oMath>
                </a14:m>
                <a:r>
                  <a:rPr lang="es-ES" dirty="0">
                    <a:latin typeface="Arial" panose="020B0604020202020204" pitchFamily="34" charset="0"/>
                    <a:cs typeface="Arial" panose="020B0604020202020204" pitchFamily="34" charset="0"/>
                  </a:rPr>
                  <a:t>. Los valores de </a:t>
                </a:r>
                <a14:m>
                  <m:oMath xmlns:m="http://schemas.openxmlformats.org/officeDocument/2006/math">
                    <m:r>
                      <a:rPr lang="es-ES" i="1">
                        <a:latin typeface="Cambria Math" panose="02040503050406030204" pitchFamily="18" charset="0"/>
                        <a:ea typeface="Cambria Math" panose="02040503050406030204" pitchFamily="18" charset="0"/>
                        <a:cs typeface="Arial" panose="020B0604020202020204" pitchFamily="34" charset="0"/>
                      </a:rPr>
                      <m:t>𝜆</m:t>
                    </m:r>
                  </m:oMath>
                </a14:m>
                <a:r>
                  <a:rPr lang="es-ES" dirty="0">
                    <a:latin typeface="Arial" panose="020B0604020202020204" pitchFamily="34" charset="0"/>
                    <a:cs typeface="Arial" panose="020B0604020202020204" pitchFamily="34" charset="0"/>
                  </a:rPr>
                  <a:t> mayores a </a:t>
                </a:r>
                <a14:m>
                  <m:oMath xmlns:m="http://schemas.openxmlformats.org/officeDocument/2006/math">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𝜆</m:t>
                        </m:r>
                      </m:e>
                      <m:sub>
                        <m:r>
                          <a:rPr lang="es-ES" i="1">
                            <a:latin typeface="Cambria Math" panose="02040503050406030204" pitchFamily="18" charset="0"/>
                            <a:ea typeface="Cambria Math" panose="02040503050406030204" pitchFamily="18" charset="0"/>
                            <a:cs typeface="Arial" panose="020B0604020202020204" pitchFamily="34" charset="0"/>
                          </a:rPr>
                          <m:t>𝑠</m:t>
                        </m:r>
                      </m:sub>
                    </m:sSub>
                  </m:oMath>
                </a14:m>
                <a:r>
                  <a:rPr lang="es-ES" dirty="0">
                    <a:latin typeface="Arial" panose="020B0604020202020204" pitchFamily="34" charset="0"/>
                    <a:cs typeface="Arial" panose="020B0604020202020204" pitchFamily="34" charset="0"/>
                  </a:rPr>
                  <a:t> se llama magnetostricción forzada </a:t>
                </a:r>
                <a14:m>
                  <m:oMath xmlns:m="http://schemas.openxmlformats.org/officeDocument/2006/math">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𝜆</m:t>
                        </m:r>
                      </m:e>
                      <m:sub>
                        <m:r>
                          <a:rPr lang="es-ES" b="0" i="1" smtClean="0">
                            <a:latin typeface="Cambria Math" panose="02040503050406030204" pitchFamily="18" charset="0"/>
                            <a:ea typeface="Cambria Math" panose="02040503050406030204" pitchFamily="18" charset="0"/>
                            <a:cs typeface="Arial" panose="020B0604020202020204" pitchFamily="34" charset="0"/>
                          </a:rPr>
                          <m:t>𝑓</m:t>
                        </m:r>
                      </m:sub>
                    </m:sSub>
                  </m:oMath>
                </a14:m>
                <a:r>
                  <a:rPr lang="es-ES" dirty="0">
                    <a:latin typeface="Arial" panose="020B0604020202020204" pitchFamily="34" charset="0"/>
                    <a:cs typeface="Arial" panose="020B0604020202020204" pitchFamily="34" charset="0"/>
                  </a:rPr>
                  <a:t>  y son muy bajos. Como el volumen del material permanece constante durante el aumento de </a:t>
                </a:r>
                <a14:m>
                  <m:oMath xmlns:m="http://schemas.openxmlformats.org/officeDocument/2006/math">
                    <m:r>
                      <a:rPr lang="es-ES" b="0" i="1" smtClean="0">
                        <a:latin typeface="Cambria Math" panose="02040503050406030204" pitchFamily="18" charset="0"/>
                      </a:rPr>
                      <m:t>𝐻</m:t>
                    </m:r>
                    <m:r>
                      <a:rPr lang="es-ES" b="0" i="1" smtClean="0">
                        <a:latin typeface="Cambria Math" panose="02040503050406030204" pitchFamily="18" charset="0"/>
                      </a:rPr>
                      <m:t> </m:t>
                    </m:r>
                  </m:oMath>
                </a14:m>
                <a:r>
                  <a:rPr lang="es-ES" dirty="0">
                    <a:latin typeface="Arial" panose="020B0604020202020204" pitchFamily="34" charset="0"/>
                    <a:cs typeface="Arial" panose="020B0604020202020204" pitchFamily="34" charset="0"/>
                  </a:rPr>
                  <a:t> se puede pensar que la magnetostricción longitudinal es </a:t>
                </a:r>
              </a:p>
              <a:p>
                <a:pPr marL="0" indent="0" algn="ctr">
                  <a:lnSpc>
                    <a:spcPct val="120000"/>
                  </a:lnSpc>
                  <a:buNone/>
                </a:pPr>
                <a14:m>
                  <m:oMath xmlns:m="http://schemas.openxmlformats.org/officeDocument/2006/math">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𝜆</m:t>
                        </m:r>
                      </m:e>
                      <m:sub>
                        <m:r>
                          <a:rPr lang="es-ES" b="0" i="1" smtClean="0">
                            <a:latin typeface="Cambria Math" panose="02040503050406030204" pitchFamily="18" charset="0"/>
                            <a:ea typeface="Cambria Math" panose="02040503050406030204" pitchFamily="18" charset="0"/>
                            <a:cs typeface="Arial" panose="020B0604020202020204" pitchFamily="34" charset="0"/>
                          </a:rPr>
                          <m:t>𝑡</m:t>
                        </m:r>
                      </m:sub>
                    </m:sSub>
                    <m:r>
                      <a:rPr lang="es-ES" b="0" i="1" smtClean="0">
                        <a:latin typeface="Cambria Math" panose="02040503050406030204" pitchFamily="18" charset="0"/>
                        <a:ea typeface="Cambria Math" panose="02040503050406030204" pitchFamily="18" charset="0"/>
                        <a:cs typeface="Arial" panose="020B0604020202020204" pitchFamily="34" charset="0"/>
                      </a:rPr>
                      <m:t>=</m:t>
                    </m:r>
                    <m:f>
                      <m:fPr>
                        <m:ctrlPr>
                          <a:rPr lang="es-ES" i="1" smtClean="0">
                            <a:latin typeface="Cambria Math" panose="02040503050406030204" pitchFamily="18" charset="0"/>
                            <a:ea typeface="Cambria Math" panose="02040503050406030204" pitchFamily="18" charset="0"/>
                            <a:cs typeface="Arial" panose="020B0604020202020204" pitchFamily="34" charset="0"/>
                          </a:rPr>
                        </m:ctrlPr>
                      </m:fPr>
                      <m:num>
                        <m:r>
                          <a:rPr lang="es-ES" b="0" i="1" smtClean="0">
                            <a:latin typeface="Cambria Math" panose="02040503050406030204" pitchFamily="18" charset="0"/>
                            <a:ea typeface="Cambria Math" panose="02040503050406030204" pitchFamily="18" charset="0"/>
                            <a:cs typeface="Arial" panose="020B0604020202020204" pitchFamily="34" charset="0"/>
                          </a:rPr>
                          <m:t>−</m:t>
                        </m:r>
                        <m:r>
                          <a:rPr lang="es-ES" i="1">
                            <a:latin typeface="Cambria Math" panose="02040503050406030204" pitchFamily="18" charset="0"/>
                            <a:ea typeface="Cambria Math" panose="02040503050406030204" pitchFamily="18" charset="0"/>
                            <a:cs typeface="Arial" panose="020B0604020202020204" pitchFamily="34" charset="0"/>
                          </a:rPr>
                          <m:t>𝜆</m:t>
                        </m:r>
                      </m:num>
                      <m:den>
                        <m:r>
                          <a:rPr lang="es-ES" b="0" i="1" smtClean="0">
                            <a:latin typeface="Cambria Math" panose="02040503050406030204" pitchFamily="18" charset="0"/>
                            <a:ea typeface="Cambria Math" panose="02040503050406030204" pitchFamily="18" charset="0"/>
                            <a:cs typeface="Arial" panose="020B0604020202020204" pitchFamily="34" charset="0"/>
                          </a:rPr>
                          <m:t>2</m:t>
                        </m:r>
                      </m:den>
                    </m:f>
                  </m:oMath>
                </a14:m>
                <a:r>
                  <a:rPr lang="es-ES" dirty="0">
                    <a:latin typeface="Arial" panose="020B0604020202020204" pitchFamily="34" charset="0"/>
                    <a:cs typeface="Arial" panose="020B0604020202020204" pitchFamily="34" charset="0"/>
                  </a:rPr>
                  <a:t> </a:t>
                </a:r>
              </a:p>
              <a:p>
                <a:pPr marL="0" indent="0" algn="just">
                  <a:lnSpc>
                    <a:spcPct val="120000"/>
                  </a:lnSpc>
                  <a:buNone/>
                </a:pPr>
                <a:r>
                  <a:rPr lang="es-ES" dirty="0">
                    <a:latin typeface="Arial" panose="020B0604020202020204" pitchFamily="34" charset="0"/>
                    <a:cs typeface="Arial" panose="020B0604020202020204" pitchFamily="34" charset="0"/>
                  </a:rPr>
                  <a:t>Si observamos el esquema adjunto vemos que una parte importante de la gráfica puede aproximarse a una recta, esto significa que una variación de </a:t>
                </a:r>
                <a14:m>
                  <m:oMath xmlns:m="http://schemas.openxmlformats.org/officeDocument/2006/math">
                    <m:r>
                      <a:rPr lang="es-ES" b="0" i="1" smtClean="0">
                        <a:latin typeface="Cambria Math" panose="02040503050406030204" pitchFamily="18" charset="0"/>
                        <a:ea typeface="Cambria Math" panose="02040503050406030204" pitchFamily="18" charset="0"/>
                        <a:cs typeface="Arial" panose="020B0604020202020204" pitchFamily="34" charset="0"/>
                      </a:rPr>
                      <m:t>𝐻</m:t>
                    </m:r>
                  </m:oMath>
                </a14:m>
                <a:r>
                  <a:rPr lang="es-ES" dirty="0">
                    <a:latin typeface="Arial" panose="020B0604020202020204" pitchFamily="34" charset="0"/>
                    <a:cs typeface="Arial" panose="020B0604020202020204" pitchFamily="34" charset="0"/>
                  </a:rPr>
                  <a:t> generara una </a:t>
                </a:r>
                <a14:m>
                  <m:oMath xmlns:m="http://schemas.openxmlformats.org/officeDocument/2006/math">
                    <m:r>
                      <a:rPr lang="es-ES" i="1">
                        <a:latin typeface="Cambria Math" panose="02040503050406030204" pitchFamily="18" charset="0"/>
                        <a:ea typeface="Cambria Math" panose="02040503050406030204" pitchFamily="18" charset="0"/>
                        <a:cs typeface="Arial" panose="020B0604020202020204" pitchFamily="34" charset="0"/>
                      </a:rPr>
                      <m:t>𝜆</m:t>
                    </m:r>
                  </m:oMath>
                </a14:m>
                <a:r>
                  <a:rPr lang="es-ES" dirty="0">
                    <a:latin typeface="Arial" panose="020B0604020202020204" pitchFamily="34" charset="0"/>
                    <a:cs typeface="Arial" panose="020B0604020202020204" pitchFamily="34" charset="0"/>
                  </a:rPr>
                  <a:t> similar, estamos frente al principio de un traductor magnetostrictivo reversible. </a:t>
                </a:r>
              </a:p>
              <a:p>
                <a:endParaRPr lang="es-ES" dirty="0"/>
              </a:p>
            </p:txBody>
          </p:sp>
        </mc:Choice>
        <mc:Fallback>
          <p:sp>
            <p:nvSpPr>
              <p:cNvPr id="3" name="Marcador de contenido 2">
                <a:extLst>
                  <a:ext uri="{FF2B5EF4-FFF2-40B4-BE49-F238E27FC236}">
                    <a16:creationId xmlns:a16="http://schemas.microsoft.com/office/drawing/2014/main" xmlns="" xmlns:a14="http://schemas.microsoft.com/office/drawing/2010/main" id="{AFC3B3DD-71F7-4A6E-8A86-9D4EEB157D03}"/>
                  </a:ext>
                </a:extLst>
              </p:cNvPr>
              <p:cNvSpPr>
                <a:spLocks noGrp="1" noRot="1" noChangeAspect="1" noMove="1" noResize="1" noEditPoints="1" noAdjustHandles="1" noChangeArrowheads="1" noChangeShapeType="1" noTextEdit="1"/>
              </p:cNvSpPr>
              <p:nvPr>
                <p:ph idx="1"/>
              </p:nvPr>
            </p:nvSpPr>
            <p:spPr>
              <a:xfrm>
                <a:off x="242454" y="914400"/>
                <a:ext cx="5368636" cy="5800145"/>
              </a:xfrm>
              <a:blipFill>
                <a:blip r:embed="rId2" cstate="print"/>
                <a:stretch>
                  <a:fillRect l="-1023" t="-526" r="-1023" b="-210"/>
                </a:stretch>
              </a:blipFill>
            </p:spPr>
            <p:txBody>
              <a:bodyPr/>
              <a:lstStyle/>
              <a:p>
                <a:r>
                  <a:rPr lang="es-ES">
                    <a:noFill/>
                  </a:rPr>
                  <a:t> </a:t>
                </a:r>
              </a:p>
            </p:txBody>
          </p:sp>
        </mc:Fallback>
      </mc:AlternateContent>
      <p:grpSp>
        <p:nvGrpSpPr>
          <p:cNvPr id="17" name="Grupo 16">
            <a:extLst>
              <a:ext uri="{FF2B5EF4-FFF2-40B4-BE49-F238E27FC236}">
                <a16:creationId xmlns:a16="http://schemas.microsoft.com/office/drawing/2014/main" xmlns="" id="{BD9423E7-11FE-4358-BE5C-367924705EF0}"/>
              </a:ext>
            </a:extLst>
          </p:cNvPr>
          <p:cNvGrpSpPr/>
          <p:nvPr/>
        </p:nvGrpSpPr>
        <p:grpSpPr>
          <a:xfrm>
            <a:off x="5763491" y="914400"/>
            <a:ext cx="5718301" cy="3301325"/>
            <a:chOff x="6106554" y="2299855"/>
            <a:chExt cx="5718301" cy="3301325"/>
          </a:xfrm>
        </p:grpSpPr>
        <p:pic>
          <p:nvPicPr>
            <p:cNvPr id="4" name="Imagen 3">
              <a:extLst>
                <a:ext uri="{FF2B5EF4-FFF2-40B4-BE49-F238E27FC236}">
                  <a16:creationId xmlns:a16="http://schemas.microsoft.com/office/drawing/2014/main" xmlns="" id="{D2633572-ACF8-4CD9-A0F7-3B0F0C1F2F75}"/>
                </a:ext>
              </a:extLst>
            </p:cNvPr>
            <p:cNvPicPr>
              <a:picLocks noChangeAspect="1"/>
            </p:cNvPicPr>
            <p:nvPr/>
          </p:nvPicPr>
          <p:blipFill rotWithShape="1">
            <a:blip r:embed="rId3" cstate="print"/>
            <a:srcRect l="8964" t="9533" r="4639" b="13352"/>
            <a:stretch/>
          </p:blipFill>
          <p:spPr>
            <a:xfrm>
              <a:off x="6456218" y="2504863"/>
              <a:ext cx="5368637" cy="2870699"/>
            </a:xfrm>
            <a:prstGeom prst="rect">
              <a:avLst/>
            </a:prstGeom>
          </p:spPr>
        </p:pic>
        <p:sp>
          <p:nvSpPr>
            <p:cNvPr id="5" name="CuadroTexto 4">
              <a:extLst>
                <a:ext uri="{FF2B5EF4-FFF2-40B4-BE49-F238E27FC236}">
                  <a16:creationId xmlns:a16="http://schemas.microsoft.com/office/drawing/2014/main" xmlns="" id="{E3A0E97C-BE2B-4B65-97C1-3C5BC4FC2BB1}"/>
                </a:ext>
              </a:extLst>
            </p:cNvPr>
            <p:cNvSpPr txBox="1"/>
            <p:nvPr/>
          </p:nvSpPr>
          <p:spPr>
            <a:xfrm>
              <a:off x="8940072" y="5231848"/>
              <a:ext cx="805029" cy="369332"/>
            </a:xfrm>
            <a:prstGeom prst="rect">
              <a:avLst/>
            </a:prstGeom>
            <a:noFill/>
          </p:spPr>
          <p:txBody>
            <a:bodyPr wrap="none" rtlCol="0">
              <a:spAutoFit/>
            </a:bodyPr>
            <a:lstStyle/>
            <a:p>
              <a:r>
                <a:rPr lang="es-ES" b="1" dirty="0"/>
                <a:t>H [Oe]</a:t>
              </a:r>
            </a:p>
          </p:txBody>
        </p:sp>
        <p:cxnSp>
          <p:nvCxnSpPr>
            <p:cNvPr id="10" name="Conector recto de flecha 9">
              <a:extLst>
                <a:ext uri="{FF2B5EF4-FFF2-40B4-BE49-F238E27FC236}">
                  <a16:creationId xmlns:a16="http://schemas.microsoft.com/office/drawing/2014/main" xmlns="" id="{07208F1B-511C-4D40-B282-B305BD441867}"/>
                </a:ext>
              </a:extLst>
            </p:cNvPr>
            <p:cNvCxnSpPr>
              <a:cxnSpLocks/>
            </p:cNvCxnSpPr>
            <p:nvPr/>
          </p:nvCxnSpPr>
          <p:spPr>
            <a:xfrm flipV="1">
              <a:off x="6580909" y="4946074"/>
              <a:ext cx="4973782" cy="5592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xmlns="" id="{0BF46DD6-A739-403D-920E-485992EC1088}"/>
                </a:ext>
              </a:extLst>
            </p:cNvPr>
            <p:cNvCxnSpPr>
              <a:cxnSpLocks/>
            </p:cNvCxnSpPr>
            <p:nvPr/>
          </p:nvCxnSpPr>
          <p:spPr>
            <a:xfrm flipV="1">
              <a:off x="6553200" y="2299855"/>
              <a:ext cx="0" cy="27021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xmlns="" Requires="a14">
            <p:sp>
              <p:nvSpPr>
                <p:cNvPr id="16" name="CuadroTexto 15">
                  <a:extLst>
                    <a:ext uri="{FF2B5EF4-FFF2-40B4-BE49-F238E27FC236}">
                      <a16:creationId xmlns:a16="http://schemas.microsoft.com/office/drawing/2014/main" id="{EB90F6DB-72CF-4A6A-B23C-C46E5A273C66}"/>
                    </a:ext>
                  </a:extLst>
                </p:cNvPr>
                <p:cNvSpPr txBox="1"/>
                <p:nvPr/>
              </p:nvSpPr>
              <p:spPr>
                <a:xfrm>
                  <a:off x="6106554" y="3562197"/>
                  <a:ext cx="3674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ES" b="1" i="1">
                            <a:latin typeface="Cambria Math" panose="02040503050406030204" pitchFamily="18" charset="0"/>
                            <a:ea typeface="Cambria Math" panose="02040503050406030204" pitchFamily="18" charset="0"/>
                            <a:cs typeface="Arial" panose="020B0604020202020204" pitchFamily="34" charset="0"/>
                          </a:rPr>
                          <m:t>𝝀</m:t>
                        </m:r>
                      </m:oMath>
                    </m:oMathPara>
                  </a14:m>
                  <a:endParaRPr lang="es-ES" b="1" dirty="0"/>
                </a:p>
              </p:txBody>
            </p:sp>
          </mc:Choice>
          <mc:Fallback>
            <p:sp>
              <p:nvSpPr>
                <p:cNvPr id="16" name="CuadroTexto 15">
                  <a:extLst>
                    <a:ext uri="{FF2B5EF4-FFF2-40B4-BE49-F238E27FC236}">
                      <a16:creationId xmlns:a16="http://schemas.microsoft.com/office/drawing/2014/main" xmlns="" xmlns:a14="http://schemas.microsoft.com/office/drawing/2010/main" id="{EB90F6DB-72CF-4A6A-B23C-C46E5A273C66}"/>
                    </a:ext>
                  </a:extLst>
                </p:cNvPr>
                <p:cNvSpPr txBox="1">
                  <a:spLocks noRot="1" noChangeAspect="1" noMove="1" noResize="1" noEditPoints="1" noAdjustHandles="1" noChangeArrowheads="1" noChangeShapeType="1" noTextEdit="1"/>
                </p:cNvSpPr>
                <p:nvPr/>
              </p:nvSpPr>
              <p:spPr>
                <a:xfrm>
                  <a:off x="6106554" y="3562197"/>
                  <a:ext cx="367408" cy="369332"/>
                </a:xfrm>
                <a:prstGeom prst="rect">
                  <a:avLst/>
                </a:prstGeom>
                <a:blipFill>
                  <a:blip r:embed="rId4" cstate="print"/>
                  <a:stretch>
                    <a:fillRect/>
                  </a:stretch>
                </a:blipFill>
              </p:spPr>
              <p:txBody>
                <a:bodyPr/>
                <a:lstStyle/>
                <a:p>
                  <a:r>
                    <a:rPr lang="es-ES">
                      <a:noFill/>
                    </a:rPr>
                    <a:t> </a:t>
                  </a:r>
                </a:p>
              </p:txBody>
            </p:sp>
          </mc:Fallback>
        </mc:AlternateContent>
      </p:grpSp>
      <mc:AlternateContent xmlns:mc="http://schemas.openxmlformats.org/markup-compatibility/2006">
        <mc:Choice xmlns:a14="http://schemas.microsoft.com/office/drawing/2010/main" xmlns="" Requires="a14">
          <p:sp>
            <p:nvSpPr>
              <p:cNvPr id="7" name="CuadroTexto 6">
                <a:extLst>
                  <a:ext uri="{FF2B5EF4-FFF2-40B4-BE49-F238E27FC236}">
                    <a16:creationId xmlns:a16="http://schemas.microsoft.com/office/drawing/2014/main" id="{53D75B6C-EC04-403B-A70E-7C91EFB03E85}"/>
                  </a:ext>
                </a:extLst>
              </p:cNvPr>
              <p:cNvSpPr txBox="1"/>
              <p:nvPr/>
            </p:nvSpPr>
            <p:spPr>
              <a:xfrm>
                <a:off x="5763491" y="4410506"/>
                <a:ext cx="6468437" cy="1477328"/>
              </a:xfrm>
              <a:prstGeom prst="rect">
                <a:avLst/>
              </a:prstGeom>
              <a:noFill/>
            </p:spPr>
            <p:txBody>
              <a:bodyPr wrap="none" rtlCol="0">
                <a:spAutoFit/>
              </a:bodyPr>
              <a:lstStyle/>
              <a:p>
                <a:r>
                  <a:rPr lang="es-ES" dirty="0">
                    <a:latin typeface="Arial" panose="020B0604020202020204" pitchFamily="34" charset="0"/>
                    <a:cs typeface="Arial" panose="020B0604020202020204" pitchFamily="34" charset="0"/>
                  </a:rPr>
                  <a:t>El estado de saturación se encuentra perfectamente definido,</a:t>
                </a:r>
              </a:p>
              <a:p>
                <a:r>
                  <a:rPr lang="es-ES" dirty="0">
                    <a:latin typeface="Arial" panose="020B0604020202020204" pitchFamily="34" charset="0"/>
                    <a:cs typeface="Arial" panose="020B0604020202020204" pitchFamily="34" charset="0"/>
                  </a:rPr>
                  <a:t>consiste de un solo dominio con un </a:t>
                </a:r>
                <a14:m>
                  <m:oMath xmlns:m="http://schemas.openxmlformats.org/officeDocument/2006/math">
                    <m:sSub>
                      <m:sSubPr>
                        <m:ctrlPr>
                          <a:rPr lang="es-ES" i="1">
                            <a:latin typeface="Cambria Math" panose="02040503050406030204" pitchFamily="18" charset="0"/>
                          </a:rPr>
                        </m:ctrlPr>
                      </m:sSubPr>
                      <m:e>
                        <m:r>
                          <a:rPr lang="es-ES" b="0" i="1" smtClean="0">
                            <a:latin typeface="Cambria Math" panose="02040503050406030204" pitchFamily="18" charset="0"/>
                          </a:rPr>
                          <m:t>𝑀</m:t>
                        </m:r>
                      </m:e>
                      <m:sub>
                        <m:r>
                          <a:rPr lang="es-ES" b="0" i="1" smtClean="0">
                            <a:latin typeface="Cambria Math" panose="02040503050406030204" pitchFamily="18" charset="0"/>
                          </a:rPr>
                          <m:t>𝑠</m:t>
                        </m:r>
                      </m:sub>
                    </m:sSub>
                  </m:oMath>
                </a14:m>
                <a:r>
                  <a:rPr lang="es-ES" dirty="0">
                    <a:latin typeface="Arial" panose="020B0604020202020204" pitchFamily="34" charset="0"/>
                    <a:cs typeface="Arial" panose="020B0604020202020204" pitchFamily="34" charset="0"/>
                  </a:rPr>
                  <a:t> en la dirección del </a:t>
                </a:r>
              </a:p>
              <a:p>
                <a:r>
                  <a:rPr lang="es-ES" dirty="0">
                    <a:latin typeface="Arial" panose="020B0604020202020204" pitchFamily="34" charset="0"/>
                    <a:cs typeface="Arial" panose="020B0604020202020204" pitchFamily="34" charset="0"/>
                  </a:rPr>
                  <a:t>campo aplicado, por el contrario, el estado desmagnetizado</a:t>
                </a:r>
              </a:p>
              <a:p>
                <a:r>
                  <a:rPr lang="es-ES" dirty="0">
                    <a:latin typeface="Arial" panose="020B0604020202020204" pitchFamily="34" charset="0"/>
                    <a:cs typeface="Arial" panose="020B0604020202020204" pitchFamily="34" charset="0"/>
                  </a:rPr>
                  <a:t> inicial no esta bien definido</a:t>
                </a:r>
              </a:p>
              <a:p>
                <a:endParaRPr lang="es-ES" dirty="0"/>
              </a:p>
            </p:txBody>
          </p:sp>
        </mc:Choice>
        <mc:Fallback>
          <p:sp>
            <p:nvSpPr>
              <p:cNvPr id="7" name="CuadroTexto 6">
                <a:extLst>
                  <a:ext uri="{FF2B5EF4-FFF2-40B4-BE49-F238E27FC236}">
                    <a16:creationId xmlns:a16="http://schemas.microsoft.com/office/drawing/2014/main" xmlns="" xmlns:a14="http://schemas.microsoft.com/office/drawing/2010/main" id="{53D75B6C-EC04-403B-A70E-7C91EFB03E85}"/>
                  </a:ext>
                </a:extLst>
              </p:cNvPr>
              <p:cNvSpPr txBox="1">
                <a:spLocks noRot="1" noChangeAspect="1" noMove="1" noResize="1" noEditPoints="1" noAdjustHandles="1" noChangeArrowheads="1" noChangeShapeType="1" noTextEdit="1"/>
              </p:cNvSpPr>
              <p:nvPr/>
            </p:nvSpPr>
            <p:spPr>
              <a:xfrm>
                <a:off x="5763491" y="4410506"/>
                <a:ext cx="6468437" cy="1477328"/>
              </a:xfrm>
              <a:prstGeom prst="rect">
                <a:avLst/>
              </a:prstGeom>
              <a:blipFill>
                <a:blip r:embed="rId5" cstate="print"/>
                <a:stretch>
                  <a:fillRect l="-753" t="-2479"/>
                </a:stretch>
              </a:blipFill>
            </p:spPr>
            <p:txBody>
              <a:bodyPr/>
              <a:lstStyle/>
              <a:p>
                <a:r>
                  <a:rPr lang="es-ES">
                    <a:noFill/>
                  </a:rPr>
                  <a:t> </a:t>
                </a:r>
              </a:p>
            </p:txBody>
          </p:sp>
        </mc:Fallback>
      </mc:AlternateContent>
    </p:spTree>
    <p:extLst>
      <p:ext uri="{BB962C8B-B14F-4D97-AF65-F5344CB8AC3E}">
        <p14:creationId xmlns:p14="http://schemas.microsoft.com/office/powerpoint/2010/main" xmlns="" val="11819598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F4429BD-04BC-4839-9276-94662D115F6D}"/>
              </a:ext>
            </a:extLst>
          </p:cNvPr>
          <p:cNvSpPr>
            <a:spLocks noGrp="1"/>
          </p:cNvSpPr>
          <p:nvPr>
            <p:ph type="title"/>
          </p:nvPr>
        </p:nvSpPr>
        <p:spPr>
          <a:xfrm>
            <a:off x="838200" y="178813"/>
            <a:ext cx="10515600" cy="376093"/>
          </a:xfrm>
        </p:spPr>
        <p:txBody>
          <a:bodyPr>
            <a:noAutofit/>
          </a:bodyPr>
          <a:lstStyle/>
          <a:p>
            <a:pPr algn="ctr"/>
            <a:r>
              <a:rPr lang="es-ES" sz="3200" b="1" dirty="0">
                <a:solidFill>
                  <a:srgbClr val="FF0000"/>
                </a:solidFill>
                <a:latin typeface="Arial" panose="020B0604020202020204" pitchFamily="34" charset="0"/>
                <a:cs typeface="Arial" panose="020B0604020202020204" pitchFamily="34" charset="0"/>
              </a:rPr>
              <a:t>Magnetostricción en monocristales cúbicos</a:t>
            </a:r>
            <a:endParaRPr lang="es-ES" sz="3200"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xmlns="" Requires="a14">
          <p:sp>
            <p:nvSpPr>
              <p:cNvPr id="3" name="Marcador de contenido 2">
                <a:extLst>
                  <a:ext uri="{FF2B5EF4-FFF2-40B4-BE49-F238E27FC236}">
                    <a16:creationId xmlns:a16="http://schemas.microsoft.com/office/drawing/2014/main" id="{C8A2BCEF-EC21-4ACD-BE0C-B37C8B246A31}"/>
                  </a:ext>
                </a:extLst>
              </p:cNvPr>
              <p:cNvSpPr>
                <a:spLocks noGrp="1"/>
              </p:cNvSpPr>
              <p:nvPr>
                <p:ph idx="1"/>
              </p:nvPr>
            </p:nvSpPr>
            <p:spPr>
              <a:xfrm>
                <a:off x="339436" y="4250420"/>
                <a:ext cx="11014364" cy="2542308"/>
              </a:xfrm>
            </p:spPr>
            <p:txBody>
              <a:bodyPr>
                <a:normAutofit fontScale="62500" lnSpcReduction="20000"/>
              </a:bodyPr>
              <a:lstStyle/>
              <a:p>
                <a:pPr marL="0" indent="0" algn="ctr">
                  <a:buNone/>
                </a:pPr>
                <a:endParaRPr lang="es-ES" sz="2000" i="1" dirty="0">
                  <a:latin typeface="Cambria Math" panose="02040503050406030204" pitchFamily="18" charset="0"/>
                  <a:ea typeface="Cambria Math" panose="02040503050406030204" pitchFamily="18" charset="0"/>
                  <a:cs typeface="Arial" panose="020B0604020202020204" pitchFamily="34" charset="0"/>
                </a:endParaRPr>
              </a:p>
              <a:p>
                <a:pPr marL="0" indent="0" algn="ctr">
                  <a:buNone/>
                </a:pPr>
                <a14:m>
                  <m:oMath xmlns:m="http://schemas.openxmlformats.org/officeDocument/2006/math">
                    <m:sSub>
                      <m:sSubPr>
                        <m:ctrlPr>
                          <a:rPr lang="es-ES" sz="3200" i="1">
                            <a:latin typeface="Cambria Math" panose="02040503050406030204" pitchFamily="18" charset="0"/>
                            <a:ea typeface="Cambria Math" panose="02040503050406030204" pitchFamily="18" charset="0"/>
                          </a:rPr>
                        </m:ctrlPr>
                      </m:sSubPr>
                      <m:e>
                        <m:r>
                          <a:rPr lang="es-ES" sz="3200" i="1">
                            <a:latin typeface="Cambria Math" panose="02040503050406030204" pitchFamily="18" charset="0"/>
                            <a:ea typeface="Cambria Math" panose="02040503050406030204" pitchFamily="18" charset="0"/>
                          </a:rPr>
                          <m:t>𝜆</m:t>
                        </m:r>
                      </m:e>
                      <m:sub>
                        <m:r>
                          <a:rPr lang="es-ES" sz="3200" i="1">
                            <a:latin typeface="Cambria Math" panose="02040503050406030204" pitchFamily="18" charset="0"/>
                            <a:ea typeface="Cambria Math" panose="02040503050406030204" pitchFamily="18" charset="0"/>
                          </a:rPr>
                          <m:t>𝑆</m:t>
                        </m:r>
                      </m:sub>
                    </m:sSub>
                    <m:r>
                      <a:rPr lang="es-ES" sz="3200" i="1">
                        <a:latin typeface="Cambria Math" panose="02040503050406030204" pitchFamily="18" charset="0"/>
                        <a:ea typeface="Cambria Math" panose="02040503050406030204" pitchFamily="18" charset="0"/>
                      </a:rPr>
                      <m:t> </m:t>
                    </m:r>
                    <m:r>
                      <a:rPr lang="es-ES" sz="3200" b="0" i="1" smtClean="0">
                        <a:latin typeface="Cambria Math" panose="02040503050406030204" pitchFamily="18" charset="0"/>
                        <a:ea typeface="Cambria Math" panose="02040503050406030204" pitchFamily="18" charset="0"/>
                        <a:cs typeface="Arial" panose="020B0604020202020204" pitchFamily="34" charset="0"/>
                      </a:rPr>
                      <m:t>=</m:t>
                    </m:r>
                    <m:f>
                      <m:fPr>
                        <m:ctrlPr>
                          <a:rPr lang="es-ES" sz="3200" b="0" i="1" smtClean="0">
                            <a:latin typeface="Cambria Math" panose="02040503050406030204" pitchFamily="18" charset="0"/>
                            <a:ea typeface="Cambria Math" panose="02040503050406030204" pitchFamily="18" charset="0"/>
                            <a:cs typeface="Arial" panose="020B0604020202020204" pitchFamily="34" charset="0"/>
                          </a:rPr>
                        </m:ctrlPr>
                      </m:fPr>
                      <m:num>
                        <m:r>
                          <m:rPr>
                            <m:sty m:val="p"/>
                          </m:rPr>
                          <a:rPr lang="el-GR" sz="3200" b="0" i="1" smtClean="0">
                            <a:latin typeface="Cambria Math" panose="02040503050406030204" pitchFamily="18" charset="0"/>
                            <a:ea typeface="Cambria Math" panose="02040503050406030204" pitchFamily="18" charset="0"/>
                            <a:cs typeface="Arial" panose="020B0604020202020204" pitchFamily="34" charset="0"/>
                          </a:rPr>
                          <m:t>Δ</m:t>
                        </m:r>
                        <m:r>
                          <a:rPr lang="es-ES" sz="3200" b="0" i="1" smtClean="0">
                            <a:latin typeface="Cambria Math" panose="02040503050406030204" pitchFamily="18" charset="0"/>
                            <a:ea typeface="Cambria Math" panose="02040503050406030204" pitchFamily="18" charset="0"/>
                            <a:cs typeface="Arial" panose="020B0604020202020204" pitchFamily="34" charset="0"/>
                          </a:rPr>
                          <m:t>𝑙</m:t>
                        </m:r>
                      </m:num>
                      <m:den>
                        <m:r>
                          <a:rPr lang="es-ES" sz="3200" b="0" i="1" smtClean="0">
                            <a:latin typeface="Cambria Math" panose="02040503050406030204" pitchFamily="18" charset="0"/>
                            <a:ea typeface="Cambria Math" panose="02040503050406030204" pitchFamily="18" charset="0"/>
                            <a:cs typeface="Arial" panose="020B0604020202020204" pitchFamily="34" charset="0"/>
                          </a:rPr>
                          <m:t>𝑙</m:t>
                        </m:r>
                      </m:den>
                    </m:f>
                    <m:r>
                      <a:rPr lang="es-ES" sz="3200" b="0" i="1" smtClean="0">
                        <a:latin typeface="Cambria Math" panose="02040503050406030204" pitchFamily="18" charset="0"/>
                        <a:ea typeface="Cambria Math" panose="02040503050406030204" pitchFamily="18" charset="0"/>
                        <a:cs typeface="Arial" panose="020B0604020202020204" pitchFamily="34" charset="0"/>
                      </a:rPr>
                      <m:t>=</m:t>
                    </m:r>
                    <m:f>
                      <m:fPr>
                        <m:ctrlPr>
                          <a:rPr lang="es-ES" sz="3200" b="0" i="1" smtClean="0">
                            <a:latin typeface="Cambria Math" panose="02040503050406030204" pitchFamily="18" charset="0"/>
                            <a:ea typeface="Cambria Math" panose="02040503050406030204" pitchFamily="18" charset="0"/>
                            <a:cs typeface="Arial" panose="020B0604020202020204" pitchFamily="34" charset="0"/>
                          </a:rPr>
                        </m:ctrlPr>
                      </m:fPr>
                      <m:num>
                        <m:r>
                          <a:rPr lang="es-ES" sz="3200" b="0" i="1" smtClean="0">
                            <a:latin typeface="Cambria Math" panose="02040503050406030204" pitchFamily="18" charset="0"/>
                            <a:ea typeface="Cambria Math" panose="02040503050406030204" pitchFamily="18" charset="0"/>
                            <a:cs typeface="Arial" panose="020B0604020202020204" pitchFamily="34" charset="0"/>
                          </a:rPr>
                          <m:t>3</m:t>
                        </m:r>
                      </m:num>
                      <m:den>
                        <m:r>
                          <a:rPr lang="es-ES" sz="3200" b="0" i="1" smtClean="0">
                            <a:latin typeface="Cambria Math" panose="02040503050406030204" pitchFamily="18" charset="0"/>
                            <a:ea typeface="Cambria Math" panose="02040503050406030204" pitchFamily="18" charset="0"/>
                            <a:cs typeface="Arial" panose="020B0604020202020204" pitchFamily="34" charset="0"/>
                          </a:rPr>
                          <m:t>2</m:t>
                        </m:r>
                      </m:den>
                    </m:f>
                    <m:sSub>
                      <m:sSubPr>
                        <m:ctrlPr>
                          <a:rPr lang="es-ES" sz="3200" b="0" i="1" smtClean="0">
                            <a:latin typeface="Cambria Math" panose="02040503050406030204" pitchFamily="18" charset="0"/>
                            <a:ea typeface="Cambria Math" panose="02040503050406030204" pitchFamily="18" charset="0"/>
                            <a:cs typeface="Arial" panose="020B0604020202020204" pitchFamily="34" charset="0"/>
                          </a:rPr>
                        </m:ctrlPr>
                      </m:sSubPr>
                      <m:e>
                        <m:r>
                          <a:rPr lang="es-ES" sz="3200" i="1">
                            <a:latin typeface="Cambria Math" panose="02040503050406030204" pitchFamily="18" charset="0"/>
                            <a:ea typeface="Cambria Math" panose="02040503050406030204" pitchFamily="18" charset="0"/>
                            <a:cs typeface="Arial" panose="020B0604020202020204" pitchFamily="34" charset="0"/>
                          </a:rPr>
                          <m:t>𝜆</m:t>
                        </m:r>
                      </m:e>
                      <m:sub>
                        <m:r>
                          <a:rPr lang="es-ES" sz="3200" b="0" i="1" smtClean="0">
                            <a:latin typeface="Cambria Math" panose="02040503050406030204" pitchFamily="18" charset="0"/>
                            <a:ea typeface="Cambria Math" panose="02040503050406030204" pitchFamily="18" charset="0"/>
                            <a:cs typeface="Arial" panose="020B0604020202020204" pitchFamily="34" charset="0"/>
                          </a:rPr>
                          <m:t>100</m:t>
                        </m:r>
                      </m:sub>
                    </m:sSub>
                    <m:d>
                      <m:dPr>
                        <m:ctrlPr>
                          <a:rPr lang="es-ES" sz="32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s-ES" sz="32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sz="3200" i="1">
                                    <a:latin typeface="Cambria Math" panose="02040503050406030204" pitchFamily="18" charset="0"/>
                                    <a:ea typeface="Cambria Math" panose="02040503050406030204" pitchFamily="18" charset="0"/>
                                    <a:cs typeface="Arial" panose="020B0604020202020204" pitchFamily="34" charset="0"/>
                                  </a:rPr>
                                </m:ctrlPr>
                              </m:sSubPr>
                              <m:e>
                                <m:r>
                                  <a:rPr lang="es-ES" sz="3200" i="1">
                                    <a:latin typeface="Cambria Math" panose="02040503050406030204" pitchFamily="18" charset="0"/>
                                    <a:ea typeface="Cambria Math" panose="02040503050406030204" pitchFamily="18" charset="0"/>
                                    <a:cs typeface="Arial" panose="020B0604020202020204" pitchFamily="34" charset="0"/>
                                  </a:rPr>
                                  <m:t>𝛼</m:t>
                                </m:r>
                              </m:e>
                              <m:sub>
                                <m:r>
                                  <a:rPr lang="es-ES" sz="3200" i="1">
                                    <a:latin typeface="Cambria Math" panose="02040503050406030204" pitchFamily="18" charset="0"/>
                                    <a:ea typeface="Cambria Math" panose="02040503050406030204" pitchFamily="18" charset="0"/>
                                    <a:cs typeface="Arial" panose="020B0604020202020204" pitchFamily="34" charset="0"/>
                                  </a:rPr>
                                  <m:t>1</m:t>
                                </m:r>
                              </m:sub>
                            </m:sSub>
                          </m:e>
                          <m:sup>
                            <m:r>
                              <a:rPr lang="es-ES" sz="3200"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s-ES" sz="3200" b="0" i="1" smtClean="0">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sz="3200" i="1">
                                    <a:latin typeface="Cambria Math" panose="02040503050406030204" pitchFamily="18" charset="0"/>
                                    <a:ea typeface="Cambria Math" panose="02040503050406030204" pitchFamily="18" charset="0"/>
                                    <a:cs typeface="Arial" panose="020B0604020202020204" pitchFamily="34" charset="0"/>
                                  </a:rPr>
                                </m:ctrlPr>
                              </m:sSubPr>
                              <m:e>
                                <m:r>
                                  <a:rPr lang="es-ES" sz="3200" i="1">
                                    <a:latin typeface="Cambria Math" panose="02040503050406030204" pitchFamily="18" charset="0"/>
                                    <a:ea typeface="Cambria Math" panose="02040503050406030204" pitchFamily="18" charset="0"/>
                                    <a:cs typeface="Arial" panose="020B0604020202020204" pitchFamily="34" charset="0"/>
                                  </a:rPr>
                                  <m:t>𝛽</m:t>
                                </m:r>
                              </m:e>
                              <m:sub>
                                <m:r>
                                  <a:rPr lang="es-ES" sz="3200" i="1">
                                    <a:latin typeface="Cambria Math" panose="02040503050406030204" pitchFamily="18" charset="0"/>
                                    <a:ea typeface="Cambria Math" panose="02040503050406030204" pitchFamily="18" charset="0"/>
                                    <a:cs typeface="Arial" panose="020B0604020202020204" pitchFamily="34" charset="0"/>
                                  </a:rPr>
                                  <m:t>1</m:t>
                                </m:r>
                              </m:sub>
                            </m:sSub>
                          </m:e>
                          <m:sup>
                            <m:r>
                              <a:rPr lang="es-ES" sz="3200" b="0" i="1" smtClean="0">
                                <a:latin typeface="Cambria Math" panose="02040503050406030204" pitchFamily="18" charset="0"/>
                                <a:ea typeface="Cambria Math" panose="02040503050406030204" pitchFamily="18" charset="0"/>
                                <a:cs typeface="Arial" panose="020B0604020202020204" pitchFamily="34" charset="0"/>
                              </a:rPr>
                              <m:t>2</m:t>
                            </m:r>
                          </m:sup>
                        </m:sSup>
                        <m:r>
                          <a:rPr lang="es-ES" sz="32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s-ES" sz="32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sz="3200" i="1">
                                    <a:latin typeface="Cambria Math" panose="02040503050406030204" pitchFamily="18" charset="0"/>
                                    <a:ea typeface="Cambria Math" panose="02040503050406030204" pitchFamily="18" charset="0"/>
                                    <a:cs typeface="Arial" panose="020B0604020202020204" pitchFamily="34" charset="0"/>
                                  </a:rPr>
                                </m:ctrlPr>
                              </m:sSubPr>
                              <m:e>
                                <m:r>
                                  <a:rPr lang="es-ES" sz="3200" i="1">
                                    <a:latin typeface="Cambria Math" panose="02040503050406030204" pitchFamily="18" charset="0"/>
                                    <a:ea typeface="Cambria Math" panose="02040503050406030204" pitchFamily="18" charset="0"/>
                                    <a:cs typeface="Arial" panose="020B0604020202020204" pitchFamily="34" charset="0"/>
                                  </a:rPr>
                                  <m:t>𝛼</m:t>
                                </m:r>
                              </m:e>
                              <m:sub>
                                <m:r>
                                  <a:rPr lang="es-ES" sz="3200" b="0" i="1" smtClean="0">
                                    <a:latin typeface="Cambria Math" panose="02040503050406030204" pitchFamily="18" charset="0"/>
                                    <a:ea typeface="Cambria Math" panose="02040503050406030204" pitchFamily="18" charset="0"/>
                                    <a:cs typeface="Arial" panose="020B0604020202020204" pitchFamily="34" charset="0"/>
                                  </a:rPr>
                                  <m:t>2</m:t>
                                </m:r>
                              </m:sub>
                            </m:sSub>
                          </m:e>
                          <m:sup>
                            <m:r>
                              <a:rPr lang="es-ES" sz="32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s-ES" sz="32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sz="3200" i="1">
                                    <a:latin typeface="Cambria Math" panose="02040503050406030204" pitchFamily="18" charset="0"/>
                                    <a:ea typeface="Cambria Math" panose="02040503050406030204" pitchFamily="18" charset="0"/>
                                    <a:cs typeface="Arial" panose="020B0604020202020204" pitchFamily="34" charset="0"/>
                                  </a:rPr>
                                </m:ctrlPr>
                              </m:sSubPr>
                              <m:e>
                                <m:r>
                                  <a:rPr lang="es-ES" sz="3200" i="1">
                                    <a:latin typeface="Cambria Math" panose="02040503050406030204" pitchFamily="18" charset="0"/>
                                    <a:ea typeface="Cambria Math" panose="02040503050406030204" pitchFamily="18" charset="0"/>
                                    <a:cs typeface="Arial" panose="020B0604020202020204" pitchFamily="34" charset="0"/>
                                  </a:rPr>
                                  <m:t>𝛽</m:t>
                                </m:r>
                              </m:e>
                              <m:sub>
                                <m:r>
                                  <a:rPr lang="es-ES" sz="3200" b="0" i="1" smtClean="0">
                                    <a:latin typeface="Cambria Math" panose="02040503050406030204" pitchFamily="18" charset="0"/>
                                    <a:ea typeface="Cambria Math" panose="02040503050406030204" pitchFamily="18" charset="0"/>
                                    <a:cs typeface="Arial" panose="020B0604020202020204" pitchFamily="34" charset="0"/>
                                  </a:rPr>
                                  <m:t>2</m:t>
                                </m:r>
                              </m:sub>
                            </m:sSub>
                          </m:e>
                          <m:sup>
                            <m:r>
                              <a:rPr lang="es-ES" sz="3200" i="1">
                                <a:latin typeface="Cambria Math" panose="02040503050406030204" pitchFamily="18" charset="0"/>
                                <a:ea typeface="Cambria Math" panose="02040503050406030204" pitchFamily="18" charset="0"/>
                                <a:cs typeface="Arial" panose="020B0604020202020204" pitchFamily="34" charset="0"/>
                              </a:rPr>
                              <m:t>2</m:t>
                            </m:r>
                          </m:sup>
                        </m:sSup>
                        <m:r>
                          <a:rPr lang="es-ES" sz="32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s-ES" sz="32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sz="3200" i="1">
                                    <a:latin typeface="Cambria Math" panose="02040503050406030204" pitchFamily="18" charset="0"/>
                                    <a:ea typeface="Cambria Math" panose="02040503050406030204" pitchFamily="18" charset="0"/>
                                    <a:cs typeface="Arial" panose="020B0604020202020204" pitchFamily="34" charset="0"/>
                                  </a:rPr>
                                </m:ctrlPr>
                              </m:sSubPr>
                              <m:e>
                                <m:r>
                                  <a:rPr lang="es-ES" sz="3200" i="1">
                                    <a:latin typeface="Cambria Math" panose="02040503050406030204" pitchFamily="18" charset="0"/>
                                    <a:ea typeface="Cambria Math" panose="02040503050406030204" pitchFamily="18" charset="0"/>
                                    <a:cs typeface="Arial" panose="020B0604020202020204" pitchFamily="34" charset="0"/>
                                  </a:rPr>
                                  <m:t>𝛼</m:t>
                                </m:r>
                              </m:e>
                              <m:sub>
                                <m:r>
                                  <a:rPr lang="es-ES" sz="3200" b="0" i="1" smtClean="0">
                                    <a:latin typeface="Cambria Math" panose="02040503050406030204" pitchFamily="18" charset="0"/>
                                    <a:ea typeface="Cambria Math" panose="02040503050406030204" pitchFamily="18" charset="0"/>
                                    <a:cs typeface="Arial" panose="020B0604020202020204" pitchFamily="34" charset="0"/>
                                  </a:rPr>
                                  <m:t>3</m:t>
                                </m:r>
                              </m:sub>
                            </m:sSub>
                          </m:e>
                          <m:sup>
                            <m:r>
                              <a:rPr lang="es-ES" sz="32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s-ES" sz="32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sz="3200" i="1">
                                    <a:latin typeface="Cambria Math" panose="02040503050406030204" pitchFamily="18" charset="0"/>
                                    <a:ea typeface="Cambria Math" panose="02040503050406030204" pitchFamily="18" charset="0"/>
                                    <a:cs typeface="Arial" panose="020B0604020202020204" pitchFamily="34" charset="0"/>
                                  </a:rPr>
                                </m:ctrlPr>
                              </m:sSubPr>
                              <m:e>
                                <m:r>
                                  <a:rPr lang="es-ES" sz="3200" i="1">
                                    <a:latin typeface="Cambria Math" panose="02040503050406030204" pitchFamily="18" charset="0"/>
                                    <a:ea typeface="Cambria Math" panose="02040503050406030204" pitchFamily="18" charset="0"/>
                                    <a:cs typeface="Arial" panose="020B0604020202020204" pitchFamily="34" charset="0"/>
                                  </a:rPr>
                                  <m:t>𝛽</m:t>
                                </m:r>
                              </m:e>
                              <m:sub>
                                <m:r>
                                  <a:rPr lang="es-ES" sz="3200" b="0" i="1" smtClean="0">
                                    <a:latin typeface="Cambria Math" panose="02040503050406030204" pitchFamily="18" charset="0"/>
                                    <a:ea typeface="Cambria Math" panose="02040503050406030204" pitchFamily="18" charset="0"/>
                                    <a:cs typeface="Arial" panose="020B0604020202020204" pitchFamily="34" charset="0"/>
                                  </a:rPr>
                                  <m:t>3</m:t>
                                </m:r>
                              </m:sub>
                            </m:sSub>
                          </m:e>
                          <m:sup>
                            <m:r>
                              <a:rPr lang="es-ES" sz="3200" i="1">
                                <a:latin typeface="Cambria Math" panose="02040503050406030204" pitchFamily="18" charset="0"/>
                                <a:ea typeface="Cambria Math" panose="02040503050406030204" pitchFamily="18" charset="0"/>
                                <a:cs typeface="Arial" panose="020B0604020202020204" pitchFamily="34" charset="0"/>
                              </a:rPr>
                              <m:t>2</m:t>
                            </m:r>
                          </m:sup>
                        </m:sSup>
                        <m:r>
                          <a:rPr lang="es-ES" sz="3200" b="0" i="1" smtClean="0">
                            <a:latin typeface="Cambria Math" panose="02040503050406030204" pitchFamily="18" charset="0"/>
                            <a:ea typeface="Cambria Math" panose="02040503050406030204" pitchFamily="18" charset="0"/>
                            <a:cs typeface="Arial" panose="020B0604020202020204" pitchFamily="34" charset="0"/>
                          </a:rPr>
                          <m:t>−</m:t>
                        </m:r>
                        <m:f>
                          <m:fPr>
                            <m:ctrlPr>
                              <a:rPr lang="es-ES" sz="3200" b="0" i="1" smtClean="0">
                                <a:latin typeface="Cambria Math" panose="02040503050406030204" pitchFamily="18" charset="0"/>
                                <a:ea typeface="Cambria Math" panose="02040503050406030204" pitchFamily="18" charset="0"/>
                                <a:cs typeface="Arial" panose="020B0604020202020204" pitchFamily="34" charset="0"/>
                              </a:rPr>
                            </m:ctrlPr>
                          </m:fPr>
                          <m:num>
                            <m:r>
                              <a:rPr lang="es-ES" sz="3200" b="0" i="1" smtClean="0">
                                <a:latin typeface="Cambria Math" panose="02040503050406030204" pitchFamily="18" charset="0"/>
                                <a:ea typeface="Cambria Math" panose="02040503050406030204" pitchFamily="18" charset="0"/>
                                <a:cs typeface="Arial" panose="020B0604020202020204" pitchFamily="34" charset="0"/>
                              </a:rPr>
                              <m:t>1</m:t>
                            </m:r>
                          </m:num>
                          <m:den>
                            <m:r>
                              <a:rPr lang="es-ES" sz="3200" b="0" i="1" smtClean="0">
                                <a:latin typeface="Cambria Math" panose="02040503050406030204" pitchFamily="18" charset="0"/>
                                <a:ea typeface="Cambria Math" panose="02040503050406030204" pitchFamily="18" charset="0"/>
                                <a:cs typeface="Arial" panose="020B0604020202020204" pitchFamily="34" charset="0"/>
                              </a:rPr>
                              <m:t>3</m:t>
                            </m:r>
                          </m:den>
                        </m:f>
                      </m:e>
                    </m:d>
                    <m:r>
                      <a:rPr lang="es-ES" sz="3200" b="0" i="1" smtClean="0">
                        <a:latin typeface="Cambria Math" panose="02040503050406030204" pitchFamily="18" charset="0"/>
                        <a:ea typeface="Cambria Math" panose="02040503050406030204" pitchFamily="18" charset="0"/>
                        <a:cs typeface="Arial" panose="020B0604020202020204" pitchFamily="34" charset="0"/>
                      </a:rPr>
                      <m:t>+3</m:t>
                    </m:r>
                  </m:oMath>
                </a14:m>
                <a:r>
                  <a:rPr lang="es-ES" sz="3200" dirty="0">
                    <a:ea typeface="Cambria Math" panose="02040503050406030204" pitchFamily="18" charset="0"/>
                    <a:cs typeface="Arial" panose="020B0604020202020204" pitchFamily="34" charset="0"/>
                  </a:rPr>
                  <a:t> </a:t>
                </a:r>
                <a14:m>
                  <m:oMath xmlns:m="http://schemas.openxmlformats.org/officeDocument/2006/math">
                    <m:sSub>
                      <m:sSubPr>
                        <m:ctrlPr>
                          <a:rPr lang="es-ES" sz="3200" i="1">
                            <a:latin typeface="Cambria Math" panose="02040503050406030204" pitchFamily="18" charset="0"/>
                            <a:ea typeface="Cambria Math" panose="02040503050406030204" pitchFamily="18" charset="0"/>
                            <a:cs typeface="Arial" panose="020B0604020202020204" pitchFamily="34" charset="0"/>
                          </a:rPr>
                        </m:ctrlPr>
                      </m:sSubPr>
                      <m:e>
                        <m:r>
                          <a:rPr lang="es-ES" sz="3200" i="1">
                            <a:latin typeface="Cambria Math" panose="02040503050406030204" pitchFamily="18" charset="0"/>
                            <a:ea typeface="Cambria Math" panose="02040503050406030204" pitchFamily="18" charset="0"/>
                            <a:cs typeface="Arial" panose="020B0604020202020204" pitchFamily="34" charset="0"/>
                          </a:rPr>
                          <m:t>𝜆</m:t>
                        </m:r>
                      </m:e>
                      <m:sub>
                        <m:r>
                          <a:rPr lang="es-ES" sz="3200" i="1">
                            <a:latin typeface="Cambria Math" panose="02040503050406030204" pitchFamily="18" charset="0"/>
                            <a:ea typeface="Cambria Math" panose="02040503050406030204" pitchFamily="18" charset="0"/>
                            <a:cs typeface="Arial" panose="020B0604020202020204" pitchFamily="34" charset="0"/>
                          </a:rPr>
                          <m:t>1</m:t>
                        </m:r>
                        <m:r>
                          <a:rPr lang="es-ES" sz="3200" b="0" i="1" smtClean="0">
                            <a:latin typeface="Cambria Math" panose="02040503050406030204" pitchFamily="18" charset="0"/>
                            <a:ea typeface="Cambria Math" panose="02040503050406030204" pitchFamily="18" charset="0"/>
                            <a:cs typeface="Arial" panose="020B0604020202020204" pitchFamily="34" charset="0"/>
                          </a:rPr>
                          <m:t>11</m:t>
                        </m:r>
                      </m:sub>
                    </m:sSub>
                    <m:d>
                      <m:dPr>
                        <m:ctrlPr>
                          <a:rPr lang="es-ES" sz="3200" i="1" smtClean="0">
                            <a:latin typeface="Cambria Math" panose="02040503050406030204" pitchFamily="18" charset="0"/>
                            <a:ea typeface="Cambria Math" panose="02040503050406030204" pitchFamily="18" charset="0"/>
                            <a:cs typeface="Arial" panose="020B0604020202020204" pitchFamily="34" charset="0"/>
                          </a:rPr>
                        </m:ctrlPr>
                      </m:dPr>
                      <m:e>
                        <m:sSub>
                          <m:sSubPr>
                            <m:ctrlPr>
                              <a:rPr lang="es-ES" sz="3200" i="1">
                                <a:latin typeface="Cambria Math" panose="02040503050406030204" pitchFamily="18" charset="0"/>
                                <a:ea typeface="Cambria Math" panose="02040503050406030204" pitchFamily="18" charset="0"/>
                                <a:cs typeface="Arial" panose="020B0604020202020204" pitchFamily="34" charset="0"/>
                              </a:rPr>
                            </m:ctrlPr>
                          </m:sSubPr>
                          <m:e>
                            <m:r>
                              <a:rPr lang="es-ES" sz="3200" i="1">
                                <a:latin typeface="Cambria Math" panose="02040503050406030204" pitchFamily="18" charset="0"/>
                                <a:ea typeface="Cambria Math" panose="02040503050406030204" pitchFamily="18" charset="0"/>
                                <a:cs typeface="Arial" panose="020B0604020202020204" pitchFamily="34" charset="0"/>
                              </a:rPr>
                              <m:t>𝛼</m:t>
                            </m:r>
                          </m:e>
                          <m:sub>
                            <m:r>
                              <a:rPr lang="es-ES" sz="3200" i="1">
                                <a:latin typeface="Cambria Math" panose="02040503050406030204" pitchFamily="18" charset="0"/>
                                <a:ea typeface="Cambria Math" panose="02040503050406030204" pitchFamily="18" charset="0"/>
                                <a:cs typeface="Arial" panose="020B0604020202020204" pitchFamily="34" charset="0"/>
                              </a:rPr>
                              <m:t>1</m:t>
                            </m:r>
                          </m:sub>
                        </m:sSub>
                        <m:sSub>
                          <m:sSubPr>
                            <m:ctrlPr>
                              <a:rPr lang="es-ES" sz="3200" i="1">
                                <a:latin typeface="Cambria Math" panose="02040503050406030204" pitchFamily="18" charset="0"/>
                                <a:ea typeface="Cambria Math" panose="02040503050406030204" pitchFamily="18" charset="0"/>
                                <a:cs typeface="Arial" panose="020B0604020202020204" pitchFamily="34" charset="0"/>
                              </a:rPr>
                            </m:ctrlPr>
                          </m:sSubPr>
                          <m:e>
                            <m:r>
                              <a:rPr lang="es-ES" sz="3200" i="1">
                                <a:latin typeface="Cambria Math" panose="02040503050406030204" pitchFamily="18" charset="0"/>
                                <a:ea typeface="Cambria Math" panose="02040503050406030204" pitchFamily="18" charset="0"/>
                                <a:cs typeface="Arial" panose="020B0604020202020204" pitchFamily="34" charset="0"/>
                              </a:rPr>
                              <m:t>𝛼</m:t>
                            </m:r>
                          </m:e>
                          <m:sub>
                            <m:r>
                              <a:rPr lang="es-ES" sz="3200" b="0" i="1" smtClean="0">
                                <a:latin typeface="Cambria Math" panose="02040503050406030204" pitchFamily="18" charset="0"/>
                                <a:ea typeface="Cambria Math" panose="02040503050406030204" pitchFamily="18" charset="0"/>
                                <a:cs typeface="Arial" panose="020B0604020202020204" pitchFamily="34" charset="0"/>
                              </a:rPr>
                              <m:t>2</m:t>
                            </m:r>
                          </m:sub>
                        </m:sSub>
                        <m:sSub>
                          <m:sSubPr>
                            <m:ctrlPr>
                              <a:rPr lang="es-ES" sz="3200" i="1">
                                <a:latin typeface="Cambria Math" panose="02040503050406030204" pitchFamily="18" charset="0"/>
                                <a:ea typeface="Cambria Math" panose="02040503050406030204" pitchFamily="18" charset="0"/>
                                <a:cs typeface="Arial" panose="020B0604020202020204" pitchFamily="34" charset="0"/>
                              </a:rPr>
                            </m:ctrlPr>
                          </m:sSubPr>
                          <m:e>
                            <m:r>
                              <a:rPr lang="es-ES" sz="3200" i="1">
                                <a:latin typeface="Cambria Math" panose="02040503050406030204" pitchFamily="18" charset="0"/>
                                <a:ea typeface="Cambria Math" panose="02040503050406030204" pitchFamily="18" charset="0"/>
                                <a:cs typeface="Arial" panose="020B0604020202020204" pitchFamily="34" charset="0"/>
                              </a:rPr>
                              <m:t>𝛽</m:t>
                            </m:r>
                          </m:e>
                          <m:sub>
                            <m:r>
                              <a:rPr lang="es-ES" sz="3200" i="1">
                                <a:latin typeface="Cambria Math" panose="02040503050406030204" pitchFamily="18" charset="0"/>
                                <a:ea typeface="Cambria Math" panose="02040503050406030204" pitchFamily="18" charset="0"/>
                                <a:cs typeface="Arial" panose="020B0604020202020204" pitchFamily="34" charset="0"/>
                              </a:rPr>
                              <m:t>1</m:t>
                            </m:r>
                          </m:sub>
                        </m:sSub>
                        <m:sSub>
                          <m:sSubPr>
                            <m:ctrlPr>
                              <a:rPr lang="es-ES" sz="3200" i="1">
                                <a:latin typeface="Cambria Math" panose="02040503050406030204" pitchFamily="18" charset="0"/>
                                <a:ea typeface="Cambria Math" panose="02040503050406030204" pitchFamily="18" charset="0"/>
                                <a:cs typeface="Arial" panose="020B0604020202020204" pitchFamily="34" charset="0"/>
                              </a:rPr>
                            </m:ctrlPr>
                          </m:sSubPr>
                          <m:e>
                            <m:r>
                              <a:rPr lang="es-ES" sz="3200" i="1">
                                <a:latin typeface="Cambria Math" panose="02040503050406030204" pitchFamily="18" charset="0"/>
                                <a:ea typeface="Cambria Math" panose="02040503050406030204" pitchFamily="18" charset="0"/>
                                <a:cs typeface="Arial" panose="020B0604020202020204" pitchFamily="34" charset="0"/>
                              </a:rPr>
                              <m:t>𝛽</m:t>
                            </m:r>
                          </m:e>
                          <m:sub>
                            <m:r>
                              <a:rPr lang="es-ES" sz="3200" b="0" i="1" smtClean="0">
                                <a:latin typeface="Cambria Math" panose="02040503050406030204" pitchFamily="18" charset="0"/>
                                <a:ea typeface="Cambria Math" panose="02040503050406030204" pitchFamily="18" charset="0"/>
                                <a:cs typeface="Arial" panose="020B0604020202020204" pitchFamily="34" charset="0"/>
                              </a:rPr>
                              <m:t>2</m:t>
                            </m:r>
                          </m:sub>
                        </m:sSub>
                        <m:r>
                          <a:rPr lang="es-ES" sz="32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s-ES" sz="3200" i="1">
                                <a:latin typeface="Cambria Math" panose="02040503050406030204" pitchFamily="18" charset="0"/>
                                <a:ea typeface="Cambria Math" panose="02040503050406030204" pitchFamily="18" charset="0"/>
                                <a:cs typeface="Arial" panose="020B0604020202020204" pitchFamily="34" charset="0"/>
                              </a:rPr>
                            </m:ctrlPr>
                          </m:sSubPr>
                          <m:e>
                            <m:r>
                              <a:rPr lang="es-ES" sz="3200" i="1">
                                <a:latin typeface="Cambria Math" panose="02040503050406030204" pitchFamily="18" charset="0"/>
                                <a:ea typeface="Cambria Math" panose="02040503050406030204" pitchFamily="18" charset="0"/>
                                <a:cs typeface="Arial" panose="020B0604020202020204" pitchFamily="34" charset="0"/>
                              </a:rPr>
                              <m:t>𝛼</m:t>
                            </m:r>
                          </m:e>
                          <m:sub>
                            <m:r>
                              <a:rPr lang="es-ES" sz="3200" b="0" i="1" smtClean="0">
                                <a:latin typeface="Cambria Math" panose="02040503050406030204" pitchFamily="18" charset="0"/>
                                <a:ea typeface="Cambria Math" panose="02040503050406030204" pitchFamily="18" charset="0"/>
                                <a:cs typeface="Arial" panose="020B0604020202020204" pitchFamily="34" charset="0"/>
                              </a:rPr>
                              <m:t>2</m:t>
                            </m:r>
                          </m:sub>
                        </m:sSub>
                        <m:sSub>
                          <m:sSubPr>
                            <m:ctrlPr>
                              <a:rPr lang="es-ES" sz="3200" i="1">
                                <a:latin typeface="Cambria Math" panose="02040503050406030204" pitchFamily="18" charset="0"/>
                                <a:ea typeface="Cambria Math" panose="02040503050406030204" pitchFamily="18" charset="0"/>
                                <a:cs typeface="Arial" panose="020B0604020202020204" pitchFamily="34" charset="0"/>
                              </a:rPr>
                            </m:ctrlPr>
                          </m:sSubPr>
                          <m:e>
                            <m:r>
                              <a:rPr lang="es-ES" sz="3200" i="1">
                                <a:latin typeface="Cambria Math" panose="02040503050406030204" pitchFamily="18" charset="0"/>
                                <a:ea typeface="Cambria Math" panose="02040503050406030204" pitchFamily="18" charset="0"/>
                                <a:cs typeface="Arial" panose="020B0604020202020204" pitchFamily="34" charset="0"/>
                              </a:rPr>
                              <m:t>𝛼</m:t>
                            </m:r>
                          </m:e>
                          <m:sub>
                            <m:r>
                              <a:rPr lang="es-ES" sz="3200" b="0" i="1" smtClean="0">
                                <a:latin typeface="Cambria Math" panose="02040503050406030204" pitchFamily="18" charset="0"/>
                                <a:ea typeface="Cambria Math" panose="02040503050406030204" pitchFamily="18" charset="0"/>
                                <a:cs typeface="Arial" panose="020B0604020202020204" pitchFamily="34" charset="0"/>
                              </a:rPr>
                              <m:t>3</m:t>
                            </m:r>
                          </m:sub>
                        </m:sSub>
                        <m:sSub>
                          <m:sSubPr>
                            <m:ctrlPr>
                              <a:rPr lang="es-ES" sz="3200" i="1">
                                <a:latin typeface="Cambria Math" panose="02040503050406030204" pitchFamily="18" charset="0"/>
                                <a:ea typeface="Cambria Math" panose="02040503050406030204" pitchFamily="18" charset="0"/>
                                <a:cs typeface="Arial" panose="020B0604020202020204" pitchFamily="34" charset="0"/>
                              </a:rPr>
                            </m:ctrlPr>
                          </m:sSubPr>
                          <m:e>
                            <m:r>
                              <a:rPr lang="es-ES" sz="3200" i="1">
                                <a:latin typeface="Cambria Math" panose="02040503050406030204" pitchFamily="18" charset="0"/>
                                <a:ea typeface="Cambria Math" panose="02040503050406030204" pitchFamily="18" charset="0"/>
                                <a:cs typeface="Arial" panose="020B0604020202020204" pitchFamily="34" charset="0"/>
                              </a:rPr>
                              <m:t>𝛽</m:t>
                            </m:r>
                          </m:e>
                          <m:sub>
                            <m:r>
                              <a:rPr lang="es-ES" sz="3200" b="0" i="1" smtClean="0">
                                <a:latin typeface="Cambria Math" panose="02040503050406030204" pitchFamily="18" charset="0"/>
                                <a:ea typeface="Cambria Math" panose="02040503050406030204" pitchFamily="18" charset="0"/>
                                <a:cs typeface="Arial" panose="020B0604020202020204" pitchFamily="34" charset="0"/>
                              </a:rPr>
                              <m:t>2</m:t>
                            </m:r>
                          </m:sub>
                        </m:sSub>
                        <m:sSub>
                          <m:sSubPr>
                            <m:ctrlPr>
                              <a:rPr lang="es-ES" sz="3200" i="1">
                                <a:latin typeface="Cambria Math" panose="02040503050406030204" pitchFamily="18" charset="0"/>
                                <a:ea typeface="Cambria Math" panose="02040503050406030204" pitchFamily="18" charset="0"/>
                                <a:cs typeface="Arial" panose="020B0604020202020204" pitchFamily="34" charset="0"/>
                              </a:rPr>
                            </m:ctrlPr>
                          </m:sSubPr>
                          <m:e>
                            <m:r>
                              <a:rPr lang="es-ES" sz="3200" i="1">
                                <a:latin typeface="Cambria Math" panose="02040503050406030204" pitchFamily="18" charset="0"/>
                                <a:ea typeface="Cambria Math" panose="02040503050406030204" pitchFamily="18" charset="0"/>
                                <a:cs typeface="Arial" panose="020B0604020202020204" pitchFamily="34" charset="0"/>
                              </a:rPr>
                              <m:t>𝛽</m:t>
                            </m:r>
                          </m:e>
                          <m:sub>
                            <m:r>
                              <a:rPr lang="es-ES" sz="3200" b="0" i="1" smtClean="0">
                                <a:latin typeface="Cambria Math" panose="02040503050406030204" pitchFamily="18" charset="0"/>
                                <a:ea typeface="Cambria Math" panose="02040503050406030204" pitchFamily="18" charset="0"/>
                                <a:cs typeface="Arial" panose="020B0604020202020204" pitchFamily="34" charset="0"/>
                              </a:rPr>
                              <m:t>3</m:t>
                            </m:r>
                          </m:sub>
                        </m:sSub>
                        <m:r>
                          <a:rPr lang="es-ES" sz="32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s-ES" sz="3200" i="1">
                                <a:latin typeface="Cambria Math" panose="02040503050406030204" pitchFamily="18" charset="0"/>
                                <a:ea typeface="Cambria Math" panose="02040503050406030204" pitchFamily="18" charset="0"/>
                                <a:cs typeface="Arial" panose="020B0604020202020204" pitchFamily="34" charset="0"/>
                              </a:rPr>
                            </m:ctrlPr>
                          </m:sSubPr>
                          <m:e>
                            <m:r>
                              <a:rPr lang="es-ES" sz="3200" i="1">
                                <a:latin typeface="Cambria Math" panose="02040503050406030204" pitchFamily="18" charset="0"/>
                                <a:ea typeface="Cambria Math" panose="02040503050406030204" pitchFamily="18" charset="0"/>
                                <a:cs typeface="Arial" panose="020B0604020202020204" pitchFamily="34" charset="0"/>
                              </a:rPr>
                              <m:t>𝛼</m:t>
                            </m:r>
                          </m:e>
                          <m:sub>
                            <m:r>
                              <a:rPr lang="es-ES" sz="3200" b="0" i="1" smtClean="0">
                                <a:latin typeface="Cambria Math" panose="02040503050406030204" pitchFamily="18" charset="0"/>
                                <a:ea typeface="Cambria Math" panose="02040503050406030204" pitchFamily="18" charset="0"/>
                                <a:cs typeface="Arial" panose="020B0604020202020204" pitchFamily="34" charset="0"/>
                              </a:rPr>
                              <m:t>3</m:t>
                            </m:r>
                          </m:sub>
                        </m:sSub>
                        <m:sSub>
                          <m:sSubPr>
                            <m:ctrlPr>
                              <a:rPr lang="es-ES" sz="3200" i="1">
                                <a:latin typeface="Cambria Math" panose="02040503050406030204" pitchFamily="18" charset="0"/>
                                <a:ea typeface="Cambria Math" panose="02040503050406030204" pitchFamily="18" charset="0"/>
                                <a:cs typeface="Arial" panose="020B0604020202020204" pitchFamily="34" charset="0"/>
                              </a:rPr>
                            </m:ctrlPr>
                          </m:sSubPr>
                          <m:e>
                            <m:r>
                              <a:rPr lang="es-ES" sz="3200" i="1">
                                <a:latin typeface="Cambria Math" panose="02040503050406030204" pitchFamily="18" charset="0"/>
                                <a:ea typeface="Cambria Math" panose="02040503050406030204" pitchFamily="18" charset="0"/>
                                <a:cs typeface="Arial" panose="020B0604020202020204" pitchFamily="34" charset="0"/>
                              </a:rPr>
                              <m:t>𝛼</m:t>
                            </m:r>
                          </m:e>
                          <m:sub>
                            <m:r>
                              <a:rPr lang="es-ES" sz="3200" b="0" i="1" smtClean="0">
                                <a:latin typeface="Cambria Math" panose="02040503050406030204" pitchFamily="18" charset="0"/>
                                <a:ea typeface="Cambria Math" panose="02040503050406030204" pitchFamily="18" charset="0"/>
                                <a:cs typeface="Arial" panose="020B0604020202020204" pitchFamily="34" charset="0"/>
                              </a:rPr>
                              <m:t>1</m:t>
                            </m:r>
                          </m:sub>
                        </m:sSub>
                        <m:sSub>
                          <m:sSubPr>
                            <m:ctrlPr>
                              <a:rPr lang="es-ES" sz="3200" i="1">
                                <a:latin typeface="Cambria Math" panose="02040503050406030204" pitchFamily="18" charset="0"/>
                                <a:ea typeface="Cambria Math" panose="02040503050406030204" pitchFamily="18" charset="0"/>
                                <a:cs typeface="Arial" panose="020B0604020202020204" pitchFamily="34" charset="0"/>
                              </a:rPr>
                            </m:ctrlPr>
                          </m:sSubPr>
                          <m:e>
                            <m:r>
                              <a:rPr lang="es-ES" sz="3200" i="1">
                                <a:latin typeface="Cambria Math" panose="02040503050406030204" pitchFamily="18" charset="0"/>
                                <a:ea typeface="Cambria Math" panose="02040503050406030204" pitchFamily="18" charset="0"/>
                                <a:cs typeface="Arial" panose="020B0604020202020204" pitchFamily="34" charset="0"/>
                              </a:rPr>
                              <m:t>𝛽</m:t>
                            </m:r>
                          </m:e>
                          <m:sub>
                            <m:r>
                              <a:rPr lang="es-ES" sz="3200" b="0" i="1" smtClean="0">
                                <a:latin typeface="Cambria Math" panose="02040503050406030204" pitchFamily="18" charset="0"/>
                                <a:ea typeface="Cambria Math" panose="02040503050406030204" pitchFamily="18" charset="0"/>
                                <a:cs typeface="Arial" panose="020B0604020202020204" pitchFamily="34" charset="0"/>
                              </a:rPr>
                              <m:t>3</m:t>
                            </m:r>
                          </m:sub>
                        </m:sSub>
                        <m:sSub>
                          <m:sSubPr>
                            <m:ctrlPr>
                              <a:rPr lang="es-ES" sz="3200" i="1">
                                <a:latin typeface="Cambria Math" panose="02040503050406030204" pitchFamily="18" charset="0"/>
                                <a:ea typeface="Cambria Math" panose="02040503050406030204" pitchFamily="18" charset="0"/>
                                <a:cs typeface="Arial" panose="020B0604020202020204" pitchFamily="34" charset="0"/>
                              </a:rPr>
                            </m:ctrlPr>
                          </m:sSubPr>
                          <m:e>
                            <m:r>
                              <a:rPr lang="es-ES" sz="3200" i="1">
                                <a:latin typeface="Cambria Math" panose="02040503050406030204" pitchFamily="18" charset="0"/>
                                <a:ea typeface="Cambria Math" panose="02040503050406030204" pitchFamily="18" charset="0"/>
                                <a:cs typeface="Arial" panose="020B0604020202020204" pitchFamily="34" charset="0"/>
                              </a:rPr>
                              <m:t>𝛽</m:t>
                            </m:r>
                          </m:e>
                          <m:sub>
                            <m:r>
                              <a:rPr lang="es-ES" sz="3200" b="0" i="1" smtClean="0">
                                <a:latin typeface="Cambria Math" panose="02040503050406030204" pitchFamily="18" charset="0"/>
                                <a:ea typeface="Cambria Math" panose="02040503050406030204" pitchFamily="18" charset="0"/>
                                <a:cs typeface="Arial" panose="020B0604020202020204" pitchFamily="34" charset="0"/>
                              </a:rPr>
                              <m:t>1</m:t>
                            </m:r>
                          </m:sub>
                        </m:sSub>
                      </m:e>
                    </m:d>
                  </m:oMath>
                </a14:m>
                <a:endParaRPr lang="es-ES" sz="3200" dirty="0"/>
              </a:p>
              <a:p>
                <a:pPr marL="0" indent="0">
                  <a:lnSpc>
                    <a:spcPct val="120000"/>
                  </a:lnSpc>
                  <a:buNone/>
                </a:pPr>
                <a:r>
                  <a:rPr lang="es-ES" dirty="0">
                    <a:latin typeface="Arial" panose="020B0604020202020204" pitchFamily="34" charset="0"/>
                    <a:cs typeface="Arial" panose="020B0604020202020204" pitchFamily="34" charset="0"/>
                  </a:rPr>
                  <a:t>Expresión de la constante de magnetostricción </a:t>
                </a:r>
                <a14:m>
                  <m:oMath xmlns:m="http://schemas.openxmlformats.org/officeDocument/2006/math">
                    <m:r>
                      <a:rPr lang="es-ES" i="1">
                        <a:latin typeface="Cambria Math" panose="02040503050406030204" pitchFamily="18" charset="0"/>
                        <a:ea typeface="Cambria Math" panose="02040503050406030204" pitchFamily="18" charset="0"/>
                        <a:cs typeface="Arial" panose="020B0604020202020204" pitchFamily="34" charset="0"/>
                      </a:rPr>
                      <m:t>𝜆</m:t>
                    </m:r>
                  </m:oMath>
                </a14:m>
                <a:r>
                  <a:rPr lang="es-ES" dirty="0">
                    <a:latin typeface="Arial" panose="020B0604020202020204" pitchFamily="34" charset="0"/>
                    <a:cs typeface="Arial" panose="020B0604020202020204" pitchFamily="34" charset="0"/>
                  </a:rPr>
                  <a:t> para un mono cristal cubico, téngase en cuenta que es aproximada, no obstante las aproximaciones no son significativas. Si tenemos un mono cristal saturado en una dada dirección, donde </a:t>
                </a:r>
                <a14:m>
                  <m:oMath xmlns:m="http://schemas.openxmlformats.org/officeDocument/2006/math">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𝛼</m:t>
                        </m:r>
                      </m:e>
                      <m:sub>
                        <m:r>
                          <a:rPr lang="es-ES" i="1">
                            <a:latin typeface="Cambria Math" panose="02040503050406030204" pitchFamily="18" charset="0"/>
                            <a:ea typeface="Cambria Math" panose="02040503050406030204" pitchFamily="18" charset="0"/>
                            <a:cs typeface="Arial" panose="020B0604020202020204" pitchFamily="34" charset="0"/>
                          </a:rPr>
                          <m:t>1</m:t>
                        </m:r>
                      </m:sub>
                    </m:sSub>
                  </m:oMath>
                </a14:m>
                <a:r>
                  <a:rPr lang="es-ES" dirty="0">
                    <a:latin typeface="Arial" panose="020B0604020202020204" pitchFamily="34" charset="0"/>
                    <a:cs typeface="Arial" panose="020B0604020202020204" pitchFamily="34" charset="0"/>
                  </a:rPr>
                  <a:t>,</a:t>
                </a:r>
                <a:r>
                  <a:rPr lang="es-E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𝛼</m:t>
                        </m:r>
                      </m:e>
                      <m:sub>
                        <m:r>
                          <a:rPr lang="es-ES" i="1">
                            <a:latin typeface="Cambria Math" panose="02040503050406030204" pitchFamily="18" charset="0"/>
                            <a:ea typeface="Cambria Math" panose="02040503050406030204" pitchFamily="18" charset="0"/>
                            <a:cs typeface="Arial" panose="020B0604020202020204" pitchFamily="34" charset="0"/>
                          </a:rPr>
                          <m:t>2</m:t>
                        </m:r>
                      </m:sub>
                    </m:sSub>
                  </m:oMath>
                </a14:m>
                <a:r>
                  <a:rPr lang="es-ES" dirty="0">
                    <a:latin typeface="Arial" panose="020B0604020202020204" pitchFamily="34" charset="0"/>
                    <a:cs typeface="Arial" panose="020B0604020202020204" pitchFamily="34" charset="0"/>
                  </a:rPr>
                  <a:t>,</a:t>
                </a:r>
                <a:r>
                  <a:rPr lang="es-E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𝛼</m:t>
                        </m:r>
                      </m:e>
                      <m:sub>
                        <m:r>
                          <a:rPr lang="es-ES" i="1">
                            <a:latin typeface="Cambria Math" panose="02040503050406030204" pitchFamily="18" charset="0"/>
                            <a:ea typeface="Cambria Math" panose="02040503050406030204" pitchFamily="18" charset="0"/>
                            <a:cs typeface="Arial" panose="020B0604020202020204" pitchFamily="34" charset="0"/>
                          </a:rPr>
                          <m:t>3</m:t>
                        </m:r>
                      </m:sub>
                    </m:sSub>
                  </m:oMath>
                </a14:m>
                <a:r>
                  <a:rPr lang="es-ES" dirty="0">
                    <a:latin typeface="Arial" panose="020B0604020202020204" pitchFamily="34" charset="0"/>
                    <a:cs typeface="Arial" panose="020B0604020202020204" pitchFamily="34" charset="0"/>
                  </a:rPr>
                  <a:t>, son los cosenos directores de esa dirección,  respecto a los ejes de la estructura cubica. Se puede conocer la deformación en otra dirección, dada por los  cosenos directores  </a:t>
                </a:r>
                <a14:m>
                  <m:oMath xmlns:m="http://schemas.openxmlformats.org/officeDocument/2006/math">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𝛽</m:t>
                        </m:r>
                      </m:e>
                      <m:sub>
                        <m:r>
                          <a:rPr lang="es-ES" i="1">
                            <a:latin typeface="Cambria Math" panose="02040503050406030204" pitchFamily="18" charset="0"/>
                            <a:ea typeface="Cambria Math" panose="02040503050406030204" pitchFamily="18" charset="0"/>
                            <a:cs typeface="Arial" panose="020B0604020202020204" pitchFamily="34" charset="0"/>
                          </a:rPr>
                          <m:t>1</m:t>
                        </m:r>
                      </m:sub>
                    </m:sSub>
                  </m:oMath>
                </a14:m>
                <a:r>
                  <a:rPr lang="es-ES" dirty="0">
                    <a:latin typeface="Arial" panose="020B0604020202020204" pitchFamily="34" charset="0"/>
                    <a:cs typeface="Arial" panose="020B0604020202020204" pitchFamily="34" charset="0"/>
                  </a:rPr>
                  <a:t>,</a:t>
                </a:r>
                <a:r>
                  <a:rPr lang="es-E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𝛽</m:t>
                        </m:r>
                      </m:e>
                      <m:sub>
                        <m:r>
                          <a:rPr lang="es-ES" i="1">
                            <a:latin typeface="Cambria Math" panose="02040503050406030204" pitchFamily="18" charset="0"/>
                            <a:ea typeface="Cambria Math" panose="02040503050406030204" pitchFamily="18" charset="0"/>
                            <a:cs typeface="Arial" panose="020B0604020202020204" pitchFamily="34" charset="0"/>
                          </a:rPr>
                          <m:t>2</m:t>
                        </m:r>
                      </m:sub>
                    </m:sSub>
                  </m:oMath>
                </a14:m>
                <a:r>
                  <a:rPr lang="es-ES" dirty="0">
                    <a:latin typeface="Arial" panose="020B0604020202020204" pitchFamily="34" charset="0"/>
                    <a:cs typeface="Arial" panose="020B0604020202020204" pitchFamily="34" charset="0"/>
                  </a:rPr>
                  <a:t>,</a:t>
                </a:r>
                <a:r>
                  <a:rPr lang="es-E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𝛽</m:t>
                        </m:r>
                      </m:e>
                      <m:sub>
                        <m:r>
                          <a:rPr lang="es-ES" i="1">
                            <a:latin typeface="Cambria Math" panose="02040503050406030204" pitchFamily="18" charset="0"/>
                            <a:ea typeface="Cambria Math" panose="02040503050406030204" pitchFamily="18" charset="0"/>
                            <a:cs typeface="Arial" panose="020B0604020202020204" pitchFamily="34" charset="0"/>
                          </a:rPr>
                          <m:t>3</m:t>
                        </m:r>
                      </m:sub>
                    </m:sSub>
                  </m:oMath>
                </a14:m>
                <a:r>
                  <a:rPr lang="es-ES" dirty="0">
                    <a:latin typeface="Arial" panose="020B0604020202020204" pitchFamily="34" charset="0"/>
                    <a:cs typeface="Arial" panose="020B0604020202020204" pitchFamily="34" charset="0"/>
                  </a:rPr>
                  <a:t>, mientras que </a:t>
                </a:r>
                <a14:m>
                  <m:oMath xmlns:m="http://schemas.openxmlformats.org/officeDocument/2006/math">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𝜆</m:t>
                        </m:r>
                      </m:e>
                      <m:sub>
                        <m:r>
                          <a:rPr lang="es-ES" i="1">
                            <a:latin typeface="Cambria Math" panose="02040503050406030204" pitchFamily="18" charset="0"/>
                            <a:ea typeface="Cambria Math" panose="02040503050406030204" pitchFamily="18" charset="0"/>
                            <a:cs typeface="Arial" panose="020B0604020202020204" pitchFamily="34" charset="0"/>
                          </a:rPr>
                          <m:t>100</m:t>
                        </m:r>
                      </m:sub>
                    </m:sSub>
                  </m:oMath>
                </a14:m>
                <a:r>
                  <a:rPr lang="es-ES" dirty="0">
                    <a:latin typeface="Arial" panose="020B0604020202020204" pitchFamily="34" charset="0"/>
                    <a:cs typeface="Arial" panose="020B0604020202020204" pitchFamily="34" charset="0"/>
                  </a:rPr>
                  <a:t> y</a:t>
                </a:r>
                <a:r>
                  <a:rPr lang="es-E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𝜆</m:t>
                        </m:r>
                      </m:e>
                      <m:sub>
                        <m:r>
                          <a:rPr lang="es-ES" i="1">
                            <a:latin typeface="Cambria Math" panose="02040503050406030204" pitchFamily="18" charset="0"/>
                            <a:ea typeface="Cambria Math" panose="02040503050406030204" pitchFamily="18" charset="0"/>
                            <a:cs typeface="Arial" panose="020B0604020202020204" pitchFamily="34" charset="0"/>
                          </a:rPr>
                          <m:t>111</m:t>
                        </m:r>
                      </m:sub>
                    </m:sSub>
                  </m:oMath>
                </a14:m>
                <a:r>
                  <a:rPr lang="es-ES" dirty="0">
                    <a:latin typeface="Arial" panose="020B0604020202020204" pitchFamily="34" charset="0"/>
                    <a:cs typeface="Arial" panose="020B0604020202020204" pitchFamily="34" charset="0"/>
                  </a:rPr>
                  <a:t> representan el cambio de longitud en saturación en las direcciones </a:t>
                </a:r>
                <a14:m>
                  <m:oMath xmlns:m="http://schemas.openxmlformats.org/officeDocument/2006/math">
                    <m:d>
                      <m:dPr>
                        <m:begChr m:val="["/>
                        <m:endChr m:val="]"/>
                        <m:ctrlPr>
                          <a:rPr lang="es-ES" i="1">
                            <a:latin typeface="Cambria Math" panose="02040503050406030204" pitchFamily="18" charset="0"/>
                            <a:cs typeface="Arial" panose="020B0604020202020204" pitchFamily="34" charset="0"/>
                          </a:rPr>
                        </m:ctrlPr>
                      </m:dPr>
                      <m:e>
                        <m:r>
                          <a:rPr lang="es-ES" i="1">
                            <a:latin typeface="Cambria Math" panose="02040503050406030204" pitchFamily="18" charset="0"/>
                            <a:cs typeface="Arial" panose="020B0604020202020204" pitchFamily="34" charset="0"/>
                          </a:rPr>
                          <m:t>100</m:t>
                        </m:r>
                      </m:e>
                    </m:d>
                  </m:oMath>
                </a14:m>
                <a:r>
                  <a:rPr lang="es-ES" dirty="0">
                    <a:latin typeface="Arial" panose="020B0604020202020204" pitchFamily="34" charset="0"/>
                    <a:cs typeface="Arial" panose="020B0604020202020204" pitchFamily="34" charset="0"/>
                  </a:rPr>
                  <a:t> y </a:t>
                </a:r>
                <a14:m>
                  <m:oMath xmlns:m="http://schemas.openxmlformats.org/officeDocument/2006/math">
                    <m:d>
                      <m:dPr>
                        <m:begChr m:val="["/>
                        <m:endChr m:val="]"/>
                        <m:ctrlPr>
                          <a:rPr lang="es-ES" i="1">
                            <a:latin typeface="Cambria Math" panose="02040503050406030204" pitchFamily="18" charset="0"/>
                            <a:cs typeface="Arial" panose="020B0604020202020204" pitchFamily="34" charset="0"/>
                          </a:rPr>
                        </m:ctrlPr>
                      </m:dPr>
                      <m:e>
                        <m:r>
                          <a:rPr lang="es-ES" i="1">
                            <a:latin typeface="Cambria Math" panose="02040503050406030204" pitchFamily="18" charset="0"/>
                            <a:cs typeface="Arial" panose="020B0604020202020204" pitchFamily="34" charset="0"/>
                          </a:rPr>
                          <m:t>111</m:t>
                        </m:r>
                      </m:e>
                    </m:d>
                  </m:oMath>
                </a14:m>
                <a:r>
                  <a:rPr lang="es-ES" dirty="0">
                    <a:latin typeface="Arial" panose="020B0604020202020204" pitchFamily="34" charset="0"/>
                    <a:cs typeface="Arial" panose="020B0604020202020204" pitchFamily="34" charset="0"/>
                  </a:rPr>
                  <a:t>, respectivamente.</a:t>
                </a:r>
              </a:p>
              <a:p>
                <a:pPr marL="0" indent="0">
                  <a:buNone/>
                </a:pPr>
                <a:endParaRPr lang="es-ES" dirty="0"/>
              </a:p>
            </p:txBody>
          </p:sp>
        </mc:Choice>
        <mc:Fallback>
          <p:sp>
            <p:nvSpPr>
              <p:cNvPr id="3" name="Marcador de contenido 2">
                <a:extLst>
                  <a:ext uri="{FF2B5EF4-FFF2-40B4-BE49-F238E27FC236}">
                    <a16:creationId xmlns:a16="http://schemas.microsoft.com/office/drawing/2014/main" xmlns="" xmlns:a14="http://schemas.microsoft.com/office/drawing/2010/main" id="{C8A2BCEF-EC21-4ACD-BE0C-B37C8B246A31}"/>
                  </a:ext>
                </a:extLst>
              </p:cNvPr>
              <p:cNvSpPr>
                <a:spLocks noGrp="1" noRot="1" noChangeAspect="1" noMove="1" noResize="1" noEditPoints="1" noAdjustHandles="1" noChangeArrowheads="1" noChangeShapeType="1" noTextEdit="1"/>
              </p:cNvSpPr>
              <p:nvPr>
                <p:ph idx="1"/>
              </p:nvPr>
            </p:nvSpPr>
            <p:spPr>
              <a:xfrm>
                <a:off x="339436" y="4250420"/>
                <a:ext cx="11014364" cy="2542308"/>
              </a:xfrm>
              <a:blipFill>
                <a:blip r:embed="rId2" cstate="print"/>
                <a:stretch>
                  <a:fillRect l="-498" r="-664" b="-240"/>
                </a:stretch>
              </a:blipFill>
            </p:spPr>
            <p:txBody>
              <a:bodyPr/>
              <a:lstStyle/>
              <a:p>
                <a:r>
                  <a:rPr lang="es-ES">
                    <a:noFill/>
                  </a:rPr>
                  <a:t> </a:t>
                </a:r>
              </a:p>
            </p:txBody>
          </p:sp>
        </mc:Fallback>
      </mc:AlternateContent>
      <p:pic>
        <p:nvPicPr>
          <p:cNvPr id="4" name="Imagen 3">
            <a:extLst>
              <a:ext uri="{FF2B5EF4-FFF2-40B4-BE49-F238E27FC236}">
                <a16:creationId xmlns:a16="http://schemas.microsoft.com/office/drawing/2014/main" xmlns="" id="{C1BB8A7D-26F7-4E2C-ADCC-55F5605845B6}"/>
              </a:ext>
            </a:extLst>
          </p:cNvPr>
          <p:cNvPicPr>
            <a:picLocks noChangeAspect="1"/>
          </p:cNvPicPr>
          <p:nvPr/>
        </p:nvPicPr>
        <p:blipFill rotWithShape="1">
          <a:blip r:embed="rId3" cstate="print"/>
          <a:srcRect l="36445" t="29495" r="19471" b="31313"/>
          <a:stretch/>
        </p:blipFill>
        <p:spPr>
          <a:xfrm>
            <a:off x="7184423" y="1087944"/>
            <a:ext cx="4901152" cy="2542308"/>
          </a:xfrm>
          <a:prstGeom prst="rect">
            <a:avLst/>
          </a:prstGeom>
        </p:spPr>
      </p:pic>
      <p:sp>
        <p:nvSpPr>
          <p:cNvPr id="5" name="CuadroTexto 4">
            <a:extLst>
              <a:ext uri="{FF2B5EF4-FFF2-40B4-BE49-F238E27FC236}">
                <a16:creationId xmlns:a16="http://schemas.microsoft.com/office/drawing/2014/main" xmlns="" id="{F62537F8-F79D-4E89-923A-806D1F1F91F7}"/>
              </a:ext>
            </a:extLst>
          </p:cNvPr>
          <p:cNvSpPr txBox="1"/>
          <p:nvPr/>
        </p:nvSpPr>
        <p:spPr>
          <a:xfrm>
            <a:off x="106425" y="741219"/>
            <a:ext cx="7083991" cy="4247317"/>
          </a:xfrm>
          <a:prstGeom prst="rect">
            <a:avLst/>
          </a:prstGeom>
          <a:noFill/>
        </p:spPr>
        <p:txBody>
          <a:bodyPr wrap="none" rtlCol="0">
            <a:spAutoFit/>
          </a:bodyPr>
          <a:lstStyle/>
          <a:p>
            <a:pPr algn="just"/>
            <a:r>
              <a:rPr lang="es-ES" dirty="0">
                <a:latin typeface="Arial" panose="020B0604020202020204" pitchFamily="34" charset="0"/>
                <a:cs typeface="Arial" panose="020B0604020202020204" pitchFamily="34" charset="0"/>
              </a:rPr>
              <a:t>El mecanismo de magnetostricción es la deformación entre</a:t>
            </a:r>
          </a:p>
          <a:p>
            <a:pPr algn="just"/>
            <a:r>
              <a:rPr lang="es-ES" dirty="0">
                <a:latin typeface="Arial" panose="020B0604020202020204" pitchFamily="34" charset="0"/>
                <a:cs typeface="Arial" panose="020B0604020202020204" pitchFamily="34" charset="0"/>
              </a:rPr>
              <a:t>el estado desmagnetizado y el de saturación. Se observa </a:t>
            </a:r>
          </a:p>
          <a:p>
            <a:pPr algn="just"/>
            <a:r>
              <a:rPr lang="es-ES" dirty="0">
                <a:latin typeface="Arial" panose="020B0604020202020204" pitchFamily="34" charset="0"/>
                <a:cs typeface="Arial" panose="020B0604020202020204" pitchFamily="34" charset="0"/>
              </a:rPr>
              <a:t>que el estado de saturación es </a:t>
            </a:r>
            <a:r>
              <a:rPr lang="es-ES" b="1" dirty="0">
                <a:latin typeface="Arial" panose="020B0604020202020204" pitchFamily="34" charset="0"/>
                <a:cs typeface="Arial" panose="020B0604020202020204" pitchFamily="34" charset="0"/>
              </a:rPr>
              <a:t>único (bien definido)</a:t>
            </a:r>
          </a:p>
          <a:p>
            <a:pPr algn="just"/>
            <a:r>
              <a:rPr lang="es-ES" dirty="0">
                <a:latin typeface="Arial" panose="020B0604020202020204" pitchFamily="34" charset="0"/>
                <a:cs typeface="Arial" panose="020B0604020202020204" pitchFamily="34" charset="0"/>
              </a:rPr>
              <a:t>y se accede cuando todos los dominios están en la misma</a:t>
            </a:r>
          </a:p>
          <a:p>
            <a:pPr algn="just"/>
            <a:r>
              <a:rPr lang="es-ES" dirty="0">
                <a:latin typeface="Arial" panose="020B0604020202020204" pitchFamily="34" charset="0"/>
                <a:cs typeface="Arial" panose="020B0604020202020204" pitchFamily="34" charset="0"/>
              </a:rPr>
              <a:t>dirección. En contraposición el estado inicial  desmagnetizado</a:t>
            </a:r>
          </a:p>
          <a:p>
            <a:pPr algn="just"/>
            <a:r>
              <a:rPr lang="es-ES" b="1" dirty="0">
                <a:latin typeface="Arial" panose="020B0604020202020204" pitchFamily="34" charset="0"/>
                <a:cs typeface="Arial" panose="020B0604020202020204" pitchFamily="34" charset="0"/>
              </a:rPr>
              <a:t>no es único</a:t>
            </a:r>
            <a:r>
              <a:rPr lang="es-ES" dirty="0">
                <a:latin typeface="Arial" panose="020B0604020202020204" pitchFamily="34" charset="0"/>
                <a:cs typeface="Arial" panose="020B0604020202020204" pitchFamily="34" charset="0"/>
              </a:rPr>
              <a:t> hay varias maneras de obtener  un estado de </a:t>
            </a:r>
          </a:p>
          <a:p>
            <a:pPr algn="just"/>
            <a:r>
              <a:rPr lang="es-ES" dirty="0">
                <a:latin typeface="Arial" panose="020B0604020202020204" pitchFamily="34" charset="0"/>
                <a:cs typeface="Arial" panose="020B0604020202020204" pitchFamily="34" charset="0"/>
              </a:rPr>
              <a:t>desmagnetización.</a:t>
            </a:r>
          </a:p>
          <a:p>
            <a:pPr algn="just"/>
            <a:r>
              <a:rPr lang="es-ES" dirty="0">
                <a:latin typeface="Arial" panose="020B0604020202020204" pitchFamily="34" charset="0"/>
                <a:cs typeface="Arial" panose="020B0604020202020204" pitchFamily="34" charset="0"/>
              </a:rPr>
              <a:t>El caso de monocristales cúbicos: la ecuación que veremos se </a:t>
            </a:r>
          </a:p>
          <a:p>
            <a:pPr algn="just"/>
            <a:r>
              <a:rPr lang="es-ES" dirty="0">
                <a:latin typeface="Arial" panose="020B0604020202020204" pitchFamily="34" charset="0"/>
                <a:cs typeface="Arial" panose="020B0604020202020204" pitchFamily="34" charset="0"/>
              </a:rPr>
              <a:t>basa en una definición arbitraria del estado inicial desmagnetizado</a:t>
            </a:r>
          </a:p>
          <a:p>
            <a:pPr algn="just"/>
            <a:r>
              <a:rPr lang="es-ES" dirty="0">
                <a:latin typeface="Arial" panose="020B0604020202020204" pitchFamily="34" charset="0"/>
                <a:cs typeface="Arial" panose="020B0604020202020204" pitchFamily="34" charset="0"/>
              </a:rPr>
              <a:t>“todos los posibles tipos de dominios tienen igual volumen” y </a:t>
            </a:r>
          </a:p>
          <a:p>
            <a:pPr algn="just"/>
            <a:r>
              <a:rPr lang="es-ES" dirty="0">
                <a:latin typeface="Arial" panose="020B0604020202020204" pitchFamily="34" charset="0"/>
                <a:cs typeface="Arial" panose="020B0604020202020204" pitchFamily="34" charset="0"/>
              </a:rPr>
              <a:t>otras arbitrariedades. Estas diferencias generan arbitrariedades en </a:t>
            </a:r>
          </a:p>
          <a:p>
            <a:pPr algn="just"/>
            <a:r>
              <a:rPr lang="es-ES" dirty="0">
                <a:latin typeface="Arial" panose="020B0604020202020204" pitchFamily="34" charset="0"/>
                <a:cs typeface="Arial" panose="020B0604020202020204" pitchFamily="34" charset="0"/>
              </a:rPr>
              <a:t>distintos trabajos, los mismos no parten de iguales condiciones</a:t>
            </a:r>
          </a:p>
          <a:p>
            <a:pPr algn="just"/>
            <a:r>
              <a:rPr lang="es-ES" dirty="0">
                <a:latin typeface="Arial" panose="020B0604020202020204" pitchFamily="34" charset="0"/>
                <a:cs typeface="Arial" panose="020B0604020202020204" pitchFamily="34" charset="0"/>
              </a:rPr>
              <a:t>Iniciales.</a:t>
            </a:r>
          </a:p>
          <a:p>
            <a:pPr algn="just"/>
            <a:endParaRPr lang="es-ES" dirty="0">
              <a:latin typeface="Arial" panose="020B0604020202020204" pitchFamily="34" charset="0"/>
              <a:cs typeface="Arial" panose="020B0604020202020204" pitchFamily="34" charset="0"/>
            </a:endParaRPr>
          </a:p>
          <a:p>
            <a:endParaRPr lang="es-ES" dirty="0"/>
          </a:p>
        </p:txBody>
      </p:sp>
    </p:spTree>
    <p:extLst>
      <p:ext uri="{BB962C8B-B14F-4D97-AF65-F5344CB8AC3E}">
        <p14:creationId xmlns:p14="http://schemas.microsoft.com/office/powerpoint/2010/main" xmlns="" val="31086729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5B79ABC2-E49E-4ADD-85FB-4B3F68F5B613}"/>
              </a:ext>
            </a:extLst>
          </p:cNvPr>
          <p:cNvSpPr>
            <a:spLocks noGrp="1"/>
          </p:cNvSpPr>
          <p:nvPr>
            <p:ph type="title"/>
          </p:nvPr>
        </p:nvSpPr>
        <p:spPr>
          <a:xfrm>
            <a:off x="838200" y="365126"/>
            <a:ext cx="10515600" cy="315912"/>
          </a:xfrm>
        </p:spPr>
        <p:txBody>
          <a:bodyPr>
            <a:normAutofit fontScale="90000"/>
          </a:bodyPr>
          <a:lstStyle/>
          <a:p>
            <a:pPr algn="ctr"/>
            <a:r>
              <a:rPr lang="es-ES" b="1" dirty="0">
                <a:solidFill>
                  <a:srgbClr val="FF0000"/>
                </a:solidFill>
              </a:rPr>
              <a:t>Magnetostricción y estado inicial</a:t>
            </a:r>
          </a:p>
        </p:txBody>
      </p:sp>
      <mc:AlternateContent xmlns:mc="http://schemas.openxmlformats.org/markup-compatibility/2006">
        <mc:Choice xmlns:a14="http://schemas.microsoft.com/office/drawing/2010/main" xmlns="" Requires="a14">
          <p:sp>
            <p:nvSpPr>
              <p:cNvPr id="3" name="Marcador de contenido 2">
                <a:extLst>
                  <a:ext uri="{FF2B5EF4-FFF2-40B4-BE49-F238E27FC236}">
                    <a16:creationId xmlns:a16="http://schemas.microsoft.com/office/drawing/2014/main" id="{17AFD2C8-D5BF-49A6-A710-C38EA57AFA5F}"/>
                  </a:ext>
                </a:extLst>
              </p:cNvPr>
              <p:cNvSpPr>
                <a:spLocks noGrp="1"/>
              </p:cNvSpPr>
              <p:nvPr>
                <p:ph idx="1"/>
              </p:nvPr>
            </p:nvSpPr>
            <p:spPr>
              <a:xfrm>
                <a:off x="436418" y="1465406"/>
                <a:ext cx="4953000" cy="5655830"/>
              </a:xfrm>
            </p:spPr>
            <p:txBody>
              <a:bodyPr>
                <a:normAutofit fontScale="62500" lnSpcReduction="20000"/>
              </a:bodyPr>
              <a:lstStyle/>
              <a:p>
                <a:pPr algn="just">
                  <a:lnSpc>
                    <a:spcPct val="120000"/>
                  </a:lnSpc>
                </a:pPr>
                <a:r>
                  <a:rPr lang="es-ES" dirty="0">
                    <a:latin typeface="Arial" panose="020B0604020202020204" pitchFamily="34" charset="0"/>
                    <a:cs typeface="Arial" panose="020B0604020202020204" pitchFamily="34" charset="0"/>
                  </a:rPr>
                  <a:t>Veamos un ejemplo donde queda clara la dependencia de la magnetostricción, con el estado inicial desmagnetizado. Esto de alguna manera justifica las diferencias encontradas por distintos investigadores al realizar un mismo ensayo, ya que no podemos establecer fehacientemente las condiciones iniciales. Existen una infinidad de estados desmagnetizados.</a:t>
                </a:r>
              </a:p>
              <a:p>
                <a:pPr algn="just">
                  <a:lnSpc>
                    <a:spcPct val="120000"/>
                  </a:lnSpc>
                </a:pPr>
                <a:r>
                  <a:rPr lang="es-ES" dirty="0">
                    <a:latin typeface="Arial" panose="020B0604020202020204" pitchFamily="34" charset="0"/>
                    <a:cs typeface="Arial" panose="020B0604020202020204" pitchFamily="34" charset="0"/>
                  </a:rPr>
                  <a:t>Dominios vecinos con magnetización opuesta no poseen energía elástica, puesto que en ellos </a:t>
                </a:r>
                <a14:m>
                  <m:oMath xmlns:m="http://schemas.openxmlformats.org/officeDocument/2006/math">
                    <m:r>
                      <a:rPr lang="es-ES" i="1">
                        <a:latin typeface="Cambria Math" panose="02040503050406030204" pitchFamily="18" charset="0"/>
                        <a:ea typeface="Cambria Math" panose="02040503050406030204" pitchFamily="18" charset="0"/>
                        <a:cs typeface="Arial" panose="020B0604020202020204" pitchFamily="34" charset="0"/>
                      </a:rPr>
                      <m:t>𝜆</m:t>
                    </m:r>
                  </m:oMath>
                </a14:m>
                <a:r>
                  <a:rPr lang="es-ES" dirty="0">
                    <a:latin typeface="Arial" panose="020B0604020202020204" pitchFamily="34" charset="0"/>
                    <a:cs typeface="Arial" panose="020B0604020202020204" pitchFamily="34" charset="0"/>
                  </a:rPr>
                  <a:t> es igual. Por tanto el movimiento de las paredes de </a:t>
                </a:r>
                <a14:m>
                  <m:oMath xmlns:m="http://schemas.openxmlformats.org/officeDocument/2006/math">
                    <m:r>
                      <a:rPr lang="es-ES" i="1">
                        <a:latin typeface="Cambria Math" panose="02040503050406030204" pitchFamily="18" charset="0"/>
                        <a:ea typeface="Cambria Math" panose="02040503050406030204" pitchFamily="18" charset="0"/>
                        <a:cs typeface="Arial" panose="020B0604020202020204" pitchFamily="34" charset="0"/>
                      </a:rPr>
                      <m:t>180°</m:t>
                    </m:r>
                  </m:oMath>
                </a14:m>
                <a:r>
                  <a:rPr lang="es-ES" dirty="0">
                    <a:latin typeface="Arial" panose="020B0604020202020204" pitchFamily="34" charset="0"/>
                    <a:cs typeface="Arial" panose="020B0604020202020204" pitchFamily="34" charset="0"/>
                  </a:rPr>
                  <a:t> no implica cambios en las dimensiones. Por el contrario el movimiento de las paredes de </a:t>
                </a:r>
                <a14:m>
                  <m:oMath xmlns:m="http://schemas.openxmlformats.org/officeDocument/2006/math">
                    <m:r>
                      <a:rPr lang="es-ES">
                        <a:latin typeface="Cambria Math" panose="02040503050406030204" pitchFamily="18" charset="0"/>
                        <a:ea typeface="Cambria Math" panose="02040503050406030204" pitchFamily="18" charset="0"/>
                        <a:cs typeface="Arial" panose="020B0604020202020204" pitchFamily="34" charset="0"/>
                      </a:rPr>
                      <m:t>9</m:t>
                    </m:r>
                    <m:r>
                      <a:rPr lang="es-ES" i="1">
                        <a:latin typeface="Cambria Math" panose="02040503050406030204" pitchFamily="18" charset="0"/>
                        <a:ea typeface="Cambria Math" panose="02040503050406030204" pitchFamily="18" charset="0"/>
                        <a:cs typeface="Arial" panose="020B0604020202020204" pitchFamily="34" charset="0"/>
                      </a:rPr>
                      <m:t>0°</m:t>
                    </m:r>
                  </m:oMath>
                </a14:m>
                <a:r>
                  <a:rPr lang="es-ES" dirty="0">
                    <a:latin typeface="Arial" panose="020B0604020202020204" pitchFamily="34" charset="0"/>
                    <a:cs typeface="Arial" panose="020B0604020202020204" pitchFamily="34" charset="0"/>
                  </a:rPr>
                  <a:t> si implica cambios en las dimensiones</a:t>
                </a:r>
              </a:p>
            </p:txBody>
          </p:sp>
        </mc:Choice>
        <mc:Fallback>
          <p:sp>
            <p:nvSpPr>
              <p:cNvPr id="3" name="Marcador de contenido 2">
                <a:extLst>
                  <a:ext uri="{FF2B5EF4-FFF2-40B4-BE49-F238E27FC236}">
                    <a16:creationId xmlns:a16="http://schemas.microsoft.com/office/drawing/2014/main" xmlns="" xmlns:a14="http://schemas.microsoft.com/office/drawing/2010/main" id="{17AFD2C8-D5BF-49A6-A710-C38EA57AFA5F}"/>
                  </a:ext>
                </a:extLst>
              </p:cNvPr>
              <p:cNvSpPr>
                <a:spLocks noGrp="1" noRot="1" noChangeAspect="1" noMove="1" noResize="1" noEditPoints="1" noAdjustHandles="1" noChangeArrowheads="1" noChangeShapeType="1" noTextEdit="1"/>
              </p:cNvSpPr>
              <p:nvPr>
                <p:ph idx="1"/>
              </p:nvPr>
            </p:nvSpPr>
            <p:spPr>
              <a:xfrm>
                <a:off x="436418" y="1465406"/>
                <a:ext cx="4953000" cy="5655830"/>
              </a:xfrm>
              <a:blipFill>
                <a:blip r:embed="rId2" cstate="print"/>
                <a:stretch>
                  <a:fillRect l="-862" t="-539" r="-985"/>
                </a:stretch>
              </a:blipFill>
            </p:spPr>
            <p:txBody>
              <a:bodyPr/>
              <a:lstStyle/>
              <a:p>
                <a:r>
                  <a:rPr lang="es-ES">
                    <a:noFill/>
                  </a:rPr>
                  <a:t> </a:t>
                </a:r>
              </a:p>
            </p:txBody>
          </p:sp>
        </mc:Fallback>
      </mc:AlternateContent>
      <p:pic>
        <p:nvPicPr>
          <p:cNvPr id="5" name="Imagen 4">
            <a:extLst>
              <a:ext uri="{FF2B5EF4-FFF2-40B4-BE49-F238E27FC236}">
                <a16:creationId xmlns:a16="http://schemas.microsoft.com/office/drawing/2014/main" xmlns="" id="{6F3FA5A2-E84D-4342-B354-EA799BFAF5E9}"/>
              </a:ext>
            </a:extLst>
          </p:cNvPr>
          <p:cNvPicPr>
            <a:picLocks noChangeAspect="1"/>
          </p:cNvPicPr>
          <p:nvPr/>
        </p:nvPicPr>
        <p:blipFill>
          <a:blip r:embed="rId3" cstate="print"/>
          <a:stretch>
            <a:fillRect/>
          </a:stretch>
        </p:blipFill>
        <p:spPr>
          <a:xfrm>
            <a:off x="5791200" y="1233056"/>
            <a:ext cx="6154864" cy="4943907"/>
          </a:xfrm>
          <a:prstGeom prst="rect">
            <a:avLst/>
          </a:prstGeom>
        </p:spPr>
      </p:pic>
    </p:spTree>
    <p:extLst>
      <p:ext uri="{BB962C8B-B14F-4D97-AF65-F5344CB8AC3E}">
        <p14:creationId xmlns:p14="http://schemas.microsoft.com/office/powerpoint/2010/main" xmlns="" val="19839821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Marcador de contenido 2">
                <a:extLst>
                  <a:ext uri="{FF2B5EF4-FFF2-40B4-BE49-F238E27FC236}">
                    <a16:creationId xmlns:a16="http://schemas.microsoft.com/office/drawing/2014/main" id="{46F4748B-1108-41F8-A9A5-E1A4E325C8C0}"/>
                  </a:ext>
                </a:extLst>
              </p:cNvPr>
              <p:cNvSpPr>
                <a:spLocks noGrp="1"/>
              </p:cNvSpPr>
              <p:nvPr>
                <p:ph idx="1"/>
              </p:nvPr>
            </p:nvSpPr>
            <p:spPr>
              <a:xfrm>
                <a:off x="124691" y="486697"/>
                <a:ext cx="11942618" cy="6225830"/>
              </a:xfrm>
            </p:spPr>
            <p:txBody>
              <a:bodyPr>
                <a:normAutofit fontScale="85000" lnSpcReduction="10000"/>
              </a:bodyPr>
              <a:lstStyle/>
              <a:p>
                <a:pPr marL="0" indent="0" algn="just">
                  <a:lnSpc>
                    <a:spcPct val="120000"/>
                  </a:lnSpc>
                  <a:buNone/>
                </a:pPr>
                <a:r>
                  <a:rPr lang="es-ES" sz="1800" dirty="0">
                    <a:latin typeface="Arial" panose="020B0604020202020204" pitchFamily="34" charset="0"/>
                    <a:cs typeface="Arial" panose="020B0604020202020204" pitchFamily="34" charset="0"/>
                  </a:rPr>
                  <a:t>Veamos el caso en que se desea hallar la deformación cuando esta coincide con la dirección de la magnetización, luego los ángulos son iguales, por tanto </a:t>
                </a:r>
                <a14:m>
                  <m:oMath xmlns:m="http://schemas.openxmlformats.org/officeDocument/2006/math">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𝛼</m:t>
                        </m:r>
                      </m:e>
                      <m:sub>
                        <m:r>
                          <a:rPr lang="es-ES" sz="1800" i="1">
                            <a:latin typeface="Cambria Math" panose="02040503050406030204" pitchFamily="18" charset="0"/>
                            <a:ea typeface="Cambria Math" panose="02040503050406030204" pitchFamily="18" charset="0"/>
                            <a:cs typeface="Arial" panose="020B0604020202020204" pitchFamily="34" charset="0"/>
                          </a:rPr>
                          <m:t>1</m:t>
                        </m:r>
                      </m:sub>
                    </m:sSub>
                    <m:r>
                      <a:rPr lang="es-ES" sz="1800" i="1">
                        <a:latin typeface="Cambria Math" panose="02040503050406030204" pitchFamily="18" charset="0"/>
                        <a:ea typeface="Cambria Math" panose="02040503050406030204" pitchFamily="18" charset="0"/>
                        <a:cs typeface="Arial" panose="020B0604020202020204" pitchFamily="34" charset="0"/>
                      </a:rPr>
                      <m:t>=</m:t>
                    </m:r>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𝛽</m:t>
                        </m:r>
                      </m:e>
                      <m:sub>
                        <m:r>
                          <a:rPr lang="es-ES" sz="1800" i="1">
                            <a:latin typeface="Cambria Math" panose="02040503050406030204" pitchFamily="18" charset="0"/>
                            <a:ea typeface="Cambria Math" panose="02040503050406030204" pitchFamily="18" charset="0"/>
                            <a:cs typeface="Arial" panose="020B0604020202020204" pitchFamily="34" charset="0"/>
                          </a:rPr>
                          <m:t>1</m:t>
                        </m:r>
                      </m:sub>
                    </m:sSub>
                  </m:oMath>
                </a14:m>
                <a:r>
                  <a:rPr lang="es-ES" sz="1800" dirty="0">
                    <a:latin typeface="Arial" panose="020B0604020202020204" pitchFamily="34" charset="0"/>
                    <a:cs typeface="Arial" panose="020B0604020202020204" pitchFamily="34" charset="0"/>
                  </a:rPr>
                  <a:t>, </a:t>
                </a:r>
                <a14:m>
                  <m:oMath xmlns:m="http://schemas.openxmlformats.org/officeDocument/2006/math">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𝛼</m:t>
                        </m:r>
                      </m:e>
                      <m:sub>
                        <m:r>
                          <a:rPr lang="es-ES" sz="1800" i="1">
                            <a:latin typeface="Cambria Math" panose="02040503050406030204" pitchFamily="18" charset="0"/>
                            <a:ea typeface="Cambria Math" panose="02040503050406030204" pitchFamily="18" charset="0"/>
                            <a:cs typeface="Arial" panose="020B0604020202020204" pitchFamily="34" charset="0"/>
                          </a:rPr>
                          <m:t>2</m:t>
                        </m:r>
                      </m:sub>
                    </m:sSub>
                    <m:r>
                      <a:rPr lang="es-ES" sz="1800" i="1">
                        <a:latin typeface="Cambria Math" panose="02040503050406030204" pitchFamily="18" charset="0"/>
                        <a:ea typeface="Cambria Math" panose="02040503050406030204" pitchFamily="18" charset="0"/>
                        <a:cs typeface="Arial" panose="020B0604020202020204" pitchFamily="34" charset="0"/>
                      </a:rPr>
                      <m:t>=</m:t>
                    </m:r>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𝛽</m:t>
                        </m:r>
                      </m:e>
                      <m:sub>
                        <m:r>
                          <a:rPr lang="es-ES" sz="1800" i="1">
                            <a:latin typeface="Cambria Math" panose="02040503050406030204" pitchFamily="18" charset="0"/>
                            <a:ea typeface="Cambria Math" panose="02040503050406030204" pitchFamily="18" charset="0"/>
                            <a:cs typeface="Arial" panose="020B0604020202020204" pitchFamily="34" charset="0"/>
                          </a:rPr>
                          <m:t>2</m:t>
                        </m:r>
                      </m:sub>
                    </m:sSub>
                  </m:oMath>
                </a14:m>
                <a:r>
                  <a:rPr lang="es-ES" sz="1800" dirty="0">
                    <a:latin typeface="Arial" panose="020B0604020202020204" pitchFamily="34" charset="0"/>
                    <a:cs typeface="Arial" panose="020B0604020202020204" pitchFamily="34" charset="0"/>
                  </a:rPr>
                  <a:t>, </a:t>
                </a:r>
                <a14:m>
                  <m:oMath xmlns:m="http://schemas.openxmlformats.org/officeDocument/2006/math">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𝛼</m:t>
                        </m:r>
                      </m:e>
                      <m:sub>
                        <m:r>
                          <a:rPr lang="es-ES" sz="1800" i="1">
                            <a:latin typeface="Cambria Math" panose="02040503050406030204" pitchFamily="18" charset="0"/>
                            <a:ea typeface="Cambria Math" panose="02040503050406030204" pitchFamily="18" charset="0"/>
                            <a:cs typeface="Arial" panose="020B0604020202020204" pitchFamily="34" charset="0"/>
                          </a:rPr>
                          <m:t>3</m:t>
                        </m:r>
                      </m:sub>
                    </m:sSub>
                    <m:r>
                      <a:rPr lang="es-ES" sz="1800" i="1">
                        <a:latin typeface="Cambria Math" panose="02040503050406030204" pitchFamily="18" charset="0"/>
                        <a:ea typeface="Cambria Math" panose="02040503050406030204" pitchFamily="18" charset="0"/>
                        <a:cs typeface="Arial" panose="020B0604020202020204" pitchFamily="34" charset="0"/>
                      </a:rPr>
                      <m:t>=</m:t>
                    </m:r>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𝛽</m:t>
                        </m:r>
                      </m:e>
                      <m:sub>
                        <m:r>
                          <a:rPr lang="es-ES" sz="1800" i="1">
                            <a:latin typeface="Cambria Math" panose="02040503050406030204" pitchFamily="18" charset="0"/>
                            <a:ea typeface="Cambria Math" panose="02040503050406030204" pitchFamily="18" charset="0"/>
                            <a:cs typeface="Arial" panose="020B0604020202020204" pitchFamily="34" charset="0"/>
                          </a:rPr>
                          <m:t>3</m:t>
                        </m:r>
                      </m:sub>
                    </m:sSub>
                  </m:oMath>
                </a14:m>
                <a:endParaRPr lang="es-ES" sz="1800" dirty="0">
                  <a:latin typeface="Arial" panose="020B0604020202020204" pitchFamily="34" charset="0"/>
                  <a:cs typeface="Arial" panose="020B0604020202020204" pitchFamily="34" charset="0"/>
                </a:endParaRPr>
              </a:p>
              <a:p>
                <a:pPr marL="0" indent="0" algn="ctr">
                  <a:lnSpc>
                    <a:spcPct val="120000"/>
                  </a:lnSpc>
                  <a:buNone/>
                </a:pPr>
                <a14:m>
                  <m:oMath xmlns:m="http://schemas.openxmlformats.org/officeDocument/2006/math">
                    <m:sSub>
                      <m:sSubPr>
                        <m:ctrlPr>
                          <a:rPr lang="es-ES" sz="1800" i="1">
                            <a:latin typeface="Cambria Math" panose="02040503050406030204" pitchFamily="18" charset="0"/>
                            <a:ea typeface="Cambria Math" panose="02040503050406030204" pitchFamily="18" charset="0"/>
                          </a:rPr>
                        </m:ctrlPr>
                      </m:sSubPr>
                      <m:e>
                        <m:r>
                          <a:rPr lang="es-ES" sz="1800" i="1">
                            <a:latin typeface="Cambria Math" panose="02040503050406030204" pitchFamily="18" charset="0"/>
                            <a:ea typeface="Cambria Math" panose="02040503050406030204" pitchFamily="18" charset="0"/>
                          </a:rPr>
                          <m:t>𝜆</m:t>
                        </m:r>
                      </m:e>
                      <m:sub>
                        <m:r>
                          <a:rPr lang="es-ES" sz="1800" i="1">
                            <a:latin typeface="Cambria Math" panose="02040503050406030204" pitchFamily="18" charset="0"/>
                            <a:ea typeface="Cambria Math" panose="02040503050406030204" pitchFamily="18" charset="0"/>
                          </a:rPr>
                          <m:t>𝑆</m:t>
                        </m:r>
                      </m:sub>
                    </m:sSub>
                    <m:r>
                      <a:rPr lang="es-ES" sz="1800" i="1">
                        <a:latin typeface="Cambria Math" panose="02040503050406030204" pitchFamily="18" charset="0"/>
                        <a:ea typeface="Cambria Math" panose="02040503050406030204" pitchFamily="18" charset="0"/>
                      </a:rPr>
                      <m:t> </m:t>
                    </m:r>
                    <m:r>
                      <a:rPr lang="es-ES" sz="1800" i="1">
                        <a:latin typeface="Cambria Math" panose="02040503050406030204" pitchFamily="18" charset="0"/>
                        <a:ea typeface="Cambria Math" panose="02040503050406030204" pitchFamily="18" charset="0"/>
                        <a:cs typeface="Arial" panose="020B0604020202020204" pitchFamily="34" charset="0"/>
                      </a:rPr>
                      <m:t>=</m:t>
                    </m:r>
                    <m:f>
                      <m:fPr>
                        <m:ctrlPr>
                          <a:rPr lang="es-ES" sz="1800" i="1">
                            <a:latin typeface="Cambria Math" panose="02040503050406030204" pitchFamily="18" charset="0"/>
                            <a:ea typeface="Cambria Math" panose="02040503050406030204" pitchFamily="18" charset="0"/>
                            <a:cs typeface="Arial" panose="020B0604020202020204" pitchFamily="34" charset="0"/>
                          </a:rPr>
                        </m:ctrlPr>
                      </m:fPr>
                      <m:num>
                        <m:r>
                          <m:rPr>
                            <m:sty m:val="p"/>
                          </m:rPr>
                          <a:rPr lang="el-GR" sz="1800" i="1">
                            <a:latin typeface="Cambria Math" panose="02040503050406030204" pitchFamily="18" charset="0"/>
                            <a:ea typeface="Cambria Math" panose="02040503050406030204" pitchFamily="18" charset="0"/>
                            <a:cs typeface="Arial" panose="020B0604020202020204" pitchFamily="34" charset="0"/>
                          </a:rPr>
                          <m:t>Δ</m:t>
                        </m:r>
                        <m:r>
                          <a:rPr lang="es-ES" sz="1800" i="1">
                            <a:latin typeface="Cambria Math" panose="02040503050406030204" pitchFamily="18" charset="0"/>
                            <a:ea typeface="Cambria Math" panose="02040503050406030204" pitchFamily="18" charset="0"/>
                            <a:cs typeface="Arial" panose="020B0604020202020204" pitchFamily="34" charset="0"/>
                          </a:rPr>
                          <m:t>𝑙</m:t>
                        </m:r>
                      </m:num>
                      <m:den>
                        <m:r>
                          <a:rPr lang="es-ES" sz="1800" i="1">
                            <a:latin typeface="Cambria Math" panose="02040503050406030204" pitchFamily="18" charset="0"/>
                            <a:ea typeface="Cambria Math" panose="02040503050406030204" pitchFamily="18" charset="0"/>
                            <a:cs typeface="Arial" panose="020B0604020202020204" pitchFamily="34" charset="0"/>
                          </a:rPr>
                          <m:t>𝑙</m:t>
                        </m:r>
                      </m:den>
                    </m:f>
                    <m:r>
                      <a:rPr lang="es-ES" sz="1800" i="1">
                        <a:latin typeface="Cambria Math" panose="02040503050406030204" pitchFamily="18" charset="0"/>
                        <a:ea typeface="Cambria Math" panose="02040503050406030204" pitchFamily="18" charset="0"/>
                        <a:cs typeface="Arial" panose="020B0604020202020204" pitchFamily="34" charset="0"/>
                      </a:rPr>
                      <m:t>=</m:t>
                    </m:r>
                    <m:f>
                      <m:fPr>
                        <m:ctrlPr>
                          <a:rPr lang="es-ES" sz="1800" i="1">
                            <a:latin typeface="Cambria Math" panose="02040503050406030204" pitchFamily="18" charset="0"/>
                            <a:ea typeface="Cambria Math" panose="02040503050406030204" pitchFamily="18" charset="0"/>
                            <a:cs typeface="Arial" panose="020B0604020202020204" pitchFamily="34" charset="0"/>
                          </a:rPr>
                        </m:ctrlPr>
                      </m:fPr>
                      <m:num>
                        <m:r>
                          <a:rPr lang="es-ES" sz="1800" i="1">
                            <a:latin typeface="Cambria Math" panose="02040503050406030204" pitchFamily="18" charset="0"/>
                            <a:ea typeface="Cambria Math" panose="02040503050406030204" pitchFamily="18" charset="0"/>
                            <a:cs typeface="Arial" panose="020B0604020202020204" pitchFamily="34" charset="0"/>
                          </a:rPr>
                          <m:t>3</m:t>
                        </m:r>
                      </m:num>
                      <m:den>
                        <m:r>
                          <a:rPr lang="es-ES" sz="1800" i="1">
                            <a:latin typeface="Cambria Math" panose="02040503050406030204" pitchFamily="18" charset="0"/>
                            <a:ea typeface="Cambria Math" panose="02040503050406030204" pitchFamily="18" charset="0"/>
                            <a:cs typeface="Arial" panose="020B0604020202020204" pitchFamily="34" charset="0"/>
                          </a:rPr>
                          <m:t>2</m:t>
                        </m:r>
                      </m:den>
                    </m:f>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𝜆</m:t>
                        </m:r>
                      </m:e>
                      <m:sub>
                        <m:r>
                          <a:rPr lang="es-ES" sz="1800" i="1">
                            <a:latin typeface="Cambria Math" panose="02040503050406030204" pitchFamily="18" charset="0"/>
                            <a:ea typeface="Cambria Math" panose="02040503050406030204" pitchFamily="18" charset="0"/>
                            <a:cs typeface="Arial" panose="020B0604020202020204" pitchFamily="34" charset="0"/>
                          </a:rPr>
                          <m:t>100</m:t>
                        </m:r>
                      </m:sub>
                    </m:sSub>
                    <m:d>
                      <m:dPr>
                        <m:ctrlPr>
                          <a:rPr lang="es-ES" sz="1800" i="1">
                            <a:latin typeface="Cambria Math" panose="02040503050406030204" pitchFamily="18" charset="0"/>
                            <a:ea typeface="Cambria Math" panose="02040503050406030204" pitchFamily="18" charset="0"/>
                            <a:cs typeface="Arial" panose="020B0604020202020204" pitchFamily="34" charset="0"/>
                          </a:rPr>
                        </m:ctrlPr>
                      </m:dPr>
                      <m:e>
                        <m:sSup>
                          <m:sSupPr>
                            <m:ctrlPr>
                              <a:rPr lang="es-ES" sz="18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𝛼</m:t>
                                </m:r>
                              </m:e>
                              <m:sub>
                                <m:r>
                                  <a:rPr lang="es-ES" sz="1800" i="1">
                                    <a:latin typeface="Cambria Math" panose="02040503050406030204" pitchFamily="18" charset="0"/>
                                    <a:ea typeface="Cambria Math" panose="02040503050406030204" pitchFamily="18" charset="0"/>
                                    <a:cs typeface="Arial" panose="020B0604020202020204" pitchFamily="34" charset="0"/>
                                  </a:rPr>
                                  <m:t>1</m:t>
                                </m:r>
                              </m:sub>
                            </m:sSub>
                          </m:e>
                          <m:sup>
                            <m:r>
                              <a:rPr lang="es-E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s-ES" sz="18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𝛽</m:t>
                                </m:r>
                              </m:e>
                              <m:sub>
                                <m:r>
                                  <a:rPr lang="es-ES" sz="1800" i="1">
                                    <a:latin typeface="Cambria Math" panose="02040503050406030204" pitchFamily="18" charset="0"/>
                                    <a:ea typeface="Cambria Math" panose="02040503050406030204" pitchFamily="18" charset="0"/>
                                    <a:cs typeface="Arial" panose="020B0604020202020204" pitchFamily="34" charset="0"/>
                                  </a:rPr>
                                  <m:t>1</m:t>
                                </m:r>
                              </m:sub>
                            </m:sSub>
                          </m:e>
                          <m:sup>
                            <m:r>
                              <a:rPr lang="es-ES" sz="1800" i="1">
                                <a:latin typeface="Cambria Math" panose="02040503050406030204" pitchFamily="18" charset="0"/>
                                <a:ea typeface="Cambria Math" panose="02040503050406030204" pitchFamily="18" charset="0"/>
                                <a:cs typeface="Arial" panose="020B0604020202020204" pitchFamily="34" charset="0"/>
                              </a:rPr>
                              <m:t>2</m:t>
                            </m:r>
                          </m:sup>
                        </m:sSup>
                        <m:r>
                          <a:rPr lang="es-ES" sz="1800" i="1">
                            <a:latin typeface="Cambria Math" panose="02040503050406030204" pitchFamily="18" charset="0"/>
                            <a:ea typeface="Cambria Math" panose="02040503050406030204" pitchFamily="18" charset="0"/>
                            <a:cs typeface="Arial" panose="020B0604020202020204" pitchFamily="34" charset="0"/>
                          </a:rPr>
                          <m:t>+</m:t>
                        </m:r>
                        <m:sSup>
                          <m:sSupPr>
                            <m:ctrlPr>
                              <a:rPr lang="es-ES" sz="18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𝛼</m:t>
                                </m:r>
                              </m:e>
                              <m:sub>
                                <m:r>
                                  <a:rPr lang="es-ES" sz="1800" i="1">
                                    <a:latin typeface="Cambria Math" panose="02040503050406030204" pitchFamily="18" charset="0"/>
                                    <a:ea typeface="Cambria Math" panose="02040503050406030204" pitchFamily="18" charset="0"/>
                                    <a:cs typeface="Arial" panose="020B0604020202020204" pitchFamily="34" charset="0"/>
                                  </a:rPr>
                                  <m:t>2</m:t>
                                </m:r>
                              </m:sub>
                            </m:sSub>
                          </m:e>
                          <m:sup>
                            <m:r>
                              <a:rPr lang="es-E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s-ES" sz="18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𝛽</m:t>
                                </m:r>
                              </m:e>
                              <m:sub>
                                <m:r>
                                  <a:rPr lang="es-ES" sz="1800" i="1">
                                    <a:latin typeface="Cambria Math" panose="02040503050406030204" pitchFamily="18" charset="0"/>
                                    <a:ea typeface="Cambria Math" panose="02040503050406030204" pitchFamily="18" charset="0"/>
                                    <a:cs typeface="Arial" panose="020B0604020202020204" pitchFamily="34" charset="0"/>
                                  </a:rPr>
                                  <m:t>2</m:t>
                                </m:r>
                              </m:sub>
                            </m:sSub>
                          </m:e>
                          <m:sup>
                            <m:r>
                              <a:rPr lang="es-ES" sz="1800" i="1">
                                <a:latin typeface="Cambria Math" panose="02040503050406030204" pitchFamily="18" charset="0"/>
                                <a:ea typeface="Cambria Math" panose="02040503050406030204" pitchFamily="18" charset="0"/>
                                <a:cs typeface="Arial" panose="020B0604020202020204" pitchFamily="34" charset="0"/>
                              </a:rPr>
                              <m:t>2</m:t>
                            </m:r>
                          </m:sup>
                        </m:sSup>
                        <m:r>
                          <a:rPr lang="es-ES" sz="1800" i="1">
                            <a:latin typeface="Cambria Math" panose="02040503050406030204" pitchFamily="18" charset="0"/>
                            <a:ea typeface="Cambria Math" panose="02040503050406030204" pitchFamily="18" charset="0"/>
                            <a:cs typeface="Arial" panose="020B0604020202020204" pitchFamily="34" charset="0"/>
                          </a:rPr>
                          <m:t>+</m:t>
                        </m:r>
                        <m:sSup>
                          <m:sSupPr>
                            <m:ctrlPr>
                              <a:rPr lang="es-ES" sz="18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𝛼</m:t>
                                </m:r>
                              </m:e>
                              <m:sub>
                                <m:r>
                                  <a:rPr lang="es-ES" sz="1800" i="1">
                                    <a:latin typeface="Cambria Math" panose="02040503050406030204" pitchFamily="18" charset="0"/>
                                    <a:ea typeface="Cambria Math" panose="02040503050406030204" pitchFamily="18" charset="0"/>
                                    <a:cs typeface="Arial" panose="020B0604020202020204" pitchFamily="34" charset="0"/>
                                  </a:rPr>
                                  <m:t>3</m:t>
                                </m:r>
                              </m:sub>
                            </m:sSub>
                          </m:e>
                          <m:sup>
                            <m:r>
                              <a:rPr lang="es-E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s-ES" sz="18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𝛽</m:t>
                                </m:r>
                              </m:e>
                              <m:sub>
                                <m:r>
                                  <a:rPr lang="es-ES" sz="1800" i="1">
                                    <a:latin typeface="Cambria Math" panose="02040503050406030204" pitchFamily="18" charset="0"/>
                                    <a:ea typeface="Cambria Math" panose="02040503050406030204" pitchFamily="18" charset="0"/>
                                    <a:cs typeface="Arial" panose="020B0604020202020204" pitchFamily="34" charset="0"/>
                                  </a:rPr>
                                  <m:t>3</m:t>
                                </m:r>
                              </m:sub>
                            </m:sSub>
                          </m:e>
                          <m:sup>
                            <m:r>
                              <a:rPr lang="es-ES" sz="1800" i="1">
                                <a:latin typeface="Cambria Math" panose="02040503050406030204" pitchFamily="18" charset="0"/>
                                <a:ea typeface="Cambria Math" panose="02040503050406030204" pitchFamily="18" charset="0"/>
                                <a:cs typeface="Arial" panose="020B0604020202020204" pitchFamily="34" charset="0"/>
                              </a:rPr>
                              <m:t>2</m:t>
                            </m:r>
                          </m:sup>
                        </m:sSup>
                        <m:r>
                          <a:rPr lang="es-ES" sz="1800" i="1">
                            <a:latin typeface="Cambria Math" panose="02040503050406030204" pitchFamily="18" charset="0"/>
                            <a:ea typeface="Cambria Math" panose="02040503050406030204" pitchFamily="18" charset="0"/>
                            <a:cs typeface="Arial" panose="020B0604020202020204" pitchFamily="34" charset="0"/>
                          </a:rPr>
                          <m:t>−</m:t>
                        </m:r>
                        <m:f>
                          <m:fPr>
                            <m:ctrlPr>
                              <a:rPr lang="es-ES" sz="1800" i="1">
                                <a:latin typeface="Cambria Math" panose="02040503050406030204" pitchFamily="18" charset="0"/>
                                <a:ea typeface="Cambria Math" panose="02040503050406030204" pitchFamily="18" charset="0"/>
                                <a:cs typeface="Arial" panose="020B0604020202020204" pitchFamily="34" charset="0"/>
                              </a:rPr>
                            </m:ctrlPr>
                          </m:fPr>
                          <m:num>
                            <m:r>
                              <a:rPr lang="es-ES" sz="1800" i="1">
                                <a:latin typeface="Cambria Math" panose="02040503050406030204" pitchFamily="18" charset="0"/>
                                <a:ea typeface="Cambria Math" panose="02040503050406030204" pitchFamily="18" charset="0"/>
                                <a:cs typeface="Arial" panose="020B0604020202020204" pitchFamily="34" charset="0"/>
                              </a:rPr>
                              <m:t>1</m:t>
                            </m:r>
                          </m:num>
                          <m:den>
                            <m:r>
                              <a:rPr lang="es-ES" sz="1800" i="1">
                                <a:latin typeface="Cambria Math" panose="02040503050406030204" pitchFamily="18" charset="0"/>
                                <a:ea typeface="Cambria Math" panose="02040503050406030204" pitchFamily="18" charset="0"/>
                                <a:cs typeface="Arial" panose="020B0604020202020204" pitchFamily="34" charset="0"/>
                              </a:rPr>
                              <m:t>3</m:t>
                            </m:r>
                          </m:den>
                        </m:f>
                      </m:e>
                    </m:d>
                    <m:r>
                      <a:rPr lang="es-ES" sz="1800" i="1">
                        <a:latin typeface="Cambria Math" panose="02040503050406030204" pitchFamily="18" charset="0"/>
                        <a:ea typeface="Cambria Math" panose="02040503050406030204" pitchFamily="18" charset="0"/>
                        <a:cs typeface="Arial" panose="020B0604020202020204" pitchFamily="34" charset="0"/>
                      </a:rPr>
                      <m:t>+3</m:t>
                    </m:r>
                  </m:oMath>
                </a14:m>
                <a:r>
                  <a:rPr lang="es-ES" sz="18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𝜆</m:t>
                        </m:r>
                      </m:e>
                      <m:sub>
                        <m:r>
                          <a:rPr lang="es-ES" sz="1800" i="1">
                            <a:latin typeface="Cambria Math" panose="02040503050406030204" pitchFamily="18" charset="0"/>
                            <a:ea typeface="Cambria Math" panose="02040503050406030204" pitchFamily="18" charset="0"/>
                            <a:cs typeface="Arial" panose="020B0604020202020204" pitchFamily="34" charset="0"/>
                          </a:rPr>
                          <m:t>111</m:t>
                        </m:r>
                      </m:sub>
                    </m:sSub>
                    <m:d>
                      <m:dPr>
                        <m:ctrlPr>
                          <a:rPr lang="es-ES" sz="1800" i="1">
                            <a:latin typeface="Cambria Math" panose="02040503050406030204" pitchFamily="18" charset="0"/>
                            <a:ea typeface="Cambria Math" panose="02040503050406030204" pitchFamily="18" charset="0"/>
                            <a:cs typeface="Arial" panose="020B0604020202020204" pitchFamily="34" charset="0"/>
                          </a:rPr>
                        </m:ctrlPr>
                      </m:dPr>
                      <m:e>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𝛼</m:t>
                            </m:r>
                          </m:e>
                          <m:sub>
                            <m:r>
                              <a:rPr lang="es-ES" sz="1800" i="1">
                                <a:latin typeface="Cambria Math" panose="02040503050406030204" pitchFamily="18" charset="0"/>
                                <a:ea typeface="Cambria Math" panose="02040503050406030204" pitchFamily="18" charset="0"/>
                                <a:cs typeface="Arial" panose="020B0604020202020204" pitchFamily="34" charset="0"/>
                              </a:rPr>
                              <m:t>1</m:t>
                            </m:r>
                          </m:sub>
                        </m:sSub>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𝛼</m:t>
                            </m:r>
                          </m:e>
                          <m:sub>
                            <m:r>
                              <a:rPr lang="es-ES" sz="1800" i="1">
                                <a:latin typeface="Cambria Math" panose="02040503050406030204" pitchFamily="18" charset="0"/>
                                <a:ea typeface="Cambria Math" panose="02040503050406030204" pitchFamily="18" charset="0"/>
                                <a:cs typeface="Arial" panose="020B0604020202020204" pitchFamily="34" charset="0"/>
                              </a:rPr>
                              <m:t>2</m:t>
                            </m:r>
                          </m:sub>
                        </m:sSub>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𝛽</m:t>
                            </m:r>
                          </m:e>
                          <m:sub>
                            <m:r>
                              <a:rPr lang="es-ES" sz="1800" i="1">
                                <a:latin typeface="Cambria Math" panose="02040503050406030204" pitchFamily="18" charset="0"/>
                                <a:ea typeface="Cambria Math" panose="02040503050406030204" pitchFamily="18" charset="0"/>
                                <a:cs typeface="Arial" panose="020B0604020202020204" pitchFamily="34" charset="0"/>
                              </a:rPr>
                              <m:t>1</m:t>
                            </m:r>
                          </m:sub>
                        </m:sSub>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𝛽</m:t>
                            </m:r>
                          </m:e>
                          <m:sub>
                            <m:r>
                              <a:rPr lang="es-ES" sz="1800" i="1">
                                <a:latin typeface="Cambria Math" panose="02040503050406030204" pitchFamily="18" charset="0"/>
                                <a:ea typeface="Cambria Math" panose="02040503050406030204" pitchFamily="18" charset="0"/>
                                <a:cs typeface="Arial" panose="020B0604020202020204" pitchFamily="34" charset="0"/>
                              </a:rPr>
                              <m:t>2</m:t>
                            </m:r>
                          </m:sub>
                        </m:sSub>
                        <m:r>
                          <a:rPr lang="es-ES" sz="1800" i="1">
                            <a:latin typeface="Cambria Math" panose="02040503050406030204" pitchFamily="18" charset="0"/>
                            <a:ea typeface="Cambria Math" panose="02040503050406030204" pitchFamily="18" charset="0"/>
                            <a:cs typeface="Arial" panose="020B0604020202020204" pitchFamily="34" charset="0"/>
                          </a:rPr>
                          <m:t>+</m:t>
                        </m:r>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𝛼</m:t>
                            </m:r>
                          </m:e>
                          <m:sub>
                            <m:r>
                              <a:rPr lang="es-ES" sz="1800" i="1">
                                <a:latin typeface="Cambria Math" panose="02040503050406030204" pitchFamily="18" charset="0"/>
                                <a:ea typeface="Cambria Math" panose="02040503050406030204" pitchFamily="18" charset="0"/>
                                <a:cs typeface="Arial" panose="020B0604020202020204" pitchFamily="34" charset="0"/>
                              </a:rPr>
                              <m:t>2</m:t>
                            </m:r>
                          </m:sub>
                        </m:sSub>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𝛼</m:t>
                            </m:r>
                          </m:e>
                          <m:sub>
                            <m:r>
                              <a:rPr lang="es-ES" sz="1800" i="1">
                                <a:latin typeface="Cambria Math" panose="02040503050406030204" pitchFamily="18" charset="0"/>
                                <a:ea typeface="Cambria Math" panose="02040503050406030204" pitchFamily="18" charset="0"/>
                                <a:cs typeface="Arial" panose="020B0604020202020204" pitchFamily="34" charset="0"/>
                              </a:rPr>
                              <m:t>3</m:t>
                            </m:r>
                          </m:sub>
                        </m:sSub>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𝛽</m:t>
                            </m:r>
                          </m:e>
                          <m:sub>
                            <m:r>
                              <a:rPr lang="es-ES" sz="1800" i="1">
                                <a:latin typeface="Cambria Math" panose="02040503050406030204" pitchFamily="18" charset="0"/>
                                <a:ea typeface="Cambria Math" panose="02040503050406030204" pitchFamily="18" charset="0"/>
                                <a:cs typeface="Arial" panose="020B0604020202020204" pitchFamily="34" charset="0"/>
                              </a:rPr>
                              <m:t>2</m:t>
                            </m:r>
                          </m:sub>
                        </m:sSub>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𝛽</m:t>
                            </m:r>
                          </m:e>
                          <m:sub>
                            <m:r>
                              <a:rPr lang="es-ES" sz="1800" i="1">
                                <a:latin typeface="Cambria Math" panose="02040503050406030204" pitchFamily="18" charset="0"/>
                                <a:ea typeface="Cambria Math" panose="02040503050406030204" pitchFamily="18" charset="0"/>
                                <a:cs typeface="Arial" panose="020B0604020202020204" pitchFamily="34" charset="0"/>
                              </a:rPr>
                              <m:t>3</m:t>
                            </m:r>
                          </m:sub>
                        </m:sSub>
                        <m:r>
                          <a:rPr lang="es-ES" sz="1800" i="1">
                            <a:latin typeface="Cambria Math" panose="02040503050406030204" pitchFamily="18" charset="0"/>
                            <a:ea typeface="Cambria Math" panose="02040503050406030204" pitchFamily="18" charset="0"/>
                            <a:cs typeface="Arial" panose="020B0604020202020204" pitchFamily="34" charset="0"/>
                          </a:rPr>
                          <m:t>+</m:t>
                        </m:r>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𝛼</m:t>
                            </m:r>
                          </m:e>
                          <m:sub>
                            <m:r>
                              <a:rPr lang="es-ES" sz="1800" i="1">
                                <a:latin typeface="Cambria Math" panose="02040503050406030204" pitchFamily="18" charset="0"/>
                                <a:ea typeface="Cambria Math" panose="02040503050406030204" pitchFamily="18" charset="0"/>
                                <a:cs typeface="Arial" panose="020B0604020202020204" pitchFamily="34" charset="0"/>
                              </a:rPr>
                              <m:t>3</m:t>
                            </m:r>
                          </m:sub>
                        </m:sSub>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𝛼</m:t>
                            </m:r>
                          </m:e>
                          <m:sub>
                            <m:r>
                              <a:rPr lang="es-ES" sz="1800" i="1">
                                <a:latin typeface="Cambria Math" panose="02040503050406030204" pitchFamily="18" charset="0"/>
                                <a:ea typeface="Cambria Math" panose="02040503050406030204" pitchFamily="18" charset="0"/>
                                <a:cs typeface="Arial" panose="020B0604020202020204" pitchFamily="34" charset="0"/>
                              </a:rPr>
                              <m:t>1</m:t>
                            </m:r>
                          </m:sub>
                        </m:sSub>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𝛽</m:t>
                            </m:r>
                          </m:e>
                          <m:sub>
                            <m:r>
                              <a:rPr lang="es-ES" sz="1800" i="1">
                                <a:latin typeface="Cambria Math" panose="02040503050406030204" pitchFamily="18" charset="0"/>
                                <a:ea typeface="Cambria Math" panose="02040503050406030204" pitchFamily="18" charset="0"/>
                                <a:cs typeface="Arial" panose="020B0604020202020204" pitchFamily="34" charset="0"/>
                              </a:rPr>
                              <m:t>3</m:t>
                            </m:r>
                          </m:sub>
                        </m:sSub>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𝛽</m:t>
                            </m:r>
                          </m:e>
                          <m:sub>
                            <m:r>
                              <a:rPr lang="es-ES" sz="1800" i="1">
                                <a:latin typeface="Cambria Math" panose="02040503050406030204" pitchFamily="18" charset="0"/>
                                <a:ea typeface="Cambria Math" panose="02040503050406030204" pitchFamily="18" charset="0"/>
                                <a:cs typeface="Arial" panose="020B0604020202020204" pitchFamily="34" charset="0"/>
                              </a:rPr>
                              <m:t>1</m:t>
                            </m:r>
                          </m:sub>
                        </m:sSub>
                      </m:e>
                    </m:d>
                    <m:r>
                      <a:rPr lang="es-ES" sz="18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s-ES" sz="1800" b="0" i="1" dirty="0">
                  <a:latin typeface="Arial" panose="020B0604020202020204" pitchFamily="34" charset="0"/>
                  <a:ea typeface="Cambria Math" panose="02040503050406030204" pitchFamily="18" charset="0"/>
                  <a:cs typeface="Arial" panose="020B0604020202020204" pitchFamily="34" charset="0"/>
                </a:endParaRPr>
              </a:p>
              <a:p>
                <a:pPr marL="0" indent="0" algn="just">
                  <a:lnSpc>
                    <a:spcPct val="120000"/>
                  </a:lnSpc>
                  <a:buNone/>
                </a:pPr>
                <a14:m>
                  <m:oMathPara xmlns:m="http://schemas.openxmlformats.org/officeDocument/2006/math">
                    <m:oMathParaPr>
                      <m:jc m:val="centerGroup"/>
                    </m:oMathParaPr>
                    <m:oMath xmlns:m="http://schemas.openxmlformats.org/officeDocument/2006/math">
                      <m:r>
                        <a:rPr lang="es-E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s-ES" sz="1800" i="1">
                              <a:latin typeface="Cambria Math" panose="02040503050406030204" pitchFamily="18" charset="0"/>
                              <a:ea typeface="Cambria Math" panose="02040503050406030204" pitchFamily="18" charset="0"/>
                              <a:cs typeface="Arial" panose="020B0604020202020204" pitchFamily="34" charset="0"/>
                            </a:rPr>
                          </m:ctrlPr>
                        </m:fPr>
                        <m:num>
                          <m:r>
                            <a:rPr lang="es-ES" sz="1800" i="1">
                              <a:latin typeface="Cambria Math" panose="02040503050406030204" pitchFamily="18" charset="0"/>
                              <a:ea typeface="Cambria Math" panose="02040503050406030204" pitchFamily="18" charset="0"/>
                              <a:cs typeface="Arial" panose="020B0604020202020204" pitchFamily="34" charset="0"/>
                            </a:rPr>
                            <m:t>3</m:t>
                          </m:r>
                        </m:num>
                        <m:den>
                          <m:r>
                            <a:rPr lang="es-ES" sz="1800" i="1">
                              <a:latin typeface="Cambria Math" panose="02040503050406030204" pitchFamily="18" charset="0"/>
                              <a:ea typeface="Cambria Math" panose="02040503050406030204" pitchFamily="18" charset="0"/>
                              <a:cs typeface="Arial" panose="020B0604020202020204" pitchFamily="34" charset="0"/>
                            </a:rPr>
                            <m:t>2</m:t>
                          </m:r>
                        </m:den>
                      </m:f>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𝜆</m:t>
                          </m:r>
                        </m:e>
                        <m:sub>
                          <m:r>
                            <a:rPr lang="es-ES" sz="1800" i="1">
                              <a:latin typeface="Cambria Math" panose="02040503050406030204" pitchFamily="18" charset="0"/>
                              <a:ea typeface="Cambria Math" panose="02040503050406030204" pitchFamily="18" charset="0"/>
                              <a:cs typeface="Arial" panose="020B0604020202020204" pitchFamily="34" charset="0"/>
                            </a:rPr>
                            <m:t>100</m:t>
                          </m:r>
                        </m:sub>
                      </m:sSub>
                      <m:d>
                        <m:dPr>
                          <m:ctrlPr>
                            <a:rPr lang="es-ES" sz="180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s-ES" sz="18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𝛼</m:t>
                                  </m:r>
                                </m:e>
                                <m:sub>
                                  <m:r>
                                    <a:rPr lang="es-ES" sz="1800" i="1">
                                      <a:latin typeface="Cambria Math" panose="02040503050406030204" pitchFamily="18" charset="0"/>
                                      <a:ea typeface="Cambria Math" panose="02040503050406030204" pitchFamily="18" charset="0"/>
                                      <a:cs typeface="Arial" panose="020B0604020202020204" pitchFamily="34" charset="0"/>
                                    </a:rPr>
                                    <m:t>1</m:t>
                                  </m:r>
                                </m:sub>
                              </m:sSub>
                            </m:e>
                            <m:sup>
                              <m:r>
                                <a:rPr lang="es-ES" sz="1800" b="0" i="1" smtClean="0">
                                  <a:latin typeface="Cambria Math" panose="02040503050406030204" pitchFamily="18" charset="0"/>
                                  <a:ea typeface="Cambria Math" panose="02040503050406030204" pitchFamily="18" charset="0"/>
                                  <a:cs typeface="Arial" panose="020B0604020202020204" pitchFamily="34" charset="0"/>
                                </a:rPr>
                                <m:t>4</m:t>
                              </m:r>
                            </m:sup>
                          </m:sSup>
                          <m:r>
                            <a:rPr lang="es-E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s-ES" sz="18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𝛼</m:t>
                                  </m:r>
                                </m:e>
                                <m:sub>
                                  <m:r>
                                    <a:rPr lang="es-ES" sz="1800" b="0" i="1" smtClean="0">
                                      <a:latin typeface="Cambria Math" panose="02040503050406030204" pitchFamily="18" charset="0"/>
                                      <a:ea typeface="Cambria Math" panose="02040503050406030204" pitchFamily="18" charset="0"/>
                                      <a:cs typeface="Arial" panose="020B0604020202020204" pitchFamily="34" charset="0"/>
                                    </a:rPr>
                                    <m:t>2</m:t>
                                  </m:r>
                                </m:sub>
                              </m:sSub>
                            </m:e>
                            <m:sup>
                              <m:r>
                                <a:rPr lang="es-ES" sz="1800" i="1">
                                  <a:latin typeface="Cambria Math" panose="02040503050406030204" pitchFamily="18" charset="0"/>
                                  <a:ea typeface="Cambria Math" panose="02040503050406030204" pitchFamily="18" charset="0"/>
                                  <a:cs typeface="Arial" panose="020B0604020202020204" pitchFamily="34" charset="0"/>
                                </a:rPr>
                                <m:t>4</m:t>
                              </m:r>
                            </m:sup>
                          </m:sSup>
                          <m:r>
                            <a:rPr lang="es-E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s-ES" sz="18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𝛼</m:t>
                                  </m:r>
                                </m:e>
                                <m:sub>
                                  <m:r>
                                    <a:rPr lang="es-ES" sz="1800" b="0" i="1" smtClean="0">
                                      <a:latin typeface="Cambria Math" panose="02040503050406030204" pitchFamily="18" charset="0"/>
                                      <a:ea typeface="Cambria Math" panose="02040503050406030204" pitchFamily="18" charset="0"/>
                                      <a:cs typeface="Arial" panose="020B0604020202020204" pitchFamily="34" charset="0"/>
                                    </a:rPr>
                                    <m:t>3</m:t>
                                  </m:r>
                                </m:sub>
                              </m:sSub>
                            </m:e>
                            <m:sup>
                              <m:r>
                                <a:rPr lang="es-ES" sz="1800" i="1">
                                  <a:latin typeface="Cambria Math" panose="02040503050406030204" pitchFamily="18" charset="0"/>
                                  <a:ea typeface="Cambria Math" panose="02040503050406030204" pitchFamily="18" charset="0"/>
                                  <a:cs typeface="Arial" panose="020B0604020202020204" pitchFamily="34" charset="0"/>
                                </a:rPr>
                                <m:t>4</m:t>
                              </m:r>
                            </m:sup>
                          </m:sSup>
                          <m:r>
                            <a:rPr lang="es-E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s-ES" sz="1800" i="1">
                                  <a:latin typeface="Cambria Math" panose="02040503050406030204" pitchFamily="18" charset="0"/>
                                  <a:ea typeface="Cambria Math" panose="02040503050406030204" pitchFamily="18" charset="0"/>
                                  <a:cs typeface="Arial" panose="020B0604020202020204" pitchFamily="34" charset="0"/>
                                </a:rPr>
                              </m:ctrlPr>
                            </m:fPr>
                            <m:num>
                              <m:r>
                                <a:rPr lang="es-ES" sz="1800" i="1">
                                  <a:latin typeface="Cambria Math" panose="02040503050406030204" pitchFamily="18" charset="0"/>
                                  <a:ea typeface="Cambria Math" panose="02040503050406030204" pitchFamily="18" charset="0"/>
                                  <a:cs typeface="Arial" panose="020B0604020202020204" pitchFamily="34" charset="0"/>
                                </a:rPr>
                                <m:t>1</m:t>
                              </m:r>
                            </m:num>
                            <m:den>
                              <m:r>
                                <a:rPr lang="es-ES" sz="1800" i="1">
                                  <a:latin typeface="Cambria Math" panose="02040503050406030204" pitchFamily="18" charset="0"/>
                                  <a:ea typeface="Cambria Math" panose="02040503050406030204" pitchFamily="18" charset="0"/>
                                  <a:cs typeface="Arial" panose="020B0604020202020204" pitchFamily="34" charset="0"/>
                                </a:rPr>
                                <m:t>3</m:t>
                              </m:r>
                            </m:den>
                          </m:f>
                        </m:e>
                      </m:d>
                      <m:r>
                        <a:rPr lang="es-ES" sz="1800" b="0" i="1" smtClean="0">
                          <a:latin typeface="Cambria Math" panose="02040503050406030204" pitchFamily="18" charset="0"/>
                          <a:ea typeface="Cambria Math" panose="02040503050406030204" pitchFamily="18" charset="0"/>
                          <a:cs typeface="Arial" panose="020B0604020202020204" pitchFamily="34" charset="0"/>
                        </a:rPr>
                        <m:t>+3</m:t>
                      </m:r>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𝜆</m:t>
                          </m:r>
                        </m:e>
                        <m:sub>
                          <m:r>
                            <a:rPr lang="es-ES" sz="1800" i="1">
                              <a:latin typeface="Cambria Math" panose="02040503050406030204" pitchFamily="18" charset="0"/>
                              <a:ea typeface="Cambria Math" panose="02040503050406030204" pitchFamily="18" charset="0"/>
                              <a:cs typeface="Arial" panose="020B0604020202020204" pitchFamily="34" charset="0"/>
                            </a:rPr>
                            <m:t>111</m:t>
                          </m:r>
                        </m:sub>
                      </m:sSub>
                      <m:d>
                        <m:dPr>
                          <m:ctrlPr>
                            <a:rPr lang="es-ES" sz="180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s-ES" sz="18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𝛼</m:t>
                                  </m:r>
                                </m:e>
                                <m:sub>
                                  <m:r>
                                    <a:rPr lang="es-ES" sz="1800" i="1">
                                      <a:latin typeface="Cambria Math" panose="02040503050406030204" pitchFamily="18" charset="0"/>
                                      <a:ea typeface="Cambria Math" panose="02040503050406030204" pitchFamily="18" charset="0"/>
                                      <a:cs typeface="Arial" panose="020B0604020202020204" pitchFamily="34" charset="0"/>
                                    </a:rPr>
                                    <m:t>1</m:t>
                                  </m:r>
                                </m:sub>
                              </m:sSub>
                            </m:e>
                            <m:sup>
                              <m:r>
                                <a:rPr lang="es-E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s-ES" sz="18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𝛼</m:t>
                                  </m:r>
                                </m:e>
                                <m:sub>
                                  <m:r>
                                    <a:rPr lang="es-ES" sz="1800" b="0" i="1" smtClean="0">
                                      <a:latin typeface="Cambria Math" panose="02040503050406030204" pitchFamily="18" charset="0"/>
                                      <a:ea typeface="Cambria Math" panose="02040503050406030204" pitchFamily="18" charset="0"/>
                                      <a:cs typeface="Arial" panose="020B0604020202020204" pitchFamily="34" charset="0"/>
                                    </a:rPr>
                                    <m:t>2</m:t>
                                  </m:r>
                                </m:sub>
                              </m:sSub>
                            </m:e>
                            <m:sup>
                              <m:r>
                                <a:rPr lang="es-ES" sz="1800" i="1">
                                  <a:latin typeface="Cambria Math" panose="02040503050406030204" pitchFamily="18" charset="0"/>
                                  <a:ea typeface="Cambria Math" panose="02040503050406030204" pitchFamily="18" charset="0"/>
                                  <a:cs typeface="Arial" panose="020B0604020202020204" pitchFamily="34" charset="0"/>
                                </a:rPr>
                                <m:t>2</m:t>
                              </m:r>
                            </m:sup>
                          </m:sSup>
                          <m:r>
                            <a:rPr lang="es-E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s-ES" sz="18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𝛼</m:t>
                                  </m:r>
                                </m:e>
                                <m:sub>
                                  <m:r>
                                    <a:rPr lang="es-ES" sz="1800" b="0" i="1" smtClean="0">
                                      <a:latin typeface="Cambria Math" panose="02040503050406030204" pitchFamily="18" charset="0"/>
                                      <a:ea typeface="Cambria Math" panose="02040503050406030204" pitchFamily="18" charset="0"/>
                                      <a:cs typeface="Arial" panose="020B0604020202020204" pitchFamily="34" charset="0"/>
                                    </a:rPr>
                                    <m:t>2</m:t>
                                  </m:r>
                                </m:sub>
                              </m:sSub>
                            </m:e>
                            <m:sup>
                              <m:r>
                                <a:rPr lang="es-E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s-ES" sz="18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𝛼</m:t>
                                  </m:r>
                                </m:e>
                                <m:sub>
                                  <m:r>
                                    <a:rPr lang="es-ES" sz="1800" b="0" i="1" smtClean="0">
                                      <a:latin typeface="Cambria Math" panose="02040503050406030204" pitchFamily="18" charset="0"/>
                                      <a:ea typeface="Cambria Math" panose="02040503050406030204" pitchFamily="18" charset="0"/>
                                      <a:cs typeface="Arial" panose="020B0604020202020204" pitchFamily="34" charset="0"/>
                                    </a:rPr>
                                    <m:t>3</m:t>
                                  </m:r>
                                </m:sub>
                              </m:sSub>
                            </m:e>
                            <m:sup>
                              <m:r>
                                <a:rPr lang="es-ES" sz="1800" i="1">
                                  <a:latin typeface="Cambria Math" panose="02040503050406030204" pitchFamily="18" charset="0"/>
                                  <a:ea typeface="Cambria Math" panose="02040503050406030204" pitchFamily="18" charset="0"/>
                                  <a:cs typeface="Arial" panose="020B0604020202020204" pitchFamily="34" charset="0"/>
                                </a:rPr>
                                <m:t>2</m:t>
                              </m:r>
                            </m:sup>
                          </m:sSup>
                          <m:r>
                            <a:rPr lang="es-E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s-ES" sz="18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𝛼</m:t>
                                  </m:r>
                                </m:e>
                                <m:sub>
                                  <m:r>
                                    <a:rPr lang="es-ES" sz="1800" b="0" i="1" smtClean="0">
                                      <a:latin typeface="Cambria Math" panose="02040503050406030204" pitchFamily="18" charset="0"/>
                                      <a:ea typeface="Cambria Math" panose="02040503050406030204" pitchFamily="18" charset="0"/>
                                      <a:cs typeface="Arial" panose="020B0604020202020204" pitchFamily="34" charset="0"/>
                                    </a:rPr>
                                    <m:t>3</m:t>
                                  </m:r>
                                </m:sub>
                              </m:sSub>
                            </m:e>
                            <m:sup>
                              <m:r>
                                <a:rPr lang="es-E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s-ES" sz="18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𝛼</m:t>
                                  </m:r>
                                </m:e>
                                <m:sub>
                                  <m:r>
                                    <a:rPr lang="es-ES" sz="1800" b="0" i="1" smtClean="0">
                                      <a:latin typeface="Cambria Math" panose="02040503050406030204" pitchFamily="18" charset="0"/>
                                      <a:ea typeface="Cambria Math" panose="02040503050406030204" pitchFamily="18" charset="0"/>
                                      <a:cs typeface="Arial" panose="020B0604020202020204" pitchFamily="34" charset="0"/>
                                    </a:rPr>
                                    <m:t>1</m:t>
                                  </m:r>
                                </m:sub>
                              </m:sSub>
                            </m:e>
                            <m:sup>
                              <m:r>
                                <a:rPr lang="es-ES" sz="1800" i="1">
                                  <a:latin typeface="Cambria Math" panose="02040503050406030204" pitchFamily="18" charset="0"/>
                                  <a:ea typeface="Cambria Math" panose="02040503050406030204" pitchFamily="18" charset="0"/>
                                  <a:cs typeface="Arial" panose="020B0604020202020204" pitchFamily="34" charset="0"/>
                                </a:rPr>
                                <m:t>2</m:t>
                              </m:r>
                            </m:sup>
                          </m:sSup>
                        </m:e>
                      </m:d>
                    </m:oMath>
                  </m:oMathPara>
                </a14:m>
                <a:endParaRPr lang="es-ES" sz="1800" dirty="0">
                  <a:latin typeface="Arial" panose="020B0604020202020204" pitchFamily="34" charset="0"/>
                  <a:cs typeface="Arial" panose="020B0604020202020204" pitchFamily="34" charset="0"/>
                </a:endParaRPr>
              </a:p>
              <a:p>
                <a:pPr marL="0" indent="0" algn="just">
                  <a:lnSpc>
                    <a:spcPct val="120000"/>
                  </a:lnSpc>
                  <a:buNone/>
                </a:pPr>
                <a:r>
                  <a:rPr lang="es-ES" sz="1800" dirty="0">
                    <a:latin typeface="Arial" panose="020B0604020202020204" pitchFamily="34" charset="0"/>
                    <a:cs typeface="Arial" panose="020B0604020202020204" pitchFamily="34" charset="0"/>
                  </a:rPr>
                  <a:t>Como </a:t>
                </a:r>
                <a14:m>
                  <m:oMath xmlns:m="http://schemas.openxmlformats.org/officeDocument/2006/math">
                    <m:sSup>
                      <m:sSupPr>
                        <m:ctrlPr>
                          <a:rPr lang="es-ES" sz="1800" i="1" smtClean="0">
                            <a:latin typeface="Cambria Math" panose="02040503050406030204" pitchFamily="18" charset="0"/>
                          </a:rPr>
                        </m:ctrlPr>
                      </m:sSupPr>
                      <m:e>
                        <m:d>
                          <m:dPr>
                            <m:ctrlPr>
                              <a:rPr lang="es-ES" sz="1800" i="1" smtClean="0">
                                <a:latin typeface="Cambria Math" panose="02040503050406030204" pitchFamily="18" charset="0"/>
                              </a:rPr>
                            </m:ctrlPr>
                          </m:dPr>
                          <m:e>
                            <m:sSup>
                              <m:sSupPr>
                                <m:ctrlPr>
                                  <a:rPr lang="es-ES" sz="18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𝛼</m:t>
                                    </m:r>
                                  </m:e>
                                  <m:sub>
                                    <m:r>
                                      <a:rPr lang="es-ES" sz="1800" i="1">
                                        <a:latin typeface="Cambria Math" panose="02040503050406030204" pitchFamily="18" charset="0"/>
                                        <a:ea typeface="Cambria Math" panose="02040503050406030204" pitchFamily="18" charset="0"/>
                                        <a:cs typeface="Arial" panose="020B0604020202020204" pitchFamily="34" charset="0"/>
                                      </a:rPr>
                                      <m:t>1</m:t>
                                    </m:r>
                                  </m:sub>
                                </m:sSub>
                              </m:e>
                              <m:sup>
                                <m:r>
                                  <a:rPr lang="es-ES" sz="1800" i="1">
                                    <a:latin typeface="Cambria Math" panose="02040503050406030204" pitchFamily="18" charset="0"/>
                                    <a:ea typeface="Cambria Math" panose="02040503050406030204" pitchFamily="18" charset="0"/>
                                    <a:cs typeface="Arial" panose="020B0604020202020204" pitchFamily="34" charset="0"/>
                                  </a:rPr>
                                  <m:t>2</m:t>
                                </m:r>
                              </m:sup>
                            </m:sSup>
                            <m:r>
                              <a:rPr lang="es-E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s-ES" sz="18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𝛼</m:t>
                                    </m:r>
                                  </m:e>
                                  <m:sub>
                                    <m:r>
                                      <a:rPr lang="es-ES" sz="1800" b="0" i="1" smtClean="0">
                                        <a:latin typeface="Cambria Math" panose="02040503050406030204" pitchFamily="18" charset="0"/>
                                        <a:ea typeface="Cambria Math" panose="02040503050406030204" pitchFamily="18" charset="0"/>
                                        <a:cs typeface="Arial" panose="020B0604020202020204" pitchFamily="34" charset="0"/>
                                      </a:rPr>
                                      <m:t>2</m:t>
                                    </m:r>
                                  </m:sub>
                                </m:sSub>
                              </m:e>
                              <m:sup>
                                <m:r>
                                  <a:rPr lang="es-ES" sz="1800" i="1">
                                    <a:latin typeface="Cambria Math" panose="02040503050406030204" pitchFamily="18" charset="0"/>
                                    <a:ea typeface="Cambria Math" panose="02040503050406030204" pitchFamily="18" charset="0"/>
                                    <a:cs typeface="Arial" panose="020B0604020202020204" pitchFamily="34" charset="0"/>
                                  </a:rPr>
                                  <m:t>2</m:t>
                                </m:r>
                              </m:sup>
                            </m:sSup>
                            <m:r>
                              <a:rPr lang="es-ES" sz="18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s-ES" sz="18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𝛼</m:t>
                                    </m:r>
                                  </m:e>
                                  <m:sub>
                                    <m:r>
                                      <a:rPr lang="es-ES" sz="1800" b="0" i="1" smtClean="0">
                                        <a:latin typeface="Cambria Math" panose="02040503050406030204" pitchFamily="18" charset="0"/>
                                        <a:ea typeface="Cambria Math" panose="02040503050406030204" pitchFamily="18" charset="0"/>
                                        <a:cs typeface="Arial" panose="020B0604020202020204" pitchFamily="34" charset="0"/>
                                      </a:rPr>
                                      <m:t>3</m:t>
                                    </m:r>
                                  </m:sub>
                                </m:sSub>
                              </m:e>
                              <m:sup>
                                <m:r>
                                  <a:rPr lang="es-ES" sz="1800" i="1">
                                    <a:latin typeface="Cambria Math" panose="02040503050406030204" pitchFamily="18" charset="0"/>
                                    <a:ea typeface="Cambria Math" panose="02040503050406030204" pitchFamily="18" charset="0"/>
                                    <a:cs typeface="Arial" panose="020B0604020202020204" pitchFamily="34" charset="0"/>
                                  </a:rPr>
                                  <m:t>2</m:t>
                                </m:r>
                              </m:sup>
                            </m:sSup>
                          </m:e>
                        </m:d>
                      </m:e>
                      <m:sup>
                        <m:r>
                          <a:rPr lang="es-ES" sz="1800" b="0" i="1" smtClean="0">
                            <a:latin typeface="Cambria Math" panose="02040503050406030204" pitchFamily="18" charset="0"/>
                          </a:rPr>
                          <m:t>2</m:t>
                        </m:r>
                      </m:sup>
                    </m:sSup>
                    <m:r>
                      <a:rPr lang="es-ES" sz="1800" b="0" i="1" smtClean="0">
                        <a:latin typeface="Cambria Math" panose="02040503050406030204" pitchFamily="18" charset="0"/>
                      </a:rPr>
                      <m:t>=1=</m:t>
                    </m:r>
                    <m:sSup>
                      <m:sSupPr>
                        <m:ctrlPr>
                          <a:rPr lang="es-ES" sz="18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𝛼</m:t>
                            </m:r>
                          </m:e>
                          <m:sub>
                            <m:r>
                              <a:rPr lang="es-ES" sz="1800" i="1">
                                <a:latin typeface="Cambria Math" panose="02040503050406030204" pitchFamily="18" charset="0"/>
                                <a:ea typeface="Cambria Math" panose="02040503050406030204" pitchFamily="18" charset="0"/>
                                <a:cs typeface="Arial" panose="020B0604020202020204" pitchFamily="34" charset="0"/>
                              </a:rPr>
                              <m:t>1</m:t>
                            </m:r>
                          </m:sub>
                        </m:sSub>
                      </m:e>
                      <m:sup>
                        <m:r>
                          <a:rPr lang="es-ES" sz="1800" i="1">
                            <a:latin typeface="Cambria Math" panose="02040503050406030204" pitchFamily="18" charset="0"/>
                            <a:ea typeface="Cambria Math" panose="02040503050406030204" pitchFamily="18" charset="0"/>
                            <a:cs typeface="Arial" panose="020B0604020202020204" pitchFamily="34" charset="0"/>
                          </a:rPr>
                          <m:t>4</m:t>
                        </m:r>
                      </m:sup>
                    </m:sSup>
                  </m:oMath>
                </a14:m>
                <a:r>
                  <a:rPr lang="es-ES" sz="1800" dirty="0">
                    <a:latin typeface="Arial" panose="020B0604020202020204" pitchFamily="34" charset="0"/>
                    <a:cs typeface="Arial" panose="020B0604020202020204" pitchFamily="34" charset="0"/>
                  </a:rPr>
                  <a:t>+</a:t>
                </a:r>
                <a:r>
                  <a:rPr lang="es-ES" sz="18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p>
                      <m:sSupPr>
                        <m:ctrlPr>
                          <a:rPr lang="es-ES" sz="18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𝛼</m:t>
                            </m:r>
                          </m:e>
                          <m:sub>
                            <m:r>
                              <a:rPr lang="es-ES" sz="1800" b="0" i="1" smtClean="0">
                                <a:latin typeface="Cambria Math" panose="02040503050406030204" pitchFamily="18" charset="0"/>
                                <a:ea typeface="Cambria Math" panose="02040503050406030204" pitchFamily="18" charset="0"/>
                                <a:cs typeface="Arial" panose="020B0604020202020204" pitchFamily="34" charset="0"/>
                              </a:rPr>
                              <m:t>2</m:t>
                            </m:r>
                          </m:sub>
                        </m:sSub>
                      </m:e>
                      <m:sup>
                        <m:r>
                          <a:rPr lang="es-ES" sz="1800" i="1">
                            <a:latin typeface="Cambria Math" panose="02040503050406030204" pitchFamily="18" charset="0"/>
                            <a:ea typeface="Cambria Math" panose="02040503050406030204" pitchFamily="18" charset="0"/>
                            <a:cs typeface="Arial" panose="020B0604020202020204" pitchFamily="34" charset="0"/>
                          </a:rPr>
                          <m:t>4</m:t>
                        </m:r>
                      </m:sup>
                    </m:sSup>
                  </m:oMath>
                </a14:m>
                <a:r>
                  <a:rPr lang="es-ES" sz="1800" dirty="0">
                    <a:latin typeface="Arial" panose="020B0604020202020204" pitchFamily="34" charset="0"/>
                    <a:cs typeface="Arial" panose="020B0604020202020204" pitchFamily="34" charset="0"/>
                  </a:rPr>
                  <a:t>+</a:t>
                </a:r>
                <a:r>
                  <a:rPr lang="es-ES" sz="18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p>
                      <m:sSupPr>
                        <m:ctrlPr>
                          <a:rPr lang="es-ES" sz="18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𝛼</m:t>
                            </m:r>
                          </m:e>
                          <m:sub>
                            <m:r>
                              <a:rPr lang="es-ES" sz="1800" b="0" i="1" smtClean="0">
                                <a:latin typeface="Cambria Math" panose="02040503050406030204" pitchFamily="18" charset="0"/>
                                <a:ea typeface="Cambria Math" panose="02040503050406030204" pitchFamily="18" charset="0"/>
                                <a:cs typeface="Arial" panose="020B0604020202020204" pitchFamily="34" charset="0"/>
                              </a:rPr>
                              <m:t>3</m:t>
                            </m:r>
                          </m:sub>
                        </m:sSub>
                      </m:e>
                      <m:sup>
                        <m:r>
                          <a:rPr lang="es-ES" sz="1800" i="1">
                            <a:latin typeface="Cambria Math" panose="02040503050406030204" pitchFamily="18" charset="0"/>
                            <a:ea typeface="Cambria Math" panose="02040503050406030204" pitchFamily="18" charset="0"/>
                            <a:cs typeface="Arial" panose="020B0604020202020204" pitchFamily="34" charset="0"/>
                          </a:rPr>
                          <m:t>4</m:t>
                        </m:r>
                      </m:sup>
                    </m:sSup>
                    <m:r>
                      <a:rPr lang="es-ES" sz="1800" b="0" i="1" smtClean="0">
                        <a:latin typeface="Cambria Math" panose="02040503050406030204" pitchFamily="18" charset="0"/>
                        <a:ea typeface="Cambria Math" panose="02040503050406030204" pitchFamily="18" charset="0"/>
                        <a:cs typeface="Arial" panose="020B0604020202020204" pitchFamily="34" charset="0"/>
                      </a:rPr>
                      <m:t>+2</m:t>
                    </m:r>
                    <m:d>
                      <m:dPr>
                        <m:ctrlPr>
                          <a:rPr lang="es-E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s-ES" sz="18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𝛼</m:t>
                                </m:r>
                              </m:e>
                              <m:sub>
                                <m:r>
                                  <a:rPr lang="es-ES" sz="1800" i="1">
                                    <a:latin typeface="Cambria Math" panose="02040503050406030204" pitchFamily="18" charset="0"/>
                                    <a:ea typeface="Cambria Math" panose="02040503050406030204" pitchFamily="18" charset="0"/>
                                    <a:cs typeface="Arial" panose="020B0604020202020204" pitchFamily="34" charset="0"/>
                                  </a:rPr>
                                  <m:t>1</m:t>
                                </m:r>
                              </m:sub>
                            </m:sSub>
                          </m:e>
                          <m:sup>
                            <m:r>
                              <a:rPr lang="es-E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s-ES" sz="18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𝛼</m:t>
                                </m:r>
                              </m:e>
                              <m:sub>
                                <m:r>
                                  <a:rPr lang="es-ES" sz="1800" i="1">
                                    <a:latin typeface="Cambria Math" panose="02040503050406030204" pitchFamily="18" charset="0"/>
                                    <a:ea typeface="Cambria Math" panose="02040503050406030204" pitchFamily="18" charset="0"/>
                                    <a:cs typeface="Arial" panose="020B0604020202020204" pitchFamily="34" charset="0"/>
                                  </a:rPr>
                                  <m:t>2</m:t>
                                </m:r>
                              </m:sub>
                            </m:sSub>
                          </m:e>
                          <m:sup>
                            <m:r>
                              <a:rPr lang="es-ES" sz="1800" i="1">
                                <a:latin typeface="Cambria Math" panose="02040503050406030204" pitchFamily="18" charset="0"/>
                                <a:ea typeface="Cambria Math" panose="02040503050406030204" pitchFamily="18" charset="0"/>
                                <a:cs typeface="Arial" panose="020B0604020202020204" pitchFamily="34" charset="0"/>
                              </a:rPr>
                              <m:t>2</m:t>
                            </m:r>
                          </m:sup>
                        </m:sSup>
                        <m:r>
                          <a:rPr lang="es-ES" sz="1800" i="1">
                            <a:latin typeface="Cambria Math" panose="02040503050406030204" pitchFamily="18" charset="0"/>
                            <a:ea typeface="Cambria Math" panose="02040503050406030204" pitchFamily="18" charset="0"/>
                            <a:cs typeface="Arial" panose="020B0604020202020204" pitchFamily="34" charset="0"/>
                          </a:rPr>
                          <m:t>+</m:t>
                        </m:r>
                        <m:sSup>
                          <m:sSupPr>
                            <m:ctrlPr>
                              <a:rPr lang="es-ES" sz="18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𝛼</m:t>
                                </m:r>
                              </m:e>
                              <m:sub>
                                <m:r>
                                  <a:rPr lang="es-ES" sz="1800" i="1">
                                    <a:latin typeface="Cambria Math" panose="02040503050406030204" pitchFamily="18" charset="0"/>
                                    <a:ea typeface="Cambria Math" panose="02040503050406030204" pitchFamily="18" charset="0"/>
                                    <a:cs typeface="Arial" panose="020B0604020202020204" pitchFamily="34" charset="0"/>
                                  </a:rPr>
                                  <m:t>2</m:t>
                                </m:r>
                              </m:sub>
                            </m:sSub>
                          </m:e>
                          <m:sup>
                            <m:r>
                              <a:rPr lang="es-E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s-ES" sz="18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𝛼</m:t>
                                </m:r>
                              </m:e>
                              <m:sub>
                                <m:r>
                                  <a:rPr lang="es-ES" sz="1800" i="1">
                                    <a:latin typeface="Cambria Math" panose="02040503050406030204" pitchFamily="18" charset="0"/>
                                    <a:ea typeface="Cambria Math" panose="02040503050406030204" pitchFamily="18" charset="0"/>
                                    <a:cs typeface="Arial" panose="020B0604020202020204" pitchFamily="34" charset="0"/>
                                  </a:rPr>
                                  <m:t>3</m:t>
                                </m:r>
                              </m:sub>
                            </m:sSub>
                          </m:e>
                          <m:sup>
                            <m:r>
                              <a:rPr lang="es-ES" sz="1800" i="1">
                                <a:latin typeface="Cambria Math" panose="02040503050406030204" pitchFamily="18" charset="0"/>
                                <a:ea typeface="Cambria Math" panose="02040503050406030204" pitchFamily="18" charset="0"/>
                                <a:cs typeface="Arial" panose="020B0604020202020204" pitchFamily="34" charset="0"/>
                              </a:rPr>
                              <m:t>2</m:t>
                            </m:r>
                          </m:sup>
                        </m:sSup>
                        <m:r>
                          <a:rPr lang="es-ES" sz="1800" i="1">
                            <a:latin typeface="Cambria Math" panose="02040503050406030204" pitchFamily="18" charset="0"/>
                            <a:ea typeface="Cambria Math" panose="02040503050406030204" pitchFamily="18" charset="0"/>
                            <a:cs typeface="Arial" panose="020B0604020202020204" pitchFamily="34" charset="0"/>
                          </a:rPr>
                          <m:t>+</m:t>
                        </m:r>
                        <m:sSup>
                          <m:sSupPr>
                            <m:ctrlPr>
                              <a:rPr lang="es-ES" sz="18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𝛼</m:t>
                                </m:r>
                              </m:e>
                              <m:sub>
                                <m:r>
                                  <a:rPr lang="es-ES" sz="1800" i="1">
                                    <a:latin typeface="Cambria Math" panose="02040503050406030204" pitchFamily="18" charset="0"/>
                                    <a:ea typeface="Cambria Math" panose="02040503050406030204" pitchFamily="18" charset="0"/>
                                    <a:cs typeface="Arial" panose="020B0604020202020204" pitchFamily="34" charset="0"/>
                                  </a:rPr>
                                  <m:t>3</m:t>
                                </m:r>
                              </m:sub>
                            </m:sSub>
                          </m:e>
                          <m:sup>
                            <m:r>
                              <a:rPr lang="es-E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s-ES" sz="18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𝛼</m:t>
                                </m:r>
                              </m:e>
                              <m:sub>
                                <m:r>
                                  <a:rPr lang="es-ES" sz="1800" i="1">
                                    <a:latin typeface="Cambria Math" panose="02040503050406030204" pitchFamily="18" charset="0"/>
                                    <a:ea typeface="Cambria Math" panose="02040503050406030204" pitchFamily="18" charset="0"/>
                                    <a:cs typeface="Arial" panose="020B0604020202020204" pitchFamily="34" charset="0"/>
                                  </a:rPr>
                                  <m:t>1</m:t>
                                </m:r>
                              </m:sub>
                            </m:sSub>
                          </m:e>
                          <m:sup>
                            <m:r>
                              <a:rPr lang="es-ES" sz="1800" i="1">
                                <a:latin typeface="Cambria Math" panose="02040503050406030204" pitchFamily="18" charset="0"/>
                                <a:ea typeface="Cambria Math" panose="02040503050406030204" pitchFamily="18" charset="0"/>
                                <a:cs typeface="Arial" panose="020B0604020202020204" pitchFamily="34" charset="0"/>
                              </a:rPr>
                              <m:t>2</m:t>
                            </m:r>
                          </m:sup>
                        </m:sSup>
                      </m:e>
                    </m:d>
                  </m:oMath>
                </a14:m>
                <a:r>
                  <a:rPr lang="es-ES" sz="1800" dirty="0">
                    <a:latin typeface="Arial" panose="020B0604020202020204" pitchFamily="34" charset="0"/>
                    <a:cs typeface="Arial" panose="020B0604020202020204" pitchFamily="34" charset="0"/>
                  </a:rPr>
                  <a:t>,reemplazando y operando llegamos</a:t>
                </a:r>
              </a:p>
              <a:p>
                <a:pPr marL="0" indent="0" algn="just">
                  <a:lnSpc>
                    <a:spcPct val="120000"/>
                  </a:lnSpc>
                  <a:buNone/>
                </a:pPr>
                <a14:m>
                  <m:oMathPara xmlns:m="http://schemas.openxmlformats.org/officeDocument/2006/math">
                    <m:oMathParaPr>
                      <m:jc m:val="centerGroup"/>
                    </m:oMathParaPr>
                    <m:oMath xmlns:m="http://schemas.openxmlformats.org/officeDocument/2006/math">
                      <m:r>
                        <a:rPr lang="es-ES" sz="1800" i="1">
                          <a:latin typeface="Cambria Math" panose="02040503050406030204" pitchFamily="18" charset="0"/>
                          <a:ea typeface="Cambria Math" panose="02040503050406030204" pitchFamily="18" charset="0"/>
                          <a:cs typeface="Arial" panose="020B0604020202020204" pitchFamily="34" charset="0"/>
                        </a:rPr>
                        <m:t>𝜆</m:t>
                      </m:r>
                      <m:r>
                        <a:rPr lang="es-ES" sz="18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𝜆</m:t>
                          </m:r>
                        </m:e>
                        <m:sub>
                          <m:r>
                            <a:rPr lang="es-ES" sz="1800" i="1">
                              <a:latin typeface="Cambria Math" panose="02040503050406030204" pitchFamily="18" charset="0"/>
                              <a:ea typeface="Cambria Math" panose="02040503050406030204" pitchFamily="18" charset="0"/>
                              <a:cs typeface="Arial" panose="020B0604020202020204" pitchFamily="34" charset="0"/>
                            </a:rPr>
                            <m:t>100</m:t>
                          </m:r>
                        </m:sub>
                      </m:sSub>
                      <m:r>
                        <a:rPr lang="es-ES" sz="1800" b="0" i="1" smtClean="0">
                          <a:latin typeface="Cambria Math" panose="02040503050406030204" pitchFamily="18" charset="0"/>
                          <a:ea typeface="Cambria Math" panose="02040503050406030204" pitchFamily="18" charset="0"/>
                          <a:cs typeface="Arial" panose="020B0604020202020204" pitchFamily="34" charset="0"/>
                        </a:rPr>
                        <m:t>+3</m:t>
                      </m:r>
                      <m:d>
                        <m:dPr>
                          <m:ctrlPr>
                            <a:rPr lang="es-ES" sz="1800" b="0" i="1" smtClean="0">
                              <a:latin typeface="Cambria Math" panose="02040503050406030204" pitchFamily="18" charset="0"/>
                              <a:ea typeface="Cambria Math" panose="02040503050406030204" pitchFamily="18" charset="0"/>
                              <a:cs typeface="Arial" panose="020B0604020202020204" pitchFamily="34" charset="0"/>
                            </a:rPr>
                          </m:ctrlPr>
                        </m:dPr>
                        <m:e>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𝜆</m:t>
                              </m:r>
                            </m:e>
                            <m:sub>
                              <m:r>
                                <a:rPr lang="es-ES" sz="1800" i="1">
                                  <a:latin typeface="Cambria Math" panose="02040503050406030204" pitchFamily="18" charset="0"/>
                                  <a:ea typeface="Cambria Math" panose="02040503050406030204" pitchFamily="18" charset="0"/>
                                  <a:cs typeface="Arial" panose="020B0604020202020204" pitchFamily="34" charset="0"/>
                                </a:rPr>
                                <m:t>111</m:t>
                              </m:r>
                            </m:sub>
                          </m:sSub>
                          <m:r>
                            <a:rPr lang="es-ES" sz="18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𝜆</m:t>
                              </m:r>
                            </m:e>
                            <m:sub>
                              <m:r>
                                <a:rPr lang="es-ES" sz="1800" i="1">
                                  <a:latin typeface="Cambria Math" panose="02040503050406030204" pitchFamily="18" charset="0"/>
                                  <a:ea typeface="Cambria Math" panose="02040503050406030204" pitchFamily="18" charset="0"/>
                                  <a:cs typeface="Arial" panose="020B0604020202020204" pitchFamily="34" charset="0"/>
                                </a:rPr>
                                <m:t>100</m:t>
                              </m:r>
                            </m:sub>
                          </m:sSub>
                        </m:e>
                      </m:d>
                      <m:d>
                        <m:dPr>
                          <m:ctrlPr>
                            <a:rPr lang="es-ES" sz="18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s-ES" sz="18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𝛼</m:t>
                                  </m:r>
                                </m:e>
                                <m:sub>
                                  <m:r>
                                    <a:rPr lang="es-ES" sz="1800" i="1">
                                      <a:latin typeface="Cambria Math" panose="02040503050406030204" pitchFamily="18" charset="0"/>
                                      <a:ea typeface="Cambria Math" panose="02040503050406030204" pitchFamily="18" charset="0"/>
                                      <a:cs typeface="Arial" panose="020B0604020202020204" pitchFamily="34" charset="0"/>
                                    </a:rPr>
                                    <m:t>1</m:t>
                                  </m:r>
                                </m:sub>
                              </m:sSub>
                            </m:e>
                            <m:sup>
                              <m:r>
                                <a:rPr lang="es-E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s-ES" sz="18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𝛼</m:t>
                                  </m:r>
                                </m:e>
                                <m:sub>
                                  <m:r>
                                    <a:rPr lang="es-ES" sz="1800" i="1">
                                      <a:latin typeface="Cambria Math" panose="02040503050406030204" pitchFamily="18" charset="0"/>
                                      <a:ea typeface="Cambria Math" panose="02040503050406030204" pitchFamily="18" charset="0"/>
                                      <a:cs typeface="Arial" panose="020B0604020202020204" pitchFamily="34" charset="0"/>
                                    </a:rPr>
                                    <m:t>2</m:t>
                                  </m:r>
                                </m:sub>
                              </m:sSub>
                            </m:e>
                            <m:sup>
                              <m:r>
                                <a:rPr lang="es-ES" sz="1800" i="1">
                                  <a:latin typeface="Cambria Math" panose="02040503050406030204" pitchFamily="18" charset="0"/>
                                  <a:ea typeface="Cambria Math" panose="02040503050406030204" pitchFamily="18" charset="0"/>
                                  <a:cs typeface="Arial" panose="020B0604020202020204" pitchFamily="34" charset="0"/>
                                </a:rPr>
                                <m:t>2</m:t>
                              </m:r>
                            </m:sup>
                          </m:sSup>
                          <m:r>
                            <a:rPr lang="es-ES" sz="1800" i="1">
                              <a:latin typeface="Cambria Math" panose="02040503050406030204" pitchFamily="18" charset="0"/>
                              <a:ea typeface="Cambria Math" panose="02040503050406030204" pitchFamily="18" charset="0"/>
                              <a:cs typeface="Arial" panose="020B0604020202020204" pitchFamily="34" charset="0"/>
                            </a:rPr>
                            <m:t>+</m:t>
                          </m:r>
                          <m:sSup>
                            <m:sSupPr>
                              <m:ctrlPr>
                                <a:rPr lang="es-ES" sz="18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𝛼</m:t>
                                  </m:r>
                                </m:e>
                                <m:sub>
                                  <m:r>
                                    <a:rPr lang="es-ES" sz="1800" i="1">
                                      <a:latin typeface="Cambria Math" panose="02040503050406030204" pitchFamily="18" charset="0"/>
                                      <a:ea typeface="Cambria Math" panose="02040503050406030204" pitchFamily="18" charset="0"/>
                                      <a:cs typeface="Arial" panose="020B0604020202020204" pitchFamily="34" charset="0"/>
                                    </a:rPr>
                                    <m:t>2</m:t>
                                  </m:r>
                                </m:sub>
                              </m:sSub>
                            </m:e>
                            <m:sup>
                              <m:r>
                                <a:rPr lang="es-E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s-ES" sz="18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𝛼</m:t>
                                  </m:r>
                                </m:e>
                                <m:sub>
                                  <m:r>
                                    <a:rPr lang="es-ES" sz="1800" i="1">
                                      <a:latin typeface="Cambria Math" panose="02040503050406030204" pitchFamily="18" charset="0"/>
                                      <a:ea typeface="Cambria Math" panose="02040503050406030204" pitchFamily="18" charset="0"/>
                                      <a:cs typeface="Arial" panose="020B0604020202020204" pitchFamily="34" charset="0"/>
                                    </a:rPr>
                                    <m:t>3</m:t>
                                  </m:r>
                                </m:sub>
                              </m:sSub>
                            </m:e>
                            <m:sup>
                              <m:r>
                                <a:rPr lang="es-ES" sz="1800" i="1">
                                  <a:latin typeface="Cambria Math" panose="02040503050406030204" pitchFamily="18" charset="0"/>
                                  <a:ea typeface="Cambria Math" panose="02040503050406030204" pitchFamily="18" charset="0"/>
                                  <a:cs typeface="Arial" panose="020B0604020202020204" pitchFamily="34" charset="0"/>
                                </a:rPr>
                                <m:t>2</m:t>
                              </m:r>
                            </m:sup>
                          </m:sSup>
                          <m:r>
                            <a:rPr lang="es-ES" sz="1800" i="1">
                              <a:latin typeface="Cambria Math" panose="02040503050406030204" pitchFamily="18" charset="0"/>
                              <a:ea typeface="Cambria Math" panose="02040503050406030204" pitchFamily="18" charset="0"/>
                              <a:cs typeface="Arial" panose="020B0604020202020204" pitchFamily="34" charset="0"/>
                            </a:rPr>
                            <m:t>+</m:t>
                          </m:r>
                          <m:sSup>
                            <m:sSupPr>
                              <m:ctrlPr>
                                <a:rPr lang="es-ES" sz="18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𝛼</m:t>
                                  </m:r>
                                </m:e>
                                <m:sub>
                                  <m:r>
                                    <a:rPr lang="es-ES" sz="1800" i="1">
                                      <a:latin typeface="Cambria Math" panose="02040503050406030204" pitchFamily="18" charset="0"/>
                                      <a:ea typeface="Cambria Math" panose="02040503050406030204" pitchFamily="18" charset="0"/>
                                      <a:cs typeface="Arial" panose="020B0604020202020204" pitchFamily="34" charset="0"/>
                                    </a:rPr>
                                    <m:t>3</m:t>
                                  </m:r>
                                </m:sub>
                              </m:sSub>
                            </m:e>
                            <m:sup>
                              <m:r>
                                <a:rPr lang="es-E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s-ES" sz="18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𝛼</m:t>
                                  </m:r>
                                </m:e>
                                <m:sub>
                                  <m:r>
                                    <a:rPr lang="es-ES" sz="1800" i="1">
                                      <a:latin typeface="Cambria Math" panose="02040503050406030204" pitchFamily="18" charset="0"/>
                                      <a:ea typeface="Cambria Math" panose="02040503050406030204" pitchFamily="18" charset="0"/>
                                      <a:cs typeface="Arial" panose="020B0604020202020204" pitchFamily="34" charset="0"/>
                                    </a:rPr>
                                    <m:t>1</m:t>
                                  </m:r>
                                </m:sub>
                              </m:sSub>
                            </m:e>
                            <m:sup>
                              <m:r>
                                <a:rPr lang="es-ES" sz="1800" i="1">
                                  <a:latin typeface="Cambria Math" panose="02040503050406030204" pitchFamily="18" charset="0"/>
                                  <a:ea typeface="Cambria Math" panose="02040503050406030204" pitchFamily="18" charset="0"/>
                                  <a:cs typeface="Arial" panose="020B0604020202020204" pitchFamily="34" charset="0"/>
                                </a:rPr>
                                <m:t>2</m:t>
                              </m:r>
                            </m:sup>
                          </m:sSup>
                        </m:e>
                      </m:d>
                    </m:oMath>
                  </m:oMathPara>
                </a14:m>
                <a:endParaRPr lang="es-ES" sz="1800" dirty="0">
                  <a:latin typeface="Arial" panose="020B0604020202020204" pitchFamily="34" charset="0"/>
                  <a:cs typeface="Arial" panose="020B0604020202020204" pitchFamily="34" charset="0"/>
                </a:endParaRPr>
              </a:p>
              <a:p>
                <a:pPr marL="0" indent="0" algn="just">
                  <a:lnSpc>
                    <a:spcPct val="170000"/>
                  </a:lnSpc>
                  <a:buNone/>
                </a:pPr>
                <a:r>
                  <a:rPr lang="es-ES" sz="1800" b="1" u="sng" dirty="0">
                    <a:latin typeface="Arial" panose="020B0604020202020204" pitchFamily="34" charset="0"/>
                    <a:cs typeface="Arial" panose="020B0604020202020204" pitchFamily="34" charset="0"/>
                  </a:rPr>
                  <a:t>Otro caso</a:t>
                </a:r>
                <a:r>
                  <a:rPr lang="es-ES" sz="1800" dirty="0">
                    <a:latin typeface="Arial" panose="020B0604020202020204" pitchFamily="34" charset="0"/>
                    <a:cs typeface="Arial" panose="020B0604020202020204" pitchFamily="34" charset="0"/>
                  </a:rPr>
                  <a:t>, si bien la ecuación que nos da </a:t>
                </a:r>
                <a14:m>
                  <m:oMath xmlns:m="http://schemas.openxmlformats.org/officeDocument/2006/math">
                    <m:sSub>
                      <m:sSubPr>
                        <m:ctrlPr>
                          <a:rPr lang="es-ES" sz="1800" i="1">
                            <a:latin typeface="Cambria Math" panose="02040503050406030204" pitchFamily="18" charset="0"/>
                            <a:ea typeface="Cambria Math" panose="02040503050406030204" pitchFamily="18" charset="0"/>
                          </a:rPr>
                        </m:ctrlPr>
                      </m:sSubPr>
                      <m:e>
                        <m:r>
                          <a:rPr lang="es-ES" sz="1800" i="1">
                            <a:latin typeface="Cambria Math" panose="02040503050406030204" pitchFamily="18" charset="0"/>
                            <a:ea typeface="Cambria Math" panose="02040503050406030204" pitchFamily="18" charset="0"/>
                          </a:rPr>
                          <m:t>𝜆</m:t>
                        </m:r>
                      </m:e>
                      <m:sub>
                        <m:r>
                          <a:rPr lang="es-ES" sz="1800" i="1">
                            <a:latin typeface="Cambria Math" panose="02040503050406030204" pitchFamily="18" charset="0"/>
                            <a:ea typeface="Cambria Math" panose="02040503050406030204" pitchFamily="18" charset="0"/>
                          </a:rPr>
                          <m:t>𝑆</m:t>
                        </m:r>
                      </m:sub>
                    </m:sSub>
                  </m:oMath>
                </a14:m>
                <a:r>
                  <a:rPr lang="es-ES" sz="1800" dirty="0">
                    <a:latin typeface="Arial" panose="020B0604020202020204" pitchFamily="34" charset="0"/>
                    <a:cs typeface="Arial" panose="020B0604020202020204" pitchFamily="34" charset="0"/>
                  </a:rPr>
                  <a:t> es empírica y depende del estado inicial, generalmente incierto, es de utilidad como una primera aproximación. La podemos utilizar para calcular el cambio de dimensión de un mono dominio debido a la rotación de su vector </a:t>
                </a:r>
                <a14:m>
                  <m:oMath xmlns:m="http://schemas.openxmlformats.org/officeDocument/2006/math">
                    <m:sSub>
                      <m:sSubPr>
                        <m:ctrlPr>
                          <a:rPr lang="es-ES" sz="1800" i="1">
                            <a:latin typeface="Cambria Math" panose="02040503050406030204" pitchFamily="18" charset="0"/>
                          </a:rPr>
                        </m:ctrlPr>
                      </m:sSubPr>
                      <m:e>
                        <m:r>
                          <a:rPr lang="es-ES" sz="1800" i="1">
                            <a:latin typeface="Cambria Math" panose="02040503050406030204" pitchFamily="18" charset="0"/>
                          </a:rPr>
                          <m:t>𝑀</m:t>
                        </m:r>
                      </m:e>
                      <m:sub>
                        <m:r>
                          <a:rPr lang="es-ES" sz="1800" i="1">
                            <a:latin typeface="Cambria Math" panose="02040503050406030204" pitchFamily="18" charset="0"/>
                          </a:rPr>
                          <m:t>𝑠</m:t>
                        </m:r>
                      </m:sub>
                    </m:sSub>
                  </m:oMath>
                </a14:m>
                <a:r>
                  <a:rPr lang="es-ES" sz="1800" dirty="0">
                    <a:latin typeface="Arial" panose="020B0604020202020204" pitchFamily="34" charset="0"/>
                    <a:cs typeface="Arial" panose="020B0604020202020204" pitchFamily="34" charset="0"/>
                  </a:rPr>
                  <a:t> fuera de la dirección de fácil magnetización. Si calculamos el valor de </a:t>
                </a:r>
                <a14:m>
                  <m:oMath xmlns:m="http://schemas.openxmlformats.org/officeDocument/2006/math">
                    <m:sSub>
                      <m:sSubPr>
                        <m:ctrlPr>
                          <a:rPr lang="es-ES" sz="1800" i="1">
                            <a:latin typeface="Cambria Math" panose="02040503050406030204" pitchFamily="18" charset="0"/>
                            <a:ea typeface="Cambria Math" panose="02040503050406030204" pitchFamily="18" charset="0"/>
                          </a:rPr>
                        </m:ctrlPr>
                      </m:sSubPr>
                      <m:e>
                        <m:r>
                          <a:rPr lang="es-ES" sz="1800" i="1">
                            <a:latin typeface="Cambria Math" panose="02040503050406030204" pitchFamily="18" charset="0"/>
                            <a:ea typeface="Cambria Math" panose="02040503050406030204" pitchFamily="18" charset="0"/>
                          </a:rPr>
                          <m:t>𝜆</m:t>
                        </m:r>
                      </m:e>
                      <m:sub>
                        <m:r>
                          <a:rPr lang="es-ES" sz="1800" i="1">
                            <a:latin typeface="Cambria Math" panose="02040503050406030204" pitchFamily="18" charset="0"/>
                            <a:ea typeface="Cambria Math" panose="02040503050406030204" pitchFamily="18" charset="0"/>
                          </a:rPr>
                          <m:t>𝑆</m:t>
                        </m:r>
                      </m:sub>
                    </m:sSub>
                  </m:oMath>
                </a14:m>
                <a:r>
                  <a:rPr lang="es-ES" sz="1800" dirty="0">
                    <a:latin typeface="Arial" panose="020B0604020202020204" pitchFamily="34" charset="0"/>
                    <a:cs typeface="Arial" panose="020B0604020202020204" pitchFamily="34" charset="0"/>
                  </a:rPr>
                  <a:t> para dos orientaciones diferentes de </a:t>
                </a:r>
                <a14:m>
                  <m:oMath xmlns:m="http://schemas.openxmlformats.org/officeDocument/2006/math">
                    <m:sSub>
                      <m:sSubPr>
                        <m:ctrlPr>
                          <a:rPr lang="es-ES" sz="1800" i="1">
                            <a:latin typeface="Cambria Math" panose="02040503050406030204" pitchFamily="18" charset="0"/>
                          </a:rPr>
                        </m:ctrlPr>
                      </m:sSubPr>
                      <m:e>
                        <m:r>
                          <a:rPr lang="es-ES" sz="1800" i="1">
                            <a:latin typeface="Cambria Math" panose="02040503050406030204" pitchFamily="18" charset="0"/>
                          </a:rPr>
                          <m:t>𝑀</m:t>
                        </m:r>
                      </m:e>
                      <m:sub>
                        <m:r>
                          <a:rPr lang="es-ES" sz="1800" i="1">
                            <a:latin typeface="Cambria Math" panose="02040503050406030204" pitchFamily="18" charset="0"/>
                          </a:rPr>
                          <m:t>𝑠</m:t>
                        </m:r>
                      </m:sub>
                    </m:sSub>
                    <m:r>
                      <a:rPr lang="es-ES" sz="1800" b="0" i="1" smtClean="0">
                        <a:latin typeface="Cambria Math" panose="02040503050406030204" pitchFamily="18" charset="0"/>
                      </a:rPr>
                      <m:t>,</m:t>
                    </m:r>
                    <m:r>
                      <a:rPr lang="es-ES" sz="1800" i="1">
                        <a:latin typeface="Cambria Math" panose="02040503050406030204" pitchFamily="18" charset="0"/>
                      </a:rPr>
                      <m:t> </m:t>
                    </m:r>
                  </m:oMath>
                </a14:m>
                <a:r>
                  <a:rPr lang="es-ES" sz="1800" dirty="0">
                    <a:latin typeface="Arial" panose="020B0604020202020204" pitchFamily="34" charset="0"/>
                    <a:cs typeface="Arial" panose="020B0604020202020204" pitchFamily="34" charset="0"/>
                  </a:rPr>
                  <a:t>en saturación, entonces la diferencia de dichos valores es la deformación. Supongamos que </a:t>
                </a:r>
                <a14:m>
                  <m:oMath xmlns:m="http://schemas.openxmlformats.org/officeDocument/2006/math">
                    <m:sSub>
                      <m:sSubPr>
                        <m:ctrlPr>
                          <a:rPr lang="es-ES" sz="1800" i="1">
                            <a:latin typeface="Cambria Math" panose="02040503050406030204" pitchFamily="18" charset="0"/>
                          </a:rPr>
                        </m:ctrlPr>
                      </m:sSubPr>
                      <m:e>
                        <m:r>
                          <a:rPr lang="es-ES" sz="1800" i="1">
                            <a:latin typeface="Cambria Math" panose="02040503050406030204" pitchFamily="18" charset="0"/>
                          </a:rPr>
                          <m:t>𝑀</m:t>
                        </m:r>
                      </m:e>
                      <m:sub>
                        <m:r>
                          <a:rPr lang="es-ES" sz="1800" i="1">
                            <a:latin typeface="Cambria Math" panose="02040503050406030204" pitchFamily="18" charset="0"/>
                          </a:rPr>
                          <m:t>𝑠</m:t>
                        </m:r>
                      </m:sub>
                    </m:sSub>
                    <m:r>
                      <a:rPr lang="es-ES" sz="1800" b="0" i="1" smtClean="0">
                        <a:latin typeface="Cambria Math" panose="02040503050406030204" pitchFamily="18" charset="0"/>
                      </a:rPr>
                      <m:t>  </m:t>
                    </m:r>
                  </m:oMath>
                </a14:m>
                <a:r>
                  <a:rPr lang="es-ES" sz="1800" dirty="0">
                    <a:latin typeface="Arial" panose="020B0604020202020204" pitchFamily="34" charset="0"/>
                    <a:cs typeface="Arial" panose="020B0604020202020204" pitchFamily="34" charset="0"/>
                  </a:rPr>
                  <a:t>rota alrededor del eje </a:t>
                </a:r>
                <a14:m>
                  <m:oMath xmlns:m="http://schemas.openxmlformats.org/officeDocument/2006/math">
                    <m:d>
                      <m:dPr>
                        <m:begChr m:val="["/>
                        <m:endChr m:val="]"/>
                        <m:ctrlPr>
                          <a:rPr lang="es-ES" sz="1800" i="1" smtClean="0">
                            <a:latin typeface="Cambria Math" panose="02040503050406030204" pitchFamily="18" charset="0"/>
                            <a:ea typeface="Cambria Math" panose="02040503050406030204" pitchFamily="18" charset="0"/>
                            <a:cs typeface="Arial" panose="020B0604020202020204" pitchFamily="34" charset="0"/>
                          </a:rPr>
                        </m:ctrlPr>
                      </m:dPr>
                      <m:e>
                        <m:r>
                          <a:rPr lang="es-ES" sz="1800" b="0" i="1" smtClean="0">
                            <a:latin typeface="Cambria Math" panose="02040503050406030204" pitchFamily="18" charset="0"/>
                            <a:ea typeface="Cambria Math" panose="02040503050406030204" pitchFamily="18" charset="0"/>
                            <a:cs typeface="Arial" panose="020B0604020202020204" pitchFamily="34" charset="0"/>
                          </a:rPr>
                          <m:t>001</m:t>
                        </m:r>
                      </m:e>
                    </m:d>
                  </m:oMath>
                </a14:m>
                <a:r>
                  <a:rPr lang="es-ES" sz="1800" dirty="0">
                    <a:latin typeface="Arial" panose="020B0604020202020204" pitchFamily="34" charset="0"/>
                    <a:cs typeface="Arial" panose="020B0604020202020204" pitchFamily="34" charset="0"/>
                  </a:rPr>
                  <a:t> un ángulo </a:t>
                </a:r>
                <a14:m>
                  <m:oMath xmlns:m="http://schemas.openxmlformats.org/officeDocument/2006/math">
                    <m:r>
                      <m:rPr>
                        <m:sty m:val="p"/>
                      </m:rPr>
                      <a:rPr lang="el-GR" sz="1800" i="1" smtClean="0">
                        <a:latin typeface="Cambria Math" panose="02040503050406030204" pitchFamily="18" charset="0"/>
                        <a:ea typeface="Cambria Math" panose="02040503050406030204" pitchFamily="18" charset="0"/>
                        <a:cs typeface="Arial" panose="020B0604020202020204" pitchFamily="34" charset="0"/>
                      </a:rPr>
                      <m:t>δ</m:t>
                    </m:r>
                    <m:r>
                      <a:rPr lang="es-ES" sz="1800" i="1">
                        <a:latin typeface="Cambria Math" panose="02040503050406030204" pitchFamily="18" charset="0"/>
                        <a:ea typeface="Cambria Math" panose="02040503050406030204" pitchFamily="18" charset="0"/>
                        <a:cs typeface="Arial" panose="020B0604020202020204" pitchFamily="34" charset="0"/>
                      </a:rPr>
                      <m:t> </m:t>
                    </m:r>
                  </m:oMath>
                </a14:m>
                <a:r>
                  <a:rPr lang="es-ES" sz="1800" dirty="0">
                    <a:latin typeface="Arial" panose="020B0604020202020204" pitchFamily="34" charset="0"/>
                    <a:cs typeface="Arial" panose="020B0604020202020204" pitchFamily="34" charset="0"/>
                  </a:rPr>
                  <a:t> estado en el plano </a:t>
                </a:r>
                <a14:m>
                  <m:oMath xmlns:m="http://schemas.openxmlformats.org/officeDocument/2006/math">
                    <m:d>
                      <m:dPr>
                        <m:ctrlPr>
                          <a:rPr lang="es-ES" sz="1800" i="1" smtClean="0">
                            <a:latin typeface="Cambria Math" panose="02040503050406030204" pitchFamily="18" charset="0"/>
                            <a:ea typeface="Cambria Math" panose="02040503050406030204" pitchFamily="18" charset="0"/>
                            <a:cs typeface="Arial" panose="020B0604020202020204" pitchFamily="34" charset="0"/>
                          </a:rPr>
                        </m:ctrlPr>
                      </m:dPr>
                      <m:e>
                        <m:r>
                          <a:rPr lang="es-ES" sz="1800" b="0" i="1" smtClean="0">
                            <a:latin typeface="Cambria Math" panose="02040503050406030204" pitchFamily="18" charset="0"/>
                            <a:ea typeface="Cambria Math" panose="02040503050406030204" pitchFamily="18" charset="0"/>
                            <a:cs typeface="Arial" panose="020B0604020202020204" pitchFamily="34" charset="0"/>
                          </a:rPr>
                          <m:t>010</m:t>
                        </m:r>
                      </m:e>
                    </m:d>
                  </m:oMath>
                </a14:m>
                <a:r>
                  <a:rPr lang="es-ES" sz="1800" dirty="0">
                    <a:latin typeface="Arial" panose="020B0604020202020204" pitchFamily="34" charset="0"/>
                    <a:cs typeface="Arial" panose="020B0604020202020204" pitchFamily="34" charset="0"/>
                  </a:rPr>
                  <a:t>. Entonces, los cosenos directores de </a:t>
                </a:r>
                <a14:m>
                  <m:oMath xmlns:m="http://schemas.openxmlformats.org/officeDocument/2006/math">
                    <m:sSub>
                      <m:sSubPr>
                        <m:ctrlPr>
                          <a:rPr lang="es-ES" sz="1800" i="1">
                            <a:latin typeface="Cambria Math" panose="02040503050406030204" pitchFamily="18" charset="0"/>
                          </a:rPr>
                        </m:ctrlPr>
                      </m:sSubPr>
                      <m:e>
                        <m:r>
                          <a:rPr lang="es-ES" sz="1800" i="1">
                            <a:latin typeface="Cambria Math" panose="02040503050406030204" pitchFamily="18" charset="0"/>
                          </a:rPr>
                          <m:t>𝑀</m:t>
                        </m:r>
                      </m:e>
                      <m:sub>
                        <m:r>
                          <a:rPr lang="es-ES" sz="1800" i="1">
                            <a:latin typeface="Cambria Math" panose="02040503050406030204" pitchFamily="18" charset="0"/>
                          </a:rPr>
                          <m:t>𝑠</m:t>
                        </m:r>
                      </m:sub>
                    </m:sSub>
                  </m:oMath>
                </a14:m>
                <a:r>
                  <a:rPr lang="es-ES" sz="1800" dirty="0">
                    <a:latin typeface="Arial" panose="020B0604020202020204" pitchFamily="34" charset="0"/>
                    <a:cs typeface="Arial" panose="020B0604020202020204" pitchFamily="34" charset="0"/>
                  </a:rPr>
                  <a:t> serán por tanto </a:t>
                </a:r>
                <a14:m>
                  <m:oMath xmlns:m="http://schemas.openxmlformats.org/officeDocument/2006/math">
                    <m:sSub>
                      <m:sSubPr>
                        <m:ctrlPr>
                          <a:rPr lang="es-E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s-ES" sz="1800" i="1" smtClean="0">
                            <a:latin typeface="Cambria Math" panose="02040503050406030204" pitchFamily="18" charset="0"/>
                            <a:ea typeface="Cambria Math" panose="02040503050406030204" pitchFamily="18" charset="0"/>
                            <a:cs typeface="Arial" panose="020B0604020202020204" pitchFamily="34" charset="0"/>
                          </a:rPr>
                          <m:t>𝛼</m:t>
                        </m:r>
                      </m:e>
                      <m:sub>
                        <m:r>
                          <a:rPr lang="es-ES" sz="1800" b="0" i="1" smtClean="0">
                            <a:latin typeface="Cambria Math" panose="02040503050406030204" pitchFamily="18" charset="0"/>
                            <a:ea typeface="Cambria Math" panose="02040503050406030204" pitchFamily="18" charset="0"/>
                            <a:cs typeface="Arial" panose="020B0604020202020204" pitchFamily="34" charset="0"/>
                          </a:rPr>
                          <m:t>1</m:t>
                        </m:r>
                      </m:sub>
                    </m:sSub>
                    <m:r>
                      <a:rPr lang="es-ES" sz="1800" b="0" i="1" smtClean="0">
                        <a:latin typeface="Cambria Math" panose="02040503050406030204" pitchFamily="18" charset="0"/>
                        <a:ea typeface="Cambria Math" panose="02040503050406030204" pitchFamily="18" charset="0"/>
                        <a:cs typeface="Arial" panose="020B0604020202020204" pitchFamily="34" charset="0"/>
                      </a:rPr>
                      <m:t>=</m:t>
                    </m:r>
                    <m:func>
                      <m:funcPr>
                        <m:ctrlPr>
                          <a:rPr lang="es-ES" sz="1800"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s-ES" sz="1800" b="0" i="0" smtClean="0">
                            <a:latin typeface="Cambria Math" panose="02040503050406030204" pitchFamily="18" charset="0"/>
                            <a:ea typeface="Cambria Math" panose="02040503050406030204" pitchFamily="18" charset="0"/>
                            <a:cs typeface="Arial" panose="020B0604020202020204" pitchFamily="34" charset="0"/>
                          </a:rPr>
                          <m:t>cos</m:t>
                        </m:r>
                      </m:fName>
                      <m:e>
                        <m:d>
                          <m:dPr>
                            <m:ctrlPr>
                              <a:rPr lang="es-ES" sz="1800" b="0" i="1" smtClean="0">
                                <a:latin typeface="Cambria Math" panose="02040503050406030204" pitchFamily="18" charset="0"/>
                                <a:ea typeface="Cambria Math" panose="02040503050406030204" pitchFamily="18" charset="0"/>
                                <a:cs typeface="Arial" panose="020B0604020202020204" pitchFamily="34" charset="0"/>
                              </a:rPr>
                            </m:ctrlPr>
                          </m:dPr>
                          <m:e>
                            <m:r>
                              <a:rPr lang="es-ES" sz="1800" b="0" i="1" smtClean="0">
                                <a:latin typeface="Cambria Math" panose="02040503050406030204" pitchFamily="18" charset="0"/>
                                <a:ea typeface="Cambria Math" panose="02040503050406030204" pitchFamily="18" charset="0"/>
                                <a:cs typeface="Arial" panose="020B0604020202020204" pitchFamily="34" charset="0"/>
                              </a:rPr>
                              <m:t>90−</m:t>
                            </m:r>
                            <m:r>
                              <m:rPr>
                                <m:sty m:val="p"/>
                              </m:rPr>
                              <a:rPr lang="el-GR" sz="1800" i="1">
                                <a:latin typeface="Cambria Math" panose="02040503050406030204" pitchFamily="18" charset="0"/>
                                <a:ea typeface="Cambria Math" panose="02040503050406030204" pitchFamily="18" charset="0"/>
                                <a:cs typeface="Arial" panose="020B0604020202020204" pitchFamily="34" charset="0"/>
                              </a:rPr>
                              <m:t>δ</m:t>
                            </m:r>
                          </m:e>
                        </m:d>
                      </m:e>
                    </m:func>
                    <m:r>
                      <a:rPr lang="es-ES" sz="1800" b="0" i="1" smtClean="0">
                        <a:latin typeface="Cambria Math" panose="02040503050406030204" pitchFamily="18" charset="0"/>
                        <a:ea typeface="Cambria Math" panose="02040503050406030204" pitchFamily="18" charset="0"/>
                        <a:cs typeface="Arial" panose="020B0604020202020204" pitchFamily="34" charset="0"/>
                      </a:rPr>
                      <m:t>=</m:t>
                    </m:r>
                    <m:r>
                      <a:rPr lang="es-ES" sz="1800" b="0" i="1" smtClean="0">
                        <a:latin typeface="Cambria Math" panose="02040503050406030204" pitchFamily="18" charset="0"/>
                        <a:ea typeface="Cambria Math" panose="02040503050406030204" pitchFamily="18" charset="0"/>
                        <a:cs typeface="Arial" panose="020B0604020202020204" pitchFamily="34" charset="0"/>
                      </a:rPr>
                      <m:t>𝑠𝑒𝑛</m:t>
                    </m:r>
                    <m:r>
                      <m:rPr>
                        <m:sty m:val="p"/>
                      </m:rPr>
                      <a:rPr lang="el-GR" sz="1800" i="1">
                        <a:latin typeface="Cambria Math" panose="02040503050406030204" pitchFamily="18" charset="0"/>
                        <a:ea typeface="Cambria Math" panose="02040503050406030204" pitchFamily="18" charset="0"/>
                        <a:cs typeface="Arial" panose="020B0604020202020204" pitchFamily="34" charset="0"/>
                      </a:rPr>
                      <m:t>δ</m:t>
                    </m:r>
                    <m:r>
                      <a:rPr lang="es-ES" sz="1800"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s-ES" sz="1800" i="1">
                            <a:latin typeface="Cambria Math" panose="02040503050406030204" pitchFamily="18" charset="0"/>
                          </a:rPr>
                        </m:ctrlPr>
                      </m:sSubPr>
                      <m:e>
                        <m:r>
                          <a:rPr lang="es-ES" sz="1800" i="1" smtClean="0">
                            <a:latin typeface="Cambria Math" panose="02040503050406030204" pitchFamily="18" charset="0"/>
                            <a:ea typeface="Cambria Math" panose="02040503050406030204" pitchFamily="18" charset="0"/>
                          </a:rPr>
                          <m:t>𝛼</m:t>
                        </m:r>
                      </m:e>
                      <m:sub>
                        <m:r>
                          <a:rPr lang="es-ES" sz="1800" b="0" i="1" smtClean="0">
                            <a:latin typeface="Cambria Math" panose="02040503050406030204" pitchFamily="18" charset="0"/>
                          </a:rPr>
                          <m:t>2</m:t>
                        </m:r>
                      </m:sub>
                    </m:sSub>
                    <m:r>
                      <a:rPr lang="es-ES" sz="1800" i="1">
                        <a:latin typeface="Cambria Math" panose="02040503050406030204" pitchFamily="18" charset="0"/>
                        <a:ea typeface="Cambria Math" panose="02040503050406030204" pitchFamily="18" charset="0"/>
                        <a:cs typeface="Arial" panose="020B0604020202020204" pitchFamily="34" charset="0"/>
                      </a:rPr>
                      <m:t>=</m:t>
                    </m:r>
                    <m:r>
                      <a:rPr lang="es-ES" sz="1800" b="0" i="1" smtClean="0">
                        <a:latin typeface="Cambria Math" panose="02040503050406030204" pitchFamily="18" charset="0"/>
                        <a:ea typeface="Cambria Math" panose="02040503050406030204" pitchFamily="18" charset="0"/>
                        <a:cs typeface="Arial" panose="020B0604020202020204" pitchFamily="34" charset="0"/>
                      </a:rPr>
                      <m:t>0</m:t>
                    </m:r>
                  </m:oMath>
                </a14:m>
                <a:r>
                  <a:rPr lang="es-ES" sz="1800" dirty="0">
                    <a:latin typeface="Arial" panose="020B0604020202020204" pitchFamily="34" charset="0"/>
                    <a:cs typeface="Arial" panose="020B0604020202020204" pitchFamily="34" charset="0"/>
                  </a:rPr>
                  <a:t>, </a:t>
                </a:r>
                <a14:m>
                  <m:oMath xmlns:m="http://schemas.openxmlformats.org/officeDocument/2006/math">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𝛼</m:t>
                        </m:r>
                      </m:e>
                      <m:sub>
                        <m:r>
                          <a:rPr lang="es-ES" sz="1800" b="0" i="1" smtClean="0">
                            <a:latin typeface="Cambria Math" panose="02040503050406030204" pitchFamily="18" charset="0"/>
                            <a:ea typeface="Cambria Math" panose="02040503050406030204" pitchFamily="18" charset="0"/>
                            <a:cs typeface="Arial" panose="020B0604020202020204" pitchFamily="34" charset="0"/>
                          </a:rPr>
                          <m:t>3</m:t>
                        </m:r>
                      </m:sub>
                    </m:sSub>
                    <m:r>
                      <a:rPr lang="es-ES" sz="1800" i="1">
                        <a:latin typeface="Cambria Math" panose="02040503050406030204" pitchFamily="18" charset="0"/>
                        <a:ea typeface="Cambria Math" panose="02040503050406030204" pitchFamily="18" charset="0"/>
                        <a:cs typeface="Arial" panose="020B0604020202020204" pitchFamily="34" charset="0"/>
                      </a:rPr>
                      <m:t>=</m:t>
                    </m:r>
                    <m:r>
                      <a:rPr lang="es-ES" sz="1800" b="0" i="1" smtClean="0">
                        <a:latin typeface="Cambria Math" panose="02040503050406030204" pitchFamily="18" charset="0"/>
                        <a:ea typeface="Cambria Math" panose="02040503050406030204" pitchFamily="18" charset="0"/>
                        <a:cs typeface="Arial" panose="020B0604020202020204" pitchFamily="34" charset="0"/>
                      </a:rPr>
                      <m:t>𝑐𝑜𝑠</m:t>
                    </m:r>
                    <m:r>
                      <a:rPr lang="es-ES" sz="1800" b="0" i="1" smtClean="0">
                        <a:latin typeface="Cambria Math" panose="02040503050406030204" pitchFamily="18" charset="0"/>
                        <a:ea typeface="Cambria Math" panose="02040503050406030204" pitchFamily="18" charset="0"/>
                        <a:cs typeface="Arial" panose="020B0604020202020204" pitchFamily="34" charset="0"/>
                      </a:rPr>
                      <m:t>𝛿</m:t>
                    </m:r>
                    <m:r>
                      <a:rPr lang="es-ES" sz="1800" b="0" i="1" smtClean="0">
                        <a:latin typeface="Cambria Math" panose="02040503050406030204" pitchFamily="18" charset="0"/>
                        <a:ea typeface="Cambria Math" panose="02040503050406030204" pitchFamily="18" charset="0"/>
                        <a:cs typeface="Arial" panose="020B0604020202020204" pitchFamily="34" charset="0"/>
                      </a:rPr>
                      <m:t>,</m:t>
                    </m:r>
                  </m:oMath>
                </a14:m>
                <a:r>
                  <a:rPr lang="es-ES" sz="1800" dirty="0">
                    <a:latin typeface="Arial" panose="020B0604020202020204" pitchFamily="34" charset="0"/>
                    <a:cs typeface="Arial" panose="020B0604020202020204" pitchFamily="34" charset="0"/>
                  </a:rPr>
                  <a:t> y como queremos conocer la deformación en la dirección </a:t>
                </a:r>
                <a14:m>
                  <m:oMath xmlns:m="http://schemas.openxmlformats.org/officeDocument/2006/math">
                    <m:d>
                      <m:dPr>
                        <m:begChr m:val="["/>
                        <m:endChr m:val="]"/>
                        <m:ctrlPr>
                          <a:rPr lang="es-ES" sz="1800" i="1">
                            <a:latin typeface="Cambria Math" panose="02040503050406030204" pitchFamily="18" charset="0"/>
                            <a:ea typeface="Cambria Math" panose="02040503050406030204" pitchFamily="18" charset="0"/>
                            <a:cs typeface="Arial" panose="020B0604020202020204" pitchFamily="34" charset="0"/>
                          </a:rPr>
                        </m:ctrlPr>
                      </m:dPr>
                      <m:e>
                        <m:r>
                          <a:rPr lang="es-ES" sz="1800" b="0" i="1" smtClean="0">
                            <a:latin typeface="Cambria Math" panose="02040503050406030204" pitchFamily="18" charset="0"/>
                            <a:ea typeface="Cambria Math" panose="02040503050406030204" pitchFamily="18" charset="0"/>
                            <a:cs typeface="Arial" panose="020B0604020202020204" pitchFamily="34" charset="0"/>
                          </a:rPr>
                          <m:t>0</m:t>
                        </m:r>
                        <m:r>
                          <a:rPr lang="es-ES" sz="1800" i="1">
                            <a:latin typeface="Cambria Math" panose="02040503050406030204" pitchFamily="18" charset="0"/>
                            <a:ea typeface="Cambria Math" panose="02040503050406030204" pitchFamily="18" charset="0"/>
                            <a:cs typeface="Arial" panose="020B0604020202020204" pitchFamily="34" charset="0"/>
                          </a:rPr>
                          <m:t>0</m:t>
                        </m:r>
                        <m:r>
                          <a:rPr lang="es-ES" sz="1800" b="0" i="1" smtClean="0">
                            <a:latin typeface="Cambria Math" panose="02040503050406030204" pitchFamily="18" charset="0"/>
                            <a:ea typeface="Cambria Math" panose="02040503050406030204" pitchFamily="18" charset="0"/>
                            <a:cs typeface="Arial" panose="020B0604020202020204" pitchFamily="34" charset="0"/>
                          </a:rPr>
                          <m:t>1</m:t>
                        </m:r>
                      </m:e>
                    </m:d>
                  </m:oMath>
                </a14:m>
                <a:r>
                  <a:rPr lang="es-ES" sz="1800" dirty="0">
                    <a:latin typeface="Arial" panose="020B0604020202020204" pitchFamily="34" charset="0"/>
                    <a:cs typeface="Arial" panose="020B0604020202020204" pitchFamily="34" charset="0"/>
                  </a:rPr>
                  <a:t> los cosenos directores quedan, </a:t>
                </a:r>
                <a14:m>
                  <m:oMath xmlns:m="http://schemas.openxmlformats.org/officeDocument/2006/math">
                    <m:r>
                      <a:rPr lang="es-ES" sz="1800" b="0" i="0" smtClean="0">
                        <a:latin typeface="Cambria Math" panose="02040503050406030204" pitchFamily="18" charset="0"/>
                        <a:ea typeface="Cambria Math" panose="02040503050406030204" pitchFamily="18" charset="0"/>
                        <a:cs typeface="Arial" panose="020B0604020202020204" pitchFamily="34" charset="0"/>
                      </a:rPr>
                      <m:t> </m:t>
                    </m:r>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𝛽</m:t>
                        </m:r>
                      </m:e>
                      <m:sub>
                        <m:r>
                          <a:rPr lang="es-ES" sz="1800" b="0" i="1" smtClean="0">
                            <a:latin typeface="Cambria Math" panose="02040503050406030204" pitchFamily="18" charset="0"/>
                            <a:ea typeface="Cambria Math" panose="02040503050406030204" pitchFamily="18" charset="0"/>
                            <a:cs typeface="Arial" panose="020B0604020202020204" pitchFamily="34" charset="0"/>
                          </a:rPr>
                          <m:t>1</m:t>
                        </m:r>
                      </m:sub>
                    </m:sSub>
                    <m:r>
                      <a:rPr lang="es-ES" sz="1800" i="1">
                        <a:latin typeface="Cambria Math" panose="02040503050406030204" pitchFamily="18" charset="0"/>
                        <a:ea typeface="Cambria Math" panose="02040503050406030204" pitchFamily="18" charset="0"/>
                        <a:cs typeface="Arial" panose="020B0604020202020204" pitchFamily="34" charset="0"/>
                      </a:rPr>
                      <m:t>=</m:t>
                    </m:r>
                    <m:r>
                      <a:rPr lang="es-ES" sz="1800" b="0" i="1" smtClean="0">
                        <a:latin typeface="Cambria Math" panose="02040503050406030204" pitchFamily="18" charset="0"/>
                        <a:ea typeface="Cambria Math" panose="02040503050406030204" pitchFamily="18" charset="0"/>
                        <a:cs typeface="Arial" panose="020B0604020202020204" pitchFamily="34" charset="0"/>
                      </a:rPr>
                      <m:t>0</m:t>
                    </m:r>
                  </m:oMath>
                </a14:m>
                <a:r>
                  <a:rPr lang="es-ES" sz="1800" dirty="0">
                    <a:ea typeface="Cambria Math" panose="02040503050406030204" pitchFamily="18" charset="0"/>
                    <a:cs typeface="Arial" panose="020B0604020202020204" pitchFamily="34" charset="0"/>
                  </a:rPr>
                  <a:t>,  </a:t>
                </a:r>
                <a14:m>
                  <m:oMath xmlns:m="http://schemas.openxmlformats.org/officeDocument/2006/math">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𝛽</m:t>
                        </m:r>
                      </m:e>
                      <m:sub>
                        <m:r>
                          <a:rPr lang="es-ES" sz="1800" i="1">
                            <a:latin typeface="Cambria Math" panose="02040503050406030204" pitchFamily="18" charset="0"/>
                            <a:ea typeface="Cambria Math" panose="02040503050406030204" pitchFamily="18" charset="0"/>
                            <a:cs typeface="Arial" panose="020B0604020202020204" pitchFamily="34" charset="0"/>
                          </a:rPr>
                          <m:t>2</m:t>
                        </m:r>
                      </m:sub>
                    </m:sSub>
                    <m:r>
                      <a:rPr lang="es-ES" sz="1800" i="1">
                        <a:latin typeface="Cambria Math" panose="02040503050406030204" pitchFamily="18" charset="0"/>
                        <a:ea typeface="Cambria Math" panose="02040503050406030204" pitchFamily="18" charset="0"/>
                        <a:cs typeface="Arial" panose="020B0604020202020204" pitchFamily="34" charset="0"/>
                      </a:rPr>
                      <m:t>=0</m:t>
                    </m:r>
                  </m:oMath>
                </a14:m>
                <a:r>
                  <a:rPr lang="es-ES" sz="1800" dirty="0">
                    <a:latin typeface="Arial" panose="020B0604020202020204" pitchFamily="34" charset="0"/>
                    <a:cs typeface="Arial" panose="020B0604020202020204" pitchFamily="34" charset="0"/>
                  </a:rPr>
                  <a:t> , y </a:t>
                </a:r>
                <a14:m>
                  <m:oMath xmlns:m="http://schemas.openxmlformats.org/officeDocument/2006/math">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𝛽</m:t>
                        </m:r>
                      </m:e>
                      <m:sub>
                        <m:r>
                          <a:rPr lang="es-ES" sz="1800" b="0" i="1" smtClean="0">
                            <a:latin typeface="Cambria Math" panose="02040503050406030204" pitchFamily="18" charset="0"/>
                            <a:ea typeface="Cambria Math" panose="02040503050406030204" pitchFamily="18" charset="0"/>
                            <a:cs typeface="Arial" panose="020B0604020202020204" pitchFamily="34" charset="0"/>
                          </a:rPr>
                          <m:t>3</m:t>
                        </m:r>
                      </m:sub>
                    </m:sSub>
                    <m:r>
                      <a:rPr lang="es-ES" sz="1800" i="1">
                        <a:latin typeface="Cambria Math" panose="02040503050406030204" pitchFamily="18" charset="0"/>
                        <a:ea typeface="Cambria Math" panose="02040503050406030204" pitchFamily="18" charset="0"/>
                        <a:cs typeface="Arial" panose="020B0604020202020204" pitchFamily="34" charset="0"/>
                      </a:rPr>
                      <m:t>=</m:t>
                    </m:r>
                    <m:r>
                      <a:rPr lang="es-ES" sz="1800" b="0" i="1" smtClean="0">
                        <a:latin typeface="Cambria Math" panose="02040503050406030204" pitchFamily="18" charset="0"/>
                        <a:ea typeface="Cambria Math" panose="02040503050406030204" pitchFamily="18" charset="0"/>
                        <a:cs typeface="Arial" panose="020B0604020202020204" pitchFamily="34" charset="0"/>
                      </a:rPr>
                      <m:t>1</m:t>
                    </m:r>
                  </m:oMath>
                </a14:m>
                <a:r>
                  <a:rPr lang="es-ES" sz="1800" dirty="0">
                    <a:latin typeface="Arial" panose="020B0604020202020204" pitchFamily="34" charset="0"/>
                    <a:cs typeface="Arial" panose="020B0604020202020204" pitchFamily="34" charset="0"/>
                  </a:rPr>
                  <a:t>    reemplazando queda </a:t>
                </a:r>
              </a:p>
              <a:p>
                <a:pPr marL="0" indent="0" algn="ctr">
                  <a:lnSpc>
                    <a:spcPct val="120000"/>
                  </a:lnSpc>
                  <a:buNone/>
                </a:pPr>
                <a14:m>
                  <m:oMath xmlns:m="http://schemas.openxmlformats.org/officeDocument/2006/math">
                    <m:sSub>
                      <m:sSubPr>
                        <m:ctrlPr>
                          <a:rPr lang="es-ES" sz="1800" i="1">
                            <a:latin typeface="Cambria Math" panose="02040503050406030204" pitchFamily="18" charset="0"/>
                            <a:ea typeface="Cambria Math" panose="02040503050406030204" pitchFamily="18" charset="0"/>
                          </a:rPr>
                        </m:ctrlPr>
                      </m:sSubPr>
                      <m:e>
                        <m:r>
                          <a:rPr lang="es-ES" sz="1800" i="1">
                            <a:latin typeface="Cambria Math" panose="02040503050406030204" pitchFamily="18" charset="0"/>
                            <a:ea typeface="Cambria Math" panose="02040503050406030204" pitchFamily="18" charset="0"/>
                          </a:rPr>
                          <m:t>𝜆</m:t>
                        </m:r>
                      </m:e>
                      <m:sub>
                        <m:r>
                          <a:rPr lang="es-ES" sz="1800" i="1">
                            <a:latin typeface="Cambria Math" panose="02040503050406030204" pitchFamily="18" charset="0"/>
                            <a:ea typeface="Cambria Math" panose="02040503050406030204" pitchFamily="18" charset="0"/>
                          </a:rPr>
                          <m:t>𝑆</m:t>
                        </m:r>
                      </m:sub>
                    </m:sSub>
                    <m:r>
                      <a:rPr lang="es-ES" sz="1800" i="1">
                        <a:latin typeface="Cambria Math" panose="02040503050406030204" pitchFamily="18" charset="0"/>
                        <a:ea typeface="Cambria Math" panose="02040503050406030204" pitchFamily="18" charset="0"/>
                      </a:rPr>
                      <m:t> </m:t>
                    </m:r>
                    <m:r>
                      <a:rPr lang="es-ES" sz="1800" i="1">
                        <a:latin typeface="Cambria Math" panose="02040503050406030204" pitchFamily="18" charset="0"/>
                        <a:ea typeface="Cambria Math" panose="02040503050406030204" pitchFamily="18" charset="0"/>
                        <a:cs typeface="Arial" panose="020B0604020202020204" pitchFamily="34" charset="0"/>
                      </a:rPr>
                      <m:t>=</m:t>
                    </m:r>
                    <m:f>
                      <m:fPr>
                        <m:ctrlPr>
                          <a:rPr lang="es-ES" sz="1800" i="1">
                            <a:latin typeface="Cambria Math" panose="02040503050406030204" pitchFamily="18" charset="0"/>
                            <a:ea typeface="Cambria Math" panose="02040503050406030204" pitchFamily="18" charset="0"/>
                            <a:cs typeface="Arial" panose="020B0604020202020204" pitchFamily="34" charset="0"/>
                          </a:rPr>
                        </m:ctrlPr>
                      </m:fPr>
                      <m:num>
                        <m:r>
                          <m:rPr>
                            <m:sty m:val="p"/>
                          </m:rPr>
                          <a:rPr lang="el-GR" sz="1800" i="1">
                            <a:latin typeface="Cambria Math" panose="02040503050406030204" pitchFamily="18" charset="0"/>
                            <a:ea typeface="Cambria Math" panose="02040503050406030204" pitchFamily="18" charset="0"/>
                            <a:cs typeface="Arial" panose="020B0604020202020204" pitchFamily="34" charset="0"/>
                          </a:rPr>
                          <m:t>Δ</m:t>
                        </m:r>
                        <m:r>
                          <a:rPr lang="es-ES" sz="1800" i="1">
                            <a:latin typeface="Cambria Math" panose="02040503050406030204" pitchFamily="18" charset="0"/>
                            <a:ea typeface="Cambria Math" panose="02040503050406030204" pitchFamily="18" charset="0"/>
                            <a:cs typeface="Arial" panose="020B0604020202020204" pitchFamily="34" charset="0"/>
                          </a:rPr>
                          <m:t>𝑙</m:t>
                        </m:r>
                      </m:num>
                      <m:den>
                        <m:r>
                          <a:rPr lang="es-ES" sz="1800" i="1">
                            <a:latin typeface="Cambria Math" panose="02040503050406030204" pitchFamily="18" charset="0"/>
                            <a:ea typeface="Cambria Math" panose="02040503050406030204" pitchFamily="18" charset="0"/>
                            <a:cs typeface="Arial" panose="020B0604020202020204" pitchFamily="34" charset="0"/>
                          </a:rPr>
                          <m:t>𝑙</m:t>
                        </m:r>
                      </m:den>
                    </m:f>
                    <m:r>
                      <a:rPr lang="es-ES" sz="1800" i="1">
                        <a:latin typeface="Cambria Math" panose="02040503050406030204" pitchFamily="18" charset="0"/>
                        <a:ea typeface="Cambria Math" panose="02040503050406030204" pitchFamily="18" charset="0"/>
                        <a:cs typeface="Arial" panose="020B0604020202020204" pitchFamily="34" charset="0"/>
                      </a:rPr>
                      <m:t>=</m:t>
                    </m:r>
                    <m:f>
                      <m:fPr>
                        <m:ctrlPr>
                          <a:rPr lang="es-ES" sz="1800" i="1">
                            <a:latin typeface="Cambria Math" panose="02040503050406030204" pitchFamily="18" charset="0"/>
                            <a:ea typeface="Cambria Math" panose="02040503050406030204" pitchFamily="18" charset="0"/>
                            <a:cs typeface="Arial" panose="020B0604020202020204" pitchFamily="34" charset="0"/>
                          </a:rPr>
                        </m:ctrlPr>
                      </m:fPr>
                      <m:num>
                        <m:r>
                          <a:rPr lang="es-ES" sz="1800" i="1">
                            <a:latin typeface="Cambria Math" panose="02040503050406030204" pitchFamily="18" charset="0"/>
                            <a:ea typeface="Cambria Math" panose="02040503050406030204" pitchFamily="18" charset="0"/>
                            <a:cs typeface="Arial" panose="020B0604020202020204" pitchFamily="34" charset="0"/>
                          </a:rPr>
                          <m:t>3</m:t>
                        </m:r>
                      </m:num>
                      <m:den>
                        <m:r>
                          <a:rPr lang="es-ES" sz="1800" i="1">
                            <a:latin typeface="Cambria Math" panose="02040503050406030204" pitchFamily="18" charset="0"/>
                            <a:ea typeface="Cambria Math" panose="02040503050406030204" pitchFamily="18" charset="0"/>
                            <a:cs typeface="Arial" panose="020B0604020202020204" pitchFamily="34" charset="0"/>
                          </a:rPr>
                          <m:t>2</m:t>
                        </m:r>
                      </m:den>
                    </m:f>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𝜆</m:t>
                        </m:r>
                      </m:e>
                      <m:sub>
                        <m:r>
                          <a:rPr lang="es-ES" sz="1800" i="1">
                            <a:latin typeface="Cambria Math" panose="02040503050406030204" pitchFamily="18" charset="0"/>
                            <a:ea typeface="Cambria Math" panose="02040503050406030204" pitchFamily="18" charset="0"/>
                            <a:cs typeface="Arial" panose="020B0604020202020204" pitchFamily="34" charset="0"/>
                          </a:rPr>
                          <m:t>100</m:t>
                        </m:r>
                      </m:sub>
                    </m:sSub>
                    <m:d>
                      <m:dPr>
                        <m:ctrlPr>
                          <a:rPr lang="es-ES" sz="1800" i="1">
                            <a:latin typeface="Cambria Math" panose="02040503050406030204" pitchFamily="18" charset="0"/>
                            <a:ea typeface="Cambria Math" panose="02040503050406030204" pitchFamily="18" charset="0"/>
                            <a:cs typeface="Arial" panose="020B0604020202020204" pitchFamily="34" charset="0"/>
                          </a:rPr>
                        </m:ctrlPr>
                      </m:dPr>
                      <m:e>
                        <m:sSup>
                          <m:sSupPr>
                            <m:ctrlPr>
                              <a:rPr lang="es-ES" sz="18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𝛼</m:t>
                                </m:r>
                              </m:e>
                              <m:sub>
                                <m:r>
                                  <a:rPr lang="es-ES" sz="1800" i="1">
                                    <a:latin typeface="Cambria Math" panose="02040503050406030204" pitchFamily="18" charset="0"/>
                                    <a:ea typeface="Cambria Math" panose="02040503050406030204" pitchFamily="18" charset="0"/>
                                    <a:cs typeface="Arial" panose="020B0604020202020204" pitchFamily="34" charset="0"/>
                                  </a:rPr>
                                  <m:t>1</m:t>
                                </m:r>
                              </m:sub>
                            </m:sSub>
                          </m:e>
                          <m:sup>
                            <m:r>
                              <a:rPr lang="es-E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s-ES" sz="18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𝛽</m:t>
                                </m:r>
                              </m:e>
                              <m:sub>
                                <m:r>
                                  <a:rPr lang="es-ES" sz="1800" i="1">
                                    <a:latin typeface="Cambria Math" panose="02040503050406030204" pitchFamily="18" charset="0"/>
                                    <a:ea typeface="Cambria Math" panose="02040503050406030204" pitchFamily="18" charset="0"/>
                                    <a:cs typeface="Arial" panose="020B0604020202020204" pitchFamily="34" charset="0"/>
                                  </a:rPr>
                                  <m:t>1</m:t>
                                </m:r>
                              </m:sub>
                            </m:sSub>
                          </m:e>
                          <m:sup>
                            <m:r>
                              <a:rPr lang="es-ES" sz="1800" i="1">
                                <a:latin typeface="Cambria Math" panose="02040503050406030204" pitchFamily="18" charset="0"/>
                                <a:ea typeface="Cambria Math" panose="02040503050406030204" pitchFamily="18" charset="0"/>
                                <a:cs typeface="Arial" panose="020B0604020202020204" pitchFamily="34" charset="0"/>
                              </a:rPr>
                              <m:t>2</m:t>
                            </m:r>
                          </m:sup>
                        </m:sSup>
                        <m:r>
                          <a:rPr lang="es-ES" sz="1800" i="1">
                            <a:latin typeface="Cambria Math" panose="02040503050406030204" pitchFamily="18" charset="0"/>
                            <a:ea typeface="Cambria Math" panose="02040503050406030204" pitchFamily="18" charset="0"/>
                            <a:cs typeface="Arial" panose="020B0604020202020204" pitchFamily="34" charset="0"/>
                          </a:rPr>
                          <m:t>+</m:t>
                        </m:r>
                        <m:sSup>
                          <m:sSupPr>
                            <m:ctrlPr>
                              <a:rPr lang="es-ES" sz="18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𝛼</m:t>
                                </m:r>
                              </m:e>
                              <m:sub>
                                <m:r>
                                  <a:rPr lang="es-ES" sz="1800" i="1">
                                    <a:latin typeface="Cambria Math" panose="02040503050406030204" pitchFamily="18" charset="0"/>
                                    <a:ea typeface="Cambria Math" panose="02040503050406030204" pitchFamily="18" charset="0"/>
                                    <a:cs typeface="Arial" panose="020B0604020202020204" pitchFamily="34" charset="0"/>
                                  </a:rPr>
                                  <m:t>2</m:t>
                                </m:r>
                              </m:sub>
                            </m:sSub>
                          </m:e>
                          <m:sup>
                            <m:r>
                              <a:rPr lang="es-E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s-ES" sz="18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𝛽</m:t>
                                </m:r>
                              </m:e>
                              <m:sub>
                                <m:r>
                                  <a:rPr lang="es-ES" sz="1800" i="1">
                                    <a:latin typeface="Cambria Math" panose="02040503050406030204" pitchFamily="18" charset="0"/>
                                    <a:ea typeface="Cambria Math" panose="02040503050406030204" pitchFamily="18" charset="0"/>
                                    <a:cs typeface="Arial" panose="020B0604020202020204" pitchFamily="34" charset="0"/>
                                  </a:rPr>
                                  <m:t>2</m:t>
                                </m:r>
                              </m:sub>
                            </m:sSub>
                          </m:e>
                          <m:sup>
                            <m:r>
                              <a:rPr lang="es-ES" sz="1800" i="1">
                                <a:latin typeface="Cambria Math" panose="02040503050406030204" pitchFamily="18" charset="0"/>
                                <a:ea typeface="Cambria Math" panose="02040503050406030204" pitchFamily="18" charset="0"/>
                                <a:cs typeface="Arial" panose="020B0604020202020204" pitchFamily="34" charset="0"/>
                              </a:rPr>
                              <m:t>2</m:t>
                            </m:r>
                          </m:sup>
                        </m:sSup>
                        <m:r>
                          <a:rPr lang="es-ES" sz="1800" i="1">
                            <a:latin typeface="Cambria Math" panose="02040503050406030204" pitchFamily="18" charset="0"/>
                            <a:ea typeface="Cambria Math" panose="02040503050406030204" pitchFamily="18" charset="0"/>
                            <a:cs typeface="Arial" panose="020B0604020202020204" pitchFamily="34" charset="0"/>
                          </a:rPr>
                          <m:t>+</m:t>
                        </m:r>
                        <m:sSup>
                          <m:sSupPr>
                            <m:ctrlPr>
                              <a:rPr lang="es-ES" sz="18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𝛼</m:t>
                                </m:r>
                              </m:e>
                              <m:sub>
                                <m:r>
                                  <a:rPr lang="es-ES" sz="1800" i="1">
                                    <a:latin typeface="Cambria Math" panose="02040503050406030204" pitchFamily="18" charset="0"/>
                                    <a:ea typeface="Cambria Math" panose="02040503050406030204" pitchFamily="18" charset="0"/>
                                    <a:cs typeface="Arial" panose="020B0604020202020204" pitchFamily="34" charset="0"/>
                                  </a:rPr>
                                  <m:t>3</m:t>
                                </m:r>
                              </m:sub>
                            </m:sSub>
                          </m:e>
                          <m:sup>
                            <m:r>
                              <a:rPr lang="es-ES" sz="18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s-ES" sz="18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𝛽</m:t>
                                </m:r>
                              </m:e>
                              <m:sub>
                                <m:r>
                                  <a:rPr lang="es-ES" sz="1800" i="1">
                                    <a:latin typeface="Cambria Math" panose="02040503050406030204" pitchFamily="18" charset="0"/>
                                    <a:ea typeface="Cambria Math" panose="02040503050406030204" pitchFamily="18" charset="0"/>
                                    <a:cs typeface="Arial" panose="020B0604020202020204" pitchFamily="34" charset="0"/>
                                  </a:rPr>
                                  <m:t>3</m:t>
                                </m:r>
                              </m:sub>
                            </m:sSub>
                          </m:e>
                          <m:sup>
                            <m:r>
                              <a:rPr lang="es-ES" sz="1800" i="1">
                                <a:latin typeface="Cambria Math" panose="02040503050406030204" pitchFamily="18" charset="0"/>
                                <a:ea typeface="Cambria Math" panose="02040503050406030204" pitchFamily="18" charset="0"/>
                                <a:cs typeface="Arial" panose="020B0604020202020204" pitchFamily="34" charset="0"/>
                              </a:rPr>
                              <m:t>2</m:t>
                            </m:r>
                          </m:sup>
                        </m:sSup>
                        <m:r>
                          <a:rPr lang="es-ES" sz="1800" i="1">
                            <a:latin typeface="Cambria Math" panose="02040503050406030204" pitchFamily="18" charset="0"/>
                            <a:ea typeface="Cambria Math" panose="02040503050406030204" pitchFamily="18" charset="0"/>
                            <a:cs typeface="Arial" panose="020B0604020202020204" pitchFamily="34" charset="0"/>
                          </a:rPr>
                          <m:t>−</m:t>
                        </m:r>
                        <m:f>
                          <m:fPr>
                            <m:ctrlPr>
                              <a:rPr lang="es-ES" sz="1800" i="1">
                                <a:latin typeface="Cambria Math" panose="02040503050406030204" pitchFamily="18" charset="0"/>
                                <a:ea typeface="Cambria Math" panose="02040503050406030204" pitchFamily="18" charset="0"/>
                                <a:cs typeface="Arial" panose="020B0604020202020204" pitchFamily="34" charset="0"/>
                              </a:rPr>
                            </m:ctrlPr>
                          </m:fPr>
                          <m:num>
                            <m:r>
                              <a:rPr lang="es-ES" sz="1800" i="1">
                                <a:latin typeface="Cambria Math" panose="02040503050406030204" pitchFamily="18" charset="0"/>
                                <a:ea typeface="Cambria Math" panose="02040503050406030204" pitchFamily="18" charset="0"/>
                                <a:cs typeface="Arial" panose="020B0604020202020204" pitchFamily="34" charset="0"/>
                              </a:rPr>
                              <m:t>1</m:t>
                            </m:r>
                          </m:num>
                          <m:den>
                            <m:r>
                              <a:rPr lang="es-ES" sz="1800" i="1">
                                <a:latin typeface="Cambria Math" panose="02040503050406030204" pitchFamily="18" charset="0"/>
                                <a:ea typeface="Cambria Math" panose="02040503050406030204" pitchFamily="18" charset="0"/>
                                <a:cs typeface="Arial" panose="020B0604020202020204" pitchFamily="34" charset="0"/>
                              </a:rPr>
                              <m:t>3</m:t>
                            </m:r>
                          </m:den>
                        </m:f>
                      </m:e>
                    </m:d>
                    <m:r>
                      <a:rPr lang="es-ES" sz="1800" i="1">
                        <a:latin typeface="Cambria Math" panose="02040503050406030204" pitchFamily="18" charset="0"/>
                        <a:ea typeface="Cambria Math" panose="02040503050406030204" pitchFamily="18" charset="0"/>
                        <a:cs typeface="Arial" panose="020B0604020202020204" pitchFamily="34" charset="0"/>
                      </a:rPr>
                      <m:t>+3</m:t>
                    </m:r>
                  </m:oMath>
                </a14:m>
                <a:r>
                  <a:rPr lang="es-ES" sz="18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𝜆</m:t>
                        </m:r>
                      </m:e>
                      <m:sub>
                        <m:r>
                          <a:rPr lang="es-ES" sz="1800" i="1">
                            <a:latin typeface="Cambria Math" panose="02040503050406030204" pitchFamily="18" charset="0"/>
                            <a:ea typeface="Cambria Math" panose="02040503050406030204" pitchFamily="18" charset="0"/>
                            <a:cs typeface="Arial" panose="020B0604020202020204" pitchFamily="34" charset="0"/>
                          </a:rPr>
                          <m:t>111</m:t>
                        </m:r>
                      </m:sub>
                    </m:sSub>
                    <m:d>
                      <m:dPr>
                        <m:ctrlPr>
                          <a:rPr lang="es-ES" sz="1800" i="1">
                            <a:latin typeface="Cambria Math" panose="02040503050406030204" pitchFamily="18" charset="0"/>
                            <a:ea typeface="Cambria Math" panose="02040503050406030204" pitchFamily="18" charset="0"/>
                            <a:cs typeface="Arial" panose="020B0604020202020204" pitchFamily="34" charset="0"/>
                          </a:rPr>
                        </m:ctrlPr>
                      </m:dPr>
                      <m:e>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𝛼</m:t>
                            </m:r>
                          </m:e>
                          <m:sub>
                            <m:r>
                              <a:rPr lang="es-ES" sz="1800" i="1">
                                <a:latin typeface="Cambria Math" panose="02040503050406030204" pitchFamily="18" charset="0"/>
                                <a:ea typeface="Cambria Math" panose="02040503050406030204" pitchFamily="18" charset="0"/>
                                <a:cs typeface="Arial" panose="020B0604020202020204" pitchFamily="34" charset="0"/>
                              </a:rPr>
                              <m:t>1</m:t>
                            </m:r>
                          </m:sub>
                        </m:sSub>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𝛼</m:t>
                            </m:r>
                          </m:e>
                          <m:sub>
                            <m:r>
                              <a:rPr lang="es-ES" sz="1800" i="1">
                                <a:latin typeface="Cambria Math" panose="02040503050406030204" pitchFamily="18" charset="0"/>
                                <a:ea typeface="Cambria Math" panose="02040503050406030204" pitchFamily="18" charset="0"/>
                                <a:cs typeface="Arial" panose="020B0604020202020204" pitchFamily="34" charset="0"/>
                              </a:rPr>
                              <m:t>2</m:t>
                            </m:r>
                          </m:sub>
                        </m:sSub>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𝛽</m:t>
                            </m:r>
                          </m:e>
                          <m:sub>
                            <m:r>
                              <a:rPr lang="es-ES" sz="1800" i="1">
                                <a:latin typeface="Cambria Math" panose="02040503050406030204" pitchFamily="18" charset="0"/>
                                <a:ea typeface="Cambria Math" panose="02040503050406030204" pitchFamily="18" charset="0"/>
                                <a:cs typeface="Arial" panose="020B0604020202020204" pitchFamily="34" charset="0"/>
                              </a:rPr>
                              <m:t>1</m:t>
                            </m:r>
                          </m:sub>
                        </m:sSub>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𝛽</m:t>
                            </m:r>
                          </m:e>
                          <m:sub>
                            <m:r>
                              <a:rPr lang="es-ES" sz="1800" i="1">
                                <a:latin typeface="Cambria Math" panose="02040503050406030204" pitchFamily="18" charset="0"/>
                                <a:ea typeface="Cambria Math" panose="02040503050406030204" pitchFamily="18" charset="0"/>
                                <a:cs typeface="Arial" panose="020B0604020202020204" pitchFamily="34" charset="0"/>
                              </a:rPr>
                              <m:t>2</m:t>
                            </m:r>
                          </m:sub>
                        </m:sSub>
                        <m:r>
                          <a:rPr lang="es-ES" sz="1800" i="1">
                            <a:latin typeface="Cambria Math" panose="02040503050406030204" pitchFamily="18" charset="0"/>
                            <a:ea typeface="Cambria Math" panose="02040503050406030204" pitchFamily="18" charset="0"/>
                            <a:cs typeface="Arial" panose="020B0604020202020204" pitchFamily="34" charset="0"/>
                          </a:rPr>
                          <m:t>+</m:t>
                        </m:r>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𝛼</m:t>
                            </m:r>
                          </m:e>
                          <m:sub>
                            <m:r>
                              <a:rPr lang="es-ES" sz="1800" i="1">
                                <a:latin typeface="Cambria Math" panose="02040503050406030204" pitchFamily="18" charset="0"/>
                                <a:ea typeface="Cambria Math" panose="02040503050406030204" pitchFamily="18" charset="0"/>
                                <a:cs typeface="Arial" panose="020B0604020202020204" pitchFamily="34" charset="0"/>
                              </a:rPr>
                              <m:t>2</m:t>
                            </m:r>
                          </m:sub>
                        </m:sSub>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𝛼</m:t>
                            </m:r>
                          </m:e>
                          <m:sub>
                            <m:r>
                              <a:rPr lang="es-ES" sz="1800" i="1">
                                <a:latin typeface="Cambria Math" panose="02040503050406030204" pitchFamily="18" charset="0"/>
                                <a:ea typeface="Cambria Math" panose="02040503050406030204" pitchFamily="18" charset="0"/>
                                <a:cs typeface="Arial" panose="020B0604020202020204" pitchFamily="34" charset="0"/>
                              </a:rPr>
                              <m:t>3</m:t>
                            </m:r>
                          </m:sub>
                        </m:sSub>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𝛽</m:t>
                            </m:r>
                          </m:e>
                          <m:sub>
                            <m:r>
                              <a:rPr lang="es-ES" sz="1800" i="1">
                                <a:latin typeface="Cambria Math" panose="02040503050406030204" pitchFamily="18" charset="0"/>
                                <a:ea typeface="Cambria Math" panose="02040503050406030204" pitchFamily="18" charset="0"/>
                                <a:cs typeface="Arial" panose="020B0604020202020204" pitchFamily="34" charset="0"/>
                              </a:rPr>
                              <m:t>2</m:t>
                            </m:r>
                          </m:sub>
                        </m:sSub>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𝛽</m:t>
                            </m:r>
                          </m:e>
                          <m:sub>
                            <m:r>
                              <a:rPr lang="es-ES" sz="1800" i="1">
                                <a:latin typeface="Cambria Math" panose="02040503050406030204" pitchFamily="18" charset="0"/>
                                <a:ea typeface="Cambria Math" panose="02040503050406030204" pitchFamily="18" charset="0"/>
                                <a:cs typeface="Arial" panose="020B0604020202020204" pitchFamily="34" charset="0"/>
                              </a:rPr>
                              <m:t>3</m:t>
                            </m:r>
                          </m:sub>
                        </m:sSub>
                        <m:r>
                          <a:rPr lang="es-ES" sz="1800" i="1">
                            <a:latin typeface="Cambria Math" panose="02040503050406030204" pitchFamily="18" charset="0"/>
                            <a:ea typeface="Cambria Math" panose="02040503050406030204" pitchFamily="18" charset="0"/>
                            <a:cs typeface="Arial" panose="020B0604020202020204" pitchFamily="34" charset="0"/>
                          </a:rPr>
                          <m:t>+</m:t>
                        </m:r>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𝛼</m:t>
                            </m:r>
                          </m:e>
                          <m:sub>
                            <m:r>
                              <a:rPr lang="es-ES" sz="1800" i="1">
                                <a:latin typeface="Cambria Math" panose="02040503050406030204" pitchFamily="18" charset="0"/>
                                <a:ea typeface="Cambria Math" panose="02040503050406030204" pitchFamily="18" charset="0"/>
                                <a:cs typeface="Arial" panose="020B0604020202020204" pitchFamily="34" charset="0"/>
                              </a:rPr>
                              <m:t>3</m:t>
                            </m:r>
                          </m:sub>
                        </m:sSub>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𝛼</m:t>
                            </m:r>
                          </m:e>
                          <m:sub>
                            <m:r>
                              <a:rPr lang="es-ES" sz="1800" i="1">
                                <a:latin typeface="Cambria Math" panose="02040503050406030204" pitchFamily="18" charset="0"/>
                                <a:ea typeface="Cambria Math" panose="02040503050406030204" pitchFamily="18" charset="0"/>
                                <a:cs typeface="Arial" panose="020B0604020202020204" pitchFamily="34" charset="0"/>
                              </a:rPr>
                              <m:t>1</m:t>
                            </m:r>
                          </m:sub>
                        </m:sSub>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𝛽</m:t>
                            </m:r>
                          </m:e>
                          <m:sub>
                            <m:r>
                              <a:rPr lang="es-ES" sz="1800" i="1">
                                <a:latin typeface="Cambria Math" panose="02040503050406030204" pitchFamily="18" charset="0"/>
                                <a:ea typeface="Cambria Math" panose="02040503050406030204" pitchFamily="18" charset="0"/>
                                <a:cs typeface="Arial" panose="020B0604020202020204" pitchFamily="34" charset="0"/>
                              </a:rPr>
                              <m:t>3</m:t>
                            </m:r>
                          </m:sub>
                        </m:sSub>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𝛽</m:t>
                            </m:r>
                          </m:e>
                          <m:sub>
                            <m:r>
                              <a:rPr lang="es-ES" sz="1800" i="1">
                                <a:latin typeface="Cambria Math" panose="02040503050406030204" pitchFamily="18" charset="0"/>
                                <a:ea typeface="Cambria Math" panose="02040503050406030204" pitchFamily="18" charset="0"/>
                                <a:cs typeface="Arial" panose="020B0604020202020204" pitchFamily="34" charset="0"/>
                              </a:rPr>
                              <m:t>1</m:t>
                            </m:r>
                          </m:sub>
                        </m:sSub>
                      </m:e>
                    </m:d>
                  </m:oMath>
                </a14:m>
                <a:endParaRPr lang="es-ES" sz="1800" dirty="0">
                  <a:latin typeface="Arial" panose="020B0604020202020204" pitchFamily="34" charset="0"/>
                  <a:cs typeface="Arial" panose="020B0604020202020204" pitchFamily="34" charset="0"/>
                </a:endParaRPr>
              </a:p>
              <a:p>
                <a:pPr marL="0" indent="0" algn="ctr">
                  <a:lnSpc>
                    <a:spcPct val="120000"/>
                  </a:lnSpc>
                  <a:buNone/>
                </a:pPr>
                <a14:m>
                  <m:oMath xmlns:m="http://schemas.openxmlformats.org/officeDocument/2006/math">
                    <m:r>
                      <a:rPr lang="es-ES" sz="1800" i="1">
                        <a:latin typeface="Cambria Math" panose="02040503050406030204" pitchFamily="18" charset="0"/>
                        <a:ea typeface="Cambria Math" panose="02040503050406030204" pitchFamily="18" charset="0"/>
                        <a:cs typeface="Arial" panose="020B0604020202020204" pitchFamily="34" charset="0"/>
                      </a:rPr>
                      <m:t>𝜆</m:t>
                    </m:r>
                    <m:d>
                      <m:dPr>
                        <m:ctrlPr>
                          <a:rPr lang="es-ES" sz="1800" i="1" smtClean="0">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1800" i="1">
                            <a:latin typeface="Cambria Math" panose="02040503050406030204" pitchFamily="18" charset="0"/>
                            <a:ea typeface="Cambria Math" panose="02040503050406030204" pitchFamily="18" charset="0"/>
                            <a:cs typeface="Arial" panose="020B0604020202020204" pitchFamily="34" charset="0"/>
                          </a:rPr>
                          <m:t>δ</m:t>
                        </m:r>
                        <m:r>
                          <a:rPr lang="es-ES" sz="18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l-GR" sz="1800" i="1">
                            <a:latin typeface="Cambria Math" panose="02040503050406030204" pitchFamily="18" charset="0"/>
                            <a:ea typeface="Cambria Math" panose="02040503050406030204" pitchFamily="18" charset="0"/>
                            <a:cs typeface="Arial" panose="020B0604020202020204" pitchFamily="34" charset="0"/>
                          </a:rPr>
                          <m:t>δ</m:t>
                        </m:r>
                      </m:e>
                    </m:d>
                    <m:r>
                      <a:rPr lang="es-ES" sz="1800" i="1">
                        <a:latin typeface="Cambria Math" panose="02040503050406030204" pitchFamily="18" charset="0"/>
                        <a:ea typeface="Cambria Math" panose="02040503050406030204" pitchFamily="18" charset="0"/>
                        <a:cs typeface="Arial" panose="020B0604020202020204" pitchFamily="34" charset="0"/>
                      </a:rPr>
                      <m:t>=</m:t>
                    </m:r>
                    <m:f>
                      <m:fPr>
                        <m:ctrlPr>
                          <a:rPr lang="es-ES" sz="1800" i="1">
                            <a:latin typeface="Cambria Math" panose="02040503050406030204" pitchFamily="18" charset="0"/>
                            <a:ea typeface="Cambria Math" panose="02040503050406030204" pitchFamily="18" charset="0"/>
                            <a:cs typeface="Arial" panose="020B0604020202020204" pitchFamily="34" charset="0"/>
                          </a:rPr>
                        </m:ctrlPr>
                      </m:fPr>
                      <m:num>
                        <m:r>
                          <m:rPr>
                            <m:sty m:val="p"/>
                          </m:rPr>
                          <a:rPr lang="el-GR" sz="1800" i="1">
                            <a:latin typeface="Cambria Math" panose="02040503050406030204" pitchFamily="18" charset="0"/>
                            <a:ea typeface="Cambria Math" panose="02040503050406030204" pitchFamily="18" charset="0"/>
                            <a:cs typeface="Arial" panose="020B0604020202020204" pitchFamily="34" charset="0"/>
                          </a:rPr>
                          <m:t>Δ</m:t>
                        </m:r>
                        <m:r>
                          <a:rPr lang="es-ES" sz="1800" i="1">
                            <a:latin typeface="Cambria Math" panose="02040503050406030204" pitchFamily="18" charset="0"/>
                            <a:ea typeface="Cambria Math" panose="02040503050406030204" pitchFamily="18" charset="0"/>
                            <a:cs typeface="Arial" panose="020B0604020202020204" pitchFamily="34" charset="0"/>
                          </a:rPr>
                          <m:t>𝑙</m:t>
                        </m:r>
                      </m:num>
                      <m:den>
                        <m:r>
                          <a:rPr lang="es-ES" sz="1800" i="1">
                            <a:latin typeface="Cambria Math" panose="02040503050406030204" pitchFamily="18" charset="0"/>
                            <a:ea typeface="Cambria Math" panose="02040503050406030204" pitchFamily="18" charset="0"/>
                            <a:cs typeface="Arial" panose="020B0604020202020204" pitchFamily="34" charset="0"/>
                          </a:rPr>
                          <m:t>𝑙</m:t>
                        </m:r>
                      </m:den>
                    </m:f>
                    <m:r>
                      <a:rPr lang="es-ES" sz="1800" i="1">
                        <a:latin typeface="Cambria Math" panose="02040503050406030204" pitchFamily="18" charset="0"/>
                        <a:ea typeface="Cambria Math" panose="02040503050406030204" pitchFamily="18" charset="0"/>
                        <a:cs typeface="Arial" panose="020B0604020202020204" pitchFamily="34" charset="0"/>
                      </a:rPr>
                      <m:t>=</m:t>
                    </m:r>
                    <m:f>
                      <m:fPr>
                        <m:ctrlPr>
                          <a:rPr lang="es-ES" sz="1800" i="1">
                            <a:latin typeface="Cambria Math" panose="02040503050406030204" pitchFamily="18" charset="0"/>
                            <a:ea typeface="Cambria Math" panose="02040503050406030204" pitchFamily="18" charset="0"/>
                            <a:cs typeface="Arial" panose="020B0604020202020204" pitchFamily="34" charset="0"/>
                          </a:rPr>
                        </m:ctrlPr>
                      </m:fPr>
                      <m:num>
                        <m:r>
                          <a:rPr lang="es-ES" sz="1800" i="1">
                            <a:latin typeface="Cambria Math" panose="02040503050406030204" pitchFamily="18" charset="0"/>
                            <a:ea typeface="Cambria Math" panose="02040503050406030204" pitchFamily="18" charset="0"/>
                            <a:cs typeface="Arial" panose="020B0604020202020204" pitchFamily="34" charset="0"/>
                          </a:rPr>
                          <m:t>3</m:t>
                        </m:r>
                      </m:num>
                      <m:den>
                        <m:r>
                          <a:rPr lang="es-ES" sz="1800" i="1">
                            <a:latin typeface="Cambria Math" panose="02040503050406030204" pitchFamily="18" charset="0"/>
                            <a:ea typeface="Cambria Math" panose="02040503050406030204" pitchFamily="18" charset="0"/>
                            <a:cs typeface="Arial" panose="020B0604020202020204" pitchFamily="34" charset="0"/>
                          </a:rPr>
                          <m:t>2</m:t>
                        </m:r>
                      </m:den>
                    </m:f>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𝜆</m:t>
                        </m:r>
                      </m:e>
                      <m:sub>
                        <m:r>
                          <a:rPr lang="es-ES" sz="1800" i="1">
                            <a:latin typeface="Cambria Math" panose="02040503050406030204" pitchFamily="18" charset="0"/>
                            <a:ea typeface="Cambria Math" panose="02040503050406030204" pitchFamily="18" charset="0"/>
                            <a:cs typeface="Arial" panose="020B0604020202020204" pitchFamily="34" charset="0"/>
                          </a:rPr>
                          <m:t>100</m:t>
                        </m:r>
                      </m:sub>
                    </m:sSub>
                    <m:d>
                      <m:dPr>
                        <m:ctrlPr>
                          <a:rPr lang="es-ES" sz="180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s-E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s-ES" sz="1800" b="0" i="1" smtClean="0">
                                <a:latin typeface="Cambria Math" panose="02040503050406030204" pitchFamily="18" charset="0"/>
                                <a:ea typeface="Cambria Math" panose="02040503050406030204" pitchFamily="18" charset="0"/>
                                <a:cs typeface="Arial" panose="020B0604020202020204" pitchFamily="34" charset="0"/>
                              </a:rPr>
                              <m:t>𝑐𝑜𝑠</m:t>
                            </m:r>
                          </m:e>
                          <m:sup>
                            <m:r>
                              <a:rPr lang="es-ES" sz="1800" b="0" i="1" smtClean="0">
                                <a:latin typeface="Cambria Math" panose="02040503050406030204" pitchFamily="18" charset="0"/>
                                <a:ea typeface="Cambria Math" panose="02040503050406030204" pitchFamily="18" charset="0"/>
                                <a:cs typeface="Arial" panose="020B0604020202020204" pitchFamily="34" charset="0"/>
                              </a:rPr>
                              <m:t>2</m:t>
                            </m:r>
                          </m:sup>
                        </m:sSup>
                        <m:r>
                          <m:rPr>
                            <m:sty m:val="p"/>
                          </m:rPr>
                          <a:rPr lang="el-GR" sz="1800" i="1">
                            <a:latin typeface="Cambria Math" panose="02040503050406030204" pitchFamily="18" charset="0"/>
                            <a:ea typeface="Cambria Math" panose="02040503050406030204" pitchFamily="18" charset="0"/>
                            <a:cs typeface="Arial" panose="020B0604020202020204" pitchFamily="34" charset="0"/>
                          </a:rPr>
                          <m:t>δ</m:t>
                        </m:r>
                        <m:r>
                          <a:rPr lang="es-E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s-ES" sz="1800" i="1">
                                <a:latin typeface="Cambria Math" panose="02040503050406030204" pitchFamily="18" charset="0"/>
                                <a:ea typeface="Cambria Math" panose="02040503050406030204" pitchFamily="18" charset="0"/>
                                <a:cs typeface="Arial" panose="020B0604020202020204" pitchFamily="34" charset="0"/>
                              </a:rPr>
                            </m:ctrlPr>
                          </m:fPr>
                          <m:num>
                            <m:r>
                              <a:rPr lang="es-ES" sz="1800" i="1">
                                <a:latin typeface="Cambria Math" panose="02040503050406030204" pitchFamily="18" charset="0"/>
                                <a:ea typeface="Cambria Math" panose="02040503050406030204" pitchFamily="18" charset="0"/>
                                <a:cs typeface="Arial" panose="020B0604020202020204" pitchFamily="34" charset="0"/>
                              </a:rPr>
                              <m:t>1</m:t>
                            </m:r>
                          </m:num>
                          <m:den>
                            <m:r>
                              <a:rPr lang="es-ES" sz="1800" i="1">
                                <a:latin typeface="Cambria Math" panose="02040503050406030204" pitchFamily="18" charset="0"/>
                                <a:ea typeface="Cambria Math" panose="02040503050406030204" pitchFamily="18" charset="0"/>
                                <a:cs typeface="Arial" panose="020B0604020202020204" pitchFamily="34" charset="0"/>
                              </a:rPr>
                              <m:t>3</m:t>
                            </m:r>
                          </m:den>
                        </m:f>
                      </m:e>
                    </m:d>
                  </m:oMath>
                </a14:m>
                <a:r>
                  <a:rPr lang="es-ES" sz="1800" dirty="0">
                    <a:latin typeface="Arial" panose="020B0604020202020204" pitchFamily="34" charset="0"/>
                    <a:cs typeface="Arial" panose="020B0604020202020204" pitchFamily="34" charset="0"/>
                  </a:rPr>
                  <a:t>  Que es la deformación a lo largo de </a:t>
                </a:r>
                <a14:m>
                  <m:oMath xmlns:m="http://schemas.openxmlformats.org/officeDocument/2006/math">
                    <m:d>
                      <m:dPr>
                        <m:begChr m:val="["/>
                        <m:endChr m:val="]"/>
                        <m:ctrlPr>
                          <a:rPr lang="es-ES" sz="1800" i="1">
                            <a:latin typeface="Cambria Math" panose="02040503050406030204" pitchFamily="18" charset="0"/>
                            <a:ea typeface="Cambria Math" panose="02040503050406030204" pitchFamily="18" charset="0"/>
                            <a:cs typeface="Arial" panose="020B0604020202020204" pitchFamily="34" charset="0"/>
                          </a:rPr>
                        </m:ctrlPr>
                      </m:dPr>
                      <m:e>
                        <m:r>
                          <a:rPr lang="es-ES" sz="1800" i="1">
                            <a:latin typeface="Cambria Math" panose="02040503050406030204" pitchFamily="18" charset="0"/>
                            <a:ea typeface="Cambria Math" panose="02040503050406030204" pitchFamily="18" charset="0"/>
                            <a:cs typeface="Arial" panose="020B0604020202020204" pitchFamily="34" charset="0"/>
                          </a:rPr>
                          <m:t>001</m:t>
                        </m:r>
                      </m:e>
                    </m:d>
                  </m:oMath>
                </a14:m>
                <a:r>
                  <a:rPr lang="es-ES" sz="1800" dirty="0">
                    <a:latin typeface="Arial" panose="020B0604020202020204" pitchFamily="34" charset="0"/>
                    <a:cs typeface="Arial" panose="020B0604020202020204" pitchFamily="34" charset="0"/>
                  </a:rPr>
                  <a:t> </a:t>
                </a:r>
              </a:p>
              <a:p>
                <a:pPr marL="0" indent="0" algn="just">
                  <a:lnSpc>
                    <a:spcPct val="120000"/>
                  </a:lnSpc>
                  <a:buNone/>
                </a:pPr>
                <a:endParaRPr lang="es-ES" sz="1800" dirty="0">
                  <a:latin typeface="Arial" panose="020B0604020202020204" pitchFamily="34" charset="0"/>
                  <a:cs typeface="Arial" panose="020B0604020202020204" pitchFamily="34" charset="0"/>
                </a:endParaRPr>
              </a:p>
              <a:p>
                <a:pPr marL="0" indent="0" algn="just">
                  <a:lnSpc>
                    <a:spcPct val="120000"/>
                  </a:lnSpc>
                  <a:buNone/>
                </a:pPr>
                <a:endParaRPr lang="es-ES" sz="1800" dirty="0">
                  <a:latin typeface="Arial" panose="020B0604020202020204" pitchFamily="34" charset="0"/>
                  <a:cs typeface="Arial" panose="020B0604020202020204" pitchFamily="34" charset="0"/>
                </a:endParaRPr>
              </a:p>
              <a:p>
                <a:pPr marL="0" indent="0" algn="just">
                  <a:lnSpc>
                    <a:spcPct val="120000"/>
                  </a:lnSpc>
                  <a:buNone/>
                </a:pPr>
                <a:endParaRPr lang="es-ES" sz="1800" dirty="0">
                  <a:latin typeface="Arial" panose="020B0604020202020204" pitchFamily="34" charset="0"/>
                  <a:cs typeface="Arial" panose="020B0604020202020204" pitchFamily="34" charset="0"/>
                </a:endParaRPr>
              </a:p>
              <a:p>
                <a:pPr marL="0" indent="0" algn="just">
                  <a:buNone/>
                </a:pPr>
                <a:endParaRPr lang="es-ES" sz="1800" dirty="0">
                  <a:latin typeface="Arial" panose="020B0604020202020204" pitchFamily="34" charset="0"/>
                  <a:cs typeface="Arial" panose="020B0604020202020204" pitchFamily="34" charset="0"/>
                </a:endParaRPr>
              </a:p>
            </p:txBody>
          </p:sp>
        </mc:Choice>
        <mc:Fallback>
          <p:sp>
            <p:nvSpPr>
              <p:cNvPr id="3" name="Marcador de contenido 2">
                <a:extLst>
                  <a:ext uri="{FF2B5EF4-FFF2-40B4-BE49-F238E27FC236}">
                    <a16:creationId xmlns:a16="http://schemas.microsoft.com/office/drawing/2014/main" xmlns="" xmlns:a14="http://schemas.microsoft.com/office/drawing/2010/main" id="{46F4748B-1108-41F8-A9A5-E1A4E325C8C0}"/>
                  </a:ext>
                </a:extLst>
              </p:cNvPr>
              <p:cNvSpPr>
                <a:spLocks noGrp="1" noRot="1" noChangeAspect="1" noMove="1" noResize="1" noEditPoints="1" noAdjustHandles="1" noChangeArrowheads="1" noChangeShapeType="1" noTextEdit="1"/>
              </p:cNvSpPr>
              <p:nvPr>
                <p:ph idx="1"/>
              </p:nvPr>
            </p:nvSpPr>
            <p:spPr>
              <a:xfrm>
                <a:off x="124691" y="486697"/>
                <a:ext cx="11942618" cy="6225830"/>
              </a:xfrm>
              <a:blipFill>
                <a:blip r:embed="rId2" cstate="print"/>
                <a:stretch>
                  <a:fillRect l="-204" t="-98" r="-153"/>
                </a:stretch>
              </a:blipFill>
            </p:spPr>
            <p:txBody>
              <a:bodyPr/>
              <a:lstStyle/>
              <a:p>
                <a:r>
                  <a:rPr lang="es-ES">
                    <a:noFill/>
                  </a:rPr>
                  <a:t> </a:t>
                </a:r>
              </a:p>
            </p:txBody>
          </p:sp>
        </mc:Fallback>
      </mc:AlternateContent>
      <p:sp>
        <p:nvSpPr>
          <p:cNvPr id="2" name="CuadroTexto 1">
            <a:extLst>
              <a:ext uri="{FF2B5EF4-FFF2-40B4-BE49-F238E27FC236}">
                <a16:creationId xmlns:a16="http://schemas.microsoft.com/office/drawing/2014/main" xmlns="" id="{6080491A-7EA9-48AF-9950-A1BF1C4ECF9F}"/>
              </a:ext>
            </a:extLst>
          </p:cNvPr>
          <p:cNvSpPr txBox="1"/>
          <p:nvPr/>
        </p:nvSpPr>
        <p:spPr>
          <a:xfrm>
            <a:off x="3421626" y="0"/>
            <a:ext cx="4993675" cy="369332"/>
          </a:xfrm>
          <a:prstGeom prst="rect">
            <a:avLst/>
          </a:prstGeom>
          <a:noFill/>
        </p:spPr>
        <p:txBody>
          <a:bodyPr wrap="none" rtlCol="0">
            <a:spAutoFit/>
          </a:bodyPr>
          <a:lstStyle/>
          <a:p>
            <a:r>
              <a:rPr lang="es-ES" b="1" dirty="0">
                <a:solidFill>
                  <a:srgbClr val="FF0000"/>
                </a:solidFill>
                <a:latin typeface="Arial" panose="020B0604020202020204" pitchFamily="34" charset="0"/>
                <a:cs typeface="Arial" panose="020B0604020202020204" pitchFamily="34" charset="0"/>
              </a:rPr>
              <a:t>Magnetostricción en monocristales cúbicos</a:t>
            </a:r>
            <a:endParaRPr lang="es-ES" dirty="0"/>
          </a:p>
        </p:txBody>
      </p:sp>
    </p:spTree>
    <p:extLst>
      <p:ext uri="{BB962C8B-B14F-4D97-AF65-F5344CB8AC3E}">
        <p14:creationId xmlns:p14="http://schemas.microsoft.com/office/powerpoint/2010/main" xmlns="" val="17528852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6" name="Marcador de contenido 5">
                <a:extLst>
                  <a:ext uri="{FF2B5EF4-FFF2-40B4-BE49-F238E27FC236}">
                    <a16:creationId xmlns:a16="http://schemas.microsoft.com/office/drawing/2014/main" id="{315B9E9F-FCD1-47A6-B32A-88F68554CF68}"/>
                  </a:ext>
                </a:extLst>
              </p:cNvPr>
              <p:cNvSpPr>
                <a:spLocks noGrp="1"/>
              </p:cNvSpPr>
              <p:nvPr>
                <p:ph idx="1"/>
              </p:nvPr>
            </p:nvSpPr>
            <p:spPr>
              <a:xfrm>
                <a:off x="110836" y="83127"/>
                <a:ext cx="6705600" cy="6691745"/>
              </a:xfrm>
            </p:spPr>
            <p:txBody>
              <a:bodyPr>
                <a:normAutofit fontScale="92500" lnSpcReduction="20000"/>
              </a:bodyPr>
              <a:lstStyle/>
              <a:p>
                <a:pPr marL="0" indent="0">
                  <a:lnSpc>
                    <a:spcPct val="110000"/>
                  </a:lnSpc>
                  <a:buNone/>
                </a:pPr>
                <a:r>
                  <a:rPr lang="es-ES" sz="1800" dirty="0">
                    <a:latin typeface="Arial" panose="020B0604020202020204" pitchFamily="34" charset="0"/>
                    <a:cs typeface="Arial" panose="020B0604020202020204" pitchFamily="34" charset="0"/>
                  </a:rPr>
                  <a:t>la expresión se reduce cuando </a:t>
                </a:r>
                <a14:m>
                  <m:oMath xmlns:m="http://schemas.openxmlformats.org/officeDocument/2006/math">
                    <m:r>
                      <m:rPr>
                        <m:sty m:val="p"/>
                      </m:rPr>
                      <a:rPr lang="el-GR" sz="1800" i="1">
                        <a:latin typeface="Cambria Math" panose="02040503050406030204" pitchFamily="18" charset="0"/>
                        <a:ea typeface="Cambria Math" panose="02040503050406030204" pitchFamily="18" charset="0"/>
                        <a:cs typeface="Arial" panose="020B0604020202020204" pitchFamily="34" charset="0"/>
                      </a:rPr>
                      <m:t>δ</m:t>
                    </m:r>
                    <m:r>
                      <a:rPr lang="es-ES" sz="1800" i="1">
                        <a:latin typeface="Cambria Math" panose="02040503050406030204" pitchFamily="18" charset="0"/>
                        <a:ea typeface="Cambria Math" panose="02040503050406030204" pitchFamily="18" charset="0"/>
                        <a:cs typeface="Arial" panose="020B0604020202020204" pitchFamily="34" charset="0"/>
                      </a:rPr>
                      <m:t>=0</m:t>
                    </m:r>
                  </m:oMath>
                </a14:m>
                <a:r>
                  <a:rPr lang="es-ES" sz="1800" dirty="0">
                    <a:latin typeface="Arial" panose="020B0604020202020204" pitchFamily="34" charset="0"/>
                    <a:cs typeface="Arial" panose="020B0604020202020204" pitchFamily="34" charset="0"/>
                  </a:rPr>
                  <a:t>  a  </a:t>
                </a:r>
                <a14:m>
                  <m:oMath xmlns:m="http://schemas.openxmlformats.org/officeDocument/2006/math">
                    <m:r>
                      <a:rPr lang="es-ES" sz="1800" i="1">
                        <a:latin typeface="Cambria Math" panose="02040503050406030204" pitchFamily="18" charset="0"/>
                        <a:ea typeface="Cambria Math" panose="02040503050406030204" pitchFamily="18" charset="0"/>
                        <a:cs typeface="Arial" panose="020B0604020202020204" pitchFamily="34" charset="0"/>
                      </a:rPr>
                      <m:t>𝜆</m:t>
                    </m:r>
                    <m:d>
                      <m:dPr>
                        <m:ctrlPr>
                          <a:rPr lang="es-ES" sz="18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1800" i="1">
                            <a:latin typeface="Cambria Math" panose="02040503050406030204" pitchFamily="18" charset="0"/>
                            <a:ea typeface="Cambria Math" panose="02040503050406030204" pitchFamily="18" charset="0"/>
                            <a:cs typeface="Arial" panose="020B0604020202020204" pitchFamily="34" charset="0"/>
                          </a:rPr>
                          <m:t>δ</m:t>
                        </m:r>
                        <m:r>
                          <a:rPr lang="es-ES" sz="1800" i="1">
                            <a:latin typeface="Cambria Math" panose="02040503050406030204" pitchFamily="18" charset="0"/>
                            <a:ea typeface="Cambria Math" panose="02040503050406030204" pitchFamily="18" charset="0"/>
                            <a:cs typeface="Arial" panose="020B0604020202020204" pitchFamily="34" charset="0"/>
                          </a:rPr>
                          <m:t>=0</m:t>
                        </m:r>
                      </m:e>
                    </m:d>
                    <m:r>
                      <a:rPr lang="es-ES" sz="1800" i="1">
                        <a:latin typeface="Cambria Math" panose="02040503050406030204" pitchFamily="18" charset="0"/>
                        <a:ea typeface="Cambria Math" panose="02040503050406030204" pitchFamily="18" charset="0"/>
                        <a:cs typeface="Arial" panose="020B0604020202020204" pitchFamily="34" charset="0"/>
                      </a:rPr>
                      <m:t>=</m:t>
                    </m:r>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𝜆</m:t>
                        </m:r>
                      </m:e>
                      <m:sub>
                        <m:r>
                          <a:rPr lang="es-ES" sz="1800" i="1">
                            <a:latin typeface="Cambria Math" panose="02040503050406030204" pitchFamily="18" charset="0"/>
                            <a:ea typeface="Cambria Math" panose="02040503050406030204" pitchFamily="18" charset="0"/>
                            <a:cs typeface="Arial" panose="020B0604020202020204" pitchFamily="34" charset="0"/>
                          </a:rPr>
                          <m:t>100</m:t>
                        </m:r>
                      </m:sub>
                    </m:sSub>
                  </m:oMath>
                </a14:m>
                <a:r>
                  <a:rPr lang="es-ES" sz="1800" dirty="0">
                    <a:latin typeface="Arial" panose="020B0604020202020204" pitchFamily="34" charset="0"/>
                    <a:ea typeface="Cambria Math" panose="02040503050406030204" pitchFamily="18" charset="0"/>
                    <a:cs typeface="Arial" panose="020B0604020202020204" pitchFamily="34" charset="0"/>
                  </a:rPr>
                  <a:t>.</a:t>
                </a:r>
              </a:p>
              <a:p>
                <a:pPr marL="0" indent="0" algn="just">
                  <a:lnSpc>
                    <a:spcPct val="120000"/>
                  </a:lnSpc>
                  <a:buNone/>
                </a:pPr>
                <a:r>
                  <a:rPr lang="es-ES" sz="1800" dirty="0">
                    <a:latin typeface="Arial" panose="020B0604020202020204" pitchFamily="34" charset="0"/>
                    <a:ea typeface="Cambria Math" panose="02040503050406030204" pitchFamily="18" charset="0"/>
                    <a:cs typeface="Arial" panose="020B0604020202020204" pitchFamily="34" charset="0"/>
                  </a:rPr>
                  <a:t>Si tomamos el estado de saturación  a lo largo de </a:t>
                </a:r>
                <a14:m>
                  <m:oMath xmlns:m="http://schemas.openxmlformats.org/officeDocument/2006/math">
                    <m:d>
                      <m:dPr>
                        <m:begChr m:val="["/>
                        <m:endChr m:val="]"/>
                        <m:ctrlPr>
                          <a:rPr lang="es-ES" sz="1800" i="1">
                            <a:latin typeface="Cambria Math" panose="02040503050406030204" pitchFamily="18" charset="0"/>
                            <a:ea typeface="Cambria Math" panose="02040503050406030204" pitchFamily="18" charset="0"/>
                            <a:cs typeface="Arial" panose="020B0604020202020204" pitchFamily="34" charset="0"/>
                          </a:rPr>
                        </m:ctrlPr>
                      </m:dPr>
                      <m:e>
                        <m:r>
                          <a:rPr lang="es-ES" sz="1800" i="1">
                            <a:latin typeface="Cambria Math" panose="02040503050406030204" pitchFamily="18" charset="0"/>
                            <a:ea typeface="Cambria Math" panose="02040503050406030204" pitchFamily="18" charset="0"/>
                            <a:cs typeface="Arial" panose="020B0604020202020204" pitchFamily="34" charset="0"/>
                          </a:rPr>
                          <m:t>001</m:t>
                        </m:r>
                      </m:e>
                    </m:d>
                  </m:oMath>
                </a14:m>
                <a:r>
                  <a:rPr lang="es-ES" sz="1800" dirty="0">
                    <a:latin typeface="Arial" panose="020B0604020202020204" pitchFamily="34" charset="0"/>
                    <a:cs typeface="Arial" panose="020B0604020202020204" pitchFamily="34" charset="0"/>
                  </a:rPr>
                  <a:t> como estado inicial, l</a:t>
                </a:r>
                <a:r>
                  <a:rPr lang="es-ES" sz="1800" dirty="0">
                    <a:latin typeface="Arial" panose="020B0604020202020204" pitchFamily="34" charset="0"/>
                    <a:ea typeface="Cambria Math" panose="02040503050406030204" pitchFamily="18" charset="0"/>
                    <a:cs typeface="Arial" panose="020B0604020202020204" pitchFamily="34" charset="0"/>
                  </a:rPr>
                  <a:t>uego </a:t>
                </a:r>
              </a:p>
              <a:p>
                <a:pPr marL="0" indent="0">
                  <a:lnSpc>
                    <a:spcPct val="110000"/>
                  </a:lnSpc>
                  <a:buNone/>
                </a:pPr>
                <a14:m>
                  <m:oMathPara xmlns:m="http://schemas.openxmlformats.org/officeDocument/2006/math">
                    <m:oMathParaPr>
                      <m:jc m:val="centerGroup"/>
                    </m:oMathParaPr>
                    <m:oMath xmlns:m="http://schemas.openxmlformats.org/officeDocument/2006/math">
                      <m:sSub>
                        <m:sSubPr>
                          <m:ctrlPr>
                            <a:rPr lang="es-ES" sz="1800" i="1">
                              <a:latin typeface="Cambria Math" panose="02040503050406030204" pitchFamily="18" charset="0"/>
                              <a:ea typeface="Cambria Math" panose="02040503050406030204" pitchFamily="18" charset="0"/>
                            </a:rPr>
                          </m:ctrlPr>
                        </m:sSubPr>
                        <m:e>
                          <m:r>
                            <a:rPr lang="es-ES" sz="1800" i="1">
                              <a:latin typeface="Cambria Math" panose="02040503050406030204" pitchFamily="18" charset="0"/>
                              <a:ea typeface="Cambria Math" panose="02040503050406030204" pitchFamily="18" charset="0"/>
                            </a:rPr>
                            <m:t>𝜆</m:t>
                          </m:r>
                        </m:e>
                        <m:sub>
                          <m:r>
                            <a:rPr lang="es-ES" sz="1800" i="1">
                              <a:latin typeface="Cambria Math" panose="02040503050406030204" pitchFamily="18" charset="0"/>
                              <a:ea typeface="Cambria Math" panose="02040503050406030204" pitchFamily="18" charset="0"/>
                            </a:rPr>
                            <m:t>𝑆</m:t>
                          </m:r>
                        </m:sub>
                      </m:sSub>
                      <m:r>
                        <a:rPr lang="es-ES" sz="1800" i="1">
                          <a:latin typeface="Cambria Math" panose="02040503050406030204" pitchFamily="18" charset="0"/>
                          <a:ea typeface="Cambria Math" panose="02040503050406030204" pitchFamily="18" charset="0"/>
                        </a:rPr>
                        <m:t> </m:t>
                      </m:r>
                      <m:r>
                        <a:rPr lang="es-ES" sz="1800" i="1">
                          <a:latin typeface="Cambria Math" panose="02040503050406030204" pitchFamily="18" charset="0"/>
                          <a:ea typeface="Cambria Math" panose="02040503050406030204" pitchFamily="18" charset="0"/>
                          <a:cs typeface="Arial" panose="020B0604020202020204" pitchFamily="34" charset="0"/>
                        </a:rPr>
                        <m:t>=</m:t>
                      </m:r>
                      <m:f>
                        <m:fPr>
                          <m:ctrlPr>
                            <a:rPr lang="es-ES" sz="1800" i="1">
                              <a:latin typeface="Cambria Math" panose="02040503050406030204" pitchFamily="18" charset="0"/>
                              <a:ea typeface="Cambria Math" panose="02040503050406030204" pitchFamily="18" charset="0"/>
                              <a:cs typeface="Arial" panose="020B0604020202020204" pitchFamily="34" charset="0"/>
                            </a:rPr>
                          </m:ctrlPr>
                        </m:fPr>
                        <m:num>
                          <m:r>
                            <m:rPr>
                              <m:sty m:val="p"/>
                            </m:rPr>
                            <a:rPr lang="el-GR" sz="1800" i="1">
                              <a:latin typeface="Cambria Math" panose="02040503050406030204" pitchFamily="18" charset="0"/>
                              <a:ea typeface="Cambria Math" panose="02040503050406030204" pitchFamily="18" charset="0"/>
                              <a:cs typeface="Arial" panose="020B0604020202020204" pitchFamily="34" charset="0"/>
                            </a:rPr>
                            <m:t>Δ</m:t>
                          </m:r>
                          <m:r>
                            <a:rPr lang="es-ES" sz="1800" i="1">
                              <a:latin typeface="Cambria Math" panose="02040503050406030204" pitchFamily="18" charset="0"/>
                              <a:ea typeface="Cambria Math" panose="02040503050406030204" pitchFamily="18" charset="0"/>
                              <a:cs typeface="Arial" panose="020B0604020202020204" pitchFamily="34" charset="0"/>
                            </a:rPr>
                            <m:t>𝑙</m:t>
                          </m:r>
                        </m:num>
                        <m:den>
                          <m:r>
                            <a:rPr lang="es-ES" sz="1800" i="1">
                              <a:latin typeface="Cambria Math" panose="02040503050406030204" pitchFamily="18" charset="0"/>
                              <a:ea typeface="Cambria Math" panose="02040503050406030204" pitchFamily="18" charset="0"/>
                              <a:cs typeface="Arial" panose="020B0604020202020204" pitchFamily="34" charset="0"/>
                            </a:rPr>
                            <m:t>𝑙</m:t>
                          </m:r>
                        </m:den>
                      </m:f>
                      <m:r>
                        <a:rPr lang="es-ES" sz="1800" i="1">
                          <a:latin typeface="Cambria Math" panose="02040503050406030204" pitchFamily="18" charset="0"/>
                          <a:ea typeface="Cambria Math" panose="02040503050406030204" pitchFamily="18" charset="0"/>
                          <a:cs typeface="Arial" panose="020B0604020202020204" pitchFamily="34" charset="0"/>
                        </a:rPr>
                        <m:t>=</m:t>
                      </m:r>
                      <m:r>
                        <a:rPr lang="es-ES" sz="1800" i="1">
                          <a:latin typeface="Cambria Math" panose="02040503050406030204" pitchFamily="18" charset="0"/>
                          <a:ea typeface="Cambria Math" panose="02040503050406030204" pitchFamily="18" charset="0"/>
                          <a:cs typeface="Arial" panose="020B0604020202020204" pitchFamily="34" charset="0"/>
                        </a:rPr>
                        <m:t>𝜆</m:t>
                      </m:r>
                      <m:d>
                        <m:dPr>
                          <m:ctrlPr>
                            <a:rPr lang="es-ES" sz="18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1800" i="1">
                              <a:latin typeface="Cambria Math" panose="02040503050406030204" pitchFamily="18" charset="0"/>
                              <a:ea typeface="Cambria Math" panose="02040503050406030204" pitchFamily="18" charset="0"/>
                              <a:cs typeface="Arial" panose="020B0604020202020204" pitchFamily="34" charset="0"/>
                            </a:rPr>
                            <m:t>δ</m:t>
                          </m:r>
                          <m:r>
                            <a:rPr lang="es-ES" sz="1800" i="1">
                              <a:latin typeface="Cambria Math" panose="02040503050406030204" pitchFamily="18" charset="0"/>
                              <a:ea typeface="Cambria Math" panose="02040503050406030204" pitchFamily="18" charset="0"/>
                              <a:cs typeface="Arial" panose="020B0604020202020204" pitchFamily="34" charset="0"/>
                            </a:rPr>
                            <m:t>=</m:t>
                          </m:r>
                          <m:r>
                            <m:rPr>
                              <m:sty m:val="p"/>
                            </m:rPr>
                            <a:rPr lang="el-GR" sz="1800" i="1">
                              <a:latin typeface="Cambria Math" panose="02040503050406030204" pitchFamily="18" charset="0"/>
                              <a:ea typeface="Cambria Math" panose="02040503050406030204" pitchFamily="18" charset="0"/>
                              <a:cs typeface="Arial" panose="020B0604020202020204" pitchFamily="34" charset="0"/>
                            </a:rPr>
                            <m:t>δ</m:t>
                          </m:r>
                        </m:e>
                      </m:d>
                      <m:r>
                        <a:rPr lang="es-ES" sz="1800" b="0" i="1" smtClean="0">
                          <a:latin typeface="Cambria Math" panose="02040503050406030204" pitchFamily="18" charset="0"/>
                          <a:ea typeface="Cambria Math" panose="02040503050406030204" pitchFamily="18" charset="0"/>
                          <a:cs typeface="Arial" panose="020B0604020202020204" pitchFamily="34" charset="0"/>
                        </a:rPr>
                        <m:t>−</m:t>
                      </m:r>
                      <m:r>
                        <a:rPr lang="es-ES" sz="1800" i="1">
                          <a:latin typeface="Cambria Math" panose="02040503050406030204" pitchFamily="18" charset="0"/>
                          <a:ea typeface="Cambria Math" panose="02040503050406030204" pitchFamily="18" charset="0"/>
                          <a:cs typeface="Arial" panose="020B0604020202020204" pitchFamily="34" charset="0"/>
                        </a:rPr>
                        <m:t>𝜆</m:t>
                      </m:r>
                      <m:d>
                        <m:dPr>
                          <m:ctrlPr>
                            <a:rPr lang="es-ES" sz="18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1800" i="1">
                              <a:latin typeface="Cambria Math" panose="02040503050406030204" pitchFamily="18" charset="0"/>
                              <a:ea typeface="Cambria Math" panose="02040503050406030204" pitchFamily="18" charset="0"/>
                              <a:cs typeface="Arial" panose="020B0604020202020204" pitchFamily="34" charset="0"/>
                            </a:rPr>
                            <m:t>δ</m:t>
                          </m:r>
                          <m:r>
                            <a:rPr lang="es-ES" sz="1800" i="1">
                              <a:latin typeface="Cambria Math" panose="02040503050406030204" pitchFamily="18" charset="0"/>
                              <a:ea typeface="Cambria Math" panose="02040503050406030204" pitchFamily="18" charset="0"/>
                              <a:cs typeface="Arial" panose="020B0604020202020204" pitchFamily="34" charset="0"/>
                            </a:rPr>
                            <m:t>=0</m:t>
                          </m:r>
                        </m:e>
                      </m:d>
                      <m:r>
                        <a:rPr lang="es-ES" sz="1800" i="1">
                          <a:latin typeface="Cambria Math" panose="02040503050406030204" pitchFamily="18" charset="0"/>
                          <a:ea typeface="Cambria Math" panose="02040503050406030204" pitchFamily="18" charset="0"/>
                          <a:cs typeface="Arial" panose="020B0604020202020204" pitchFamily="34" charset="0"/>
                        </a:rPr>
                        <m:t>=</m:t>
                      </m:r>
                      <m:f>
                        <m:fPr>
                          <m:ctrlPr>
                            <a:rPr lang="es-ES" sz="1800" i="1">
                              <a:latin typeface="Cambria Math" panose="02040503050406030204" pitchFamily="18" charset="0"/>
                              <a:ea typeface="Cambria Math" panose="02040503050406030204" pitchFamily="18" charset="0"/>
                              <a:cs typeface="Arial" panose="020B0604020202020204" pitchFamily="34" charset="0"/>
                            </a:rPr>
                          </m:ctrlPr>
                        </m:fPr>
                        <m:num>
                          <m:r>
                            <a:rPr lang="es-ES" sz="1800" i="1">
                              <a:latin typeface="Cambria Math" panose="02040503050406030204" pitchFamily="18" charset="0"/>
                              <a:ea typeface="Cambria Math" panose="02040503050406030204" pitchFamily="18" charset="0"/>
                              <a:cs typeface="Arial" panose="020B0604020202020204" pitchFamily="34" charset="0"/>
                            </a:rPr>
                            <m:t>3</m:t>
                          </m:r>
                        </m:num>
                        <m:den>
                          <m:r>
                            <a:rPr lang="es-ES" sz="1800" i="1">
                              <a:latin typeface="Cambria Math" panose="02040503050406030204" pitchFamily="18" charset="0"/>
                              <a:ea typeface="Cambria Math" panose="02040503050406030204" pitchFamily="18" charset="0"/>
                              <a:cs typeface="Arial" panose="020B0604020202020204" pitchFamily="34" charset="0"/>
                            </a:rPr>
                            <m:t>2</m:t>
                          </m:r>
                        </m:den>
                      </m:f>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𝜆</m:t>
                          </m:r>
                        </m:e>
                        <m:sub>
                          <m:r>
                            <a:rPr lang="es-ES" sz="1800" i="1">
                              <a:latin typeface="Cambria Math" panose="02040503050406030204" pitchFamily="18" charset="0"/>
                              <a:ea typeface="Cambria Math" panose="02040503050406030204" pitchFamily="18" charset="0"/>
                              <a:cs typeface="Arial" panose="020B0604020202020204" pitchFamily="34" charset="0"/>
                            </a:rPr>
                            <m:t>100</m:t>
                          </m:r>
                        </m:sub>
                      </m:sSub>
                      <m:d>
                        <m:dPr>
                          <m:ctrlPr>
                            <a:rPr lang="es-ES" sz="1800" i="1">
                              <a:latin typeface="Cambria Math" panose="02040503050406030204" pitchFamily="18" charset="0"/>
                              <a:ea typeface="Cambria Math" panose="02040503050406030204" pitchFamily="18" charset="0"/>
                              <a:cs typeface="Arial" panose="020B0604020202020204" pitchFamily="34" charset="0"/>
                            </a:rPr>
                          </m:ctrlPr>
                        </m:dPr>
                        <m:e>
                          <m:sSup>
                            <m:sSupPr>
                              <m:ctrlPr>
                                <a:rPr lang="es-ES" sz="1800" i="1">
                                  <a:latin typeface="Cambria Math" panose="02040503050406030204" pitchFamily="18" charset="0"/>
                                  <a:ea typeface="Cambria Math" panose="02040503050406030204" pitchFamily="18" charset="0"/>
                                  <a:cs typeface="Arial" panose="020B0604020202020204" pitchFamily="34" charset="0"/>
                                </a:rPr>
                              </m:ctrlPr>
                            </m:sSupPr>
                            <m:e>
                              <m:r>
                                <a:rPr lang="es-ES" sz="1800" i="1">
                                  <a:latin typeface="Cambria Math" panose="02040503050406030204" pitchFamily="18" charset="0"/>
                                  <a:ea typeface="Cambria Math" panose="02040503050406030204" pitchFamily="18" charset="0"/>
                                  <a:cs typeface="Arial" panose="020B0604020202020204" pitchFamily="34" charset="0"/>
                                </a:rPr>
                                <m:t>𝑐𝑜𝑠</m:t>
                              </m:r>
                            </m:e>
                            <m:sup>
                              <m:r>
                                <a:rPr lang="es-ES" sz="1800" i="1">
                                  <a:latin typeface="Cambria Math" panose="02040503050406030204" pitchFamily="18" charset="0"/>
                                  <a:ea typeface="Cambria Math" panose="02040503050406030204" pitchFamily="18" charset="0"/>
                                  <a:cs typeface="Arial" panose="020B0604020202020204" pitchFamily="34" charset="0"/>
                                </a:rPr>
                                <m:t>2</m:t>
                              </m:r>
                            </m:sup>
                          </m:sSup>
                          <m:r>
                            <m:rPr>
                              <m:sty m:val="p"/>
                            </m:rPr>
                            <a:rPr lang="el-GR" sz="1800" i="1">
                              <a:latin typeface="Cambria Math" panose="02040503050406030204" pitchFamily="18" charset="0"/>
                              <a:ea typeface="Cambria Math" panose="02040503050406030204" pitchFamily="18" charset="0"/>
                              <a:cs typeface="Arial" panose="020B0604020202020204" pitchFamily="34" charset="0"/>
                            </a:rPr>
                            <m:t>δ</m:t>
                          </m:r>
                          <m:r>
                            <a:rPr lang="es-ES" sz="1800" i="1">
                              <a:latin typeface="Cambria Math" panose="02040503050406030204" pitchFamily="18" charset="0"/>
                              <a:ea typeface="Cambria Math" panose="02040503050406030204" pitchFamily="18" charset="0"/>
                              <a:cs typeface="Arial" panose="020B0604020202020204" pitchFamily="34" charset="0"/>
                            </a:rPr>
                            <m:t>−</m:t>
                          </m:r>
                          <m:f>
                            <m:fPr>
                              <m:ctrlPr>
                                <a:rPr lang="es-ES" sz="1800" i="1">
                                  <a:latin typeface="Cambria Math" panose="02040503050406030204" pitchFamily="18" charset="0"/>
                                  <a:ea typeface="Cambria Math" panose="02040503050406030204" pitchFamily="18" charset="0"/>
                                  <a:cs typeface="Arial" panose="020B0604020202020204" pitchFamily="34" charset="0"/>
                                </a:rPr>
                              </m:ctrlPr>
                            </m:fPr>
                            <m:num>
                              <m:r>
                                <a:rPr lang="es-ES" sz="1800" i="1">
                                  <a:latin typeface="Cambria Math" panose="02040503050406030204" pitchFamily="18" charset="0"/>
                                  <a:ea typeface="Cambria Math" panose="02040503050406030204" pitchFamily="18" charset="0"/>
                                  <a:cs typeface="Arial" panose="020B0604020202020204" pitchFamily="34" charset="0"/>
                                </a:rPr>
                                <m:t>1</m:t>
                              </m:r>
                            </m:num>
                            <m:den>
                              <m:r>
                                <a:rPr lang="es-ES" sz="1800" i="1">
                                  <a:latin typeface="Cambria Math" panose="02040503050406030204" pitchFamily="18" charset="0"/>
                                  <a:ea typeface="Cambria Math" panose="02040503050406030204" pitchFamily="18" charset="0"/>
                                  <a:cs typeface="Arial" panose="020B0604020202020204" pitchFamily="34" charset="0"/>
                                </a:rPr>
                                <m:t>3</m:t>
                              </m:r>
                            </m:den>
                          </m:f>
                        </m:e>
                      </m:d>
                      <m:r>
                        <a:rPr lang="es-ES" sz="18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𝜆</m:t>
                          </m:r>
                        </m:e>
                        <m:sub>
                          <m:r>
                            <a:rPr lang="es-ES" sz="1800" i="1">
                              <a:latin typeface="Cambria Math" panose="02040503050406030204" pitchFamily="18" charset="0"/>
                              <a:ea typeface="Cambria Math" panose="02040503050406030204" pitchFamily="18" charset="0"/>
                              <a:cs typeface="Arial" panose="020B0604020202020204" pitchFamily="34" charset="0"/>
                            </a:rPr>
                            <m:t>100</m:t>
                          </m:r>
                        </m:sub>
                      </m:sSub>
                      <m:r>
                        <a:rPr lang="es-ES" sz="1800" b="0" i="1" smtClean="0">
                          <a:latin typeface="Cambria Math" panose="02040503050406030204" pitchFamily="18" charset="0"/>
                          <a:ea typeface="Cambria Math" panose="02040503050406030204" pitchFamily="18" charset="0"/>
                          <a:cs typeface="Arial" panose="020B0604020202020204" pitchFamily="34" charset="0"/>
                        </a:rPr>
                        <m:t>=</m:t>
                      </m:r>
                    </m:oMath>
                  </m:oMathPara>
                </a14:m>
                <a:endParaRPr lang="es-ES" sz="1800" b="0" i="1" dirty="0">
                  <a:latin typeface="Arial" panose="020B0604020202020204" pitchFamily="34" charset="0"/>
                  <a:ea typeface="Cambria Math" panose="02040503050406030204" pitchFamily="18" charset="0"/>
                  <a:cs typeface="Arial" panose="020B0604020202020204" pitchFamily="34" charset="0"/>
                </a:endParaRPr>
              </a:p>
              <a:p>
                <a:pPr marL="0" indent="0">
                  <a:lnSpc>
                    <a:spcPct val="110000"/>
                  </a:lnSpc>
                  <a:buNone/>
                </a:pPr>
                <a14:m>
                  <m:oMathPara xmlns:m="http://schemas.openxmlformats.org/officeDocument/2006/math">
                    <m:oMathParaPr>
                      <m:jc m:val="centerGroup"/>
                    </m:oMathParaPr>
                    <m:oMath xmlns:m="http://schemas.openxmlformats.org/officeDocument/2006/math">
                      <m:r>
                        <a:rPr lang="es-E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s-ES" sz="1800" i="1">
                              <a:latin typeface="Cambria Math" panose="02040503050406030204" pitchFamily="18" charset="0"/>
                              <a:ea typeface="Cambria Math" panose="02040503050406030204" pitchFamily="18" charset="0"/>
                              <a:cs typeface="Arial" panose="020B0604020202020204" pitchFamily="34" charset="0"/>
                            </a:rPr>
                          </m:ctrlPr>
                        </m:fPr>
                        <m:num>
                          <m:r>
                            <a:rPr lang="es-ES" sz="1800" i="1">
                              <a:latin typeface="Cambria Math" panose="02040503050406030204" pitchFamily="18" charset="0"/>
                              <a:ea typeface="Cambria Math" panose="02040503050406030204" pitchFamily="18" charset="0"/>
                              <a:cs typeface="Arial" panose="020B0604020202020204" pitchFamily="34" charset="0"/>
                            </a:rPr>
                            <m:t>3</m:t>
                          </m:r>
                        </m:num>
                        <m:den>
                          <m:r>
                            <a:rPr lang="es-ES" sz="1800" i="1">
                              <a:latin typeface="Cambria Math" panose="02040503050406030204" pitchFamily="18" charset="0"/>
                              <a:ea typeface="Cambria Math" panose="02040503050406030204" pitchFamily="18" charset="0"/>
                              <a:cs typeface="Arial" panose="020B0604020202020204" pitchFamily="34" charset="0"/>
                            </a:rPr>
                            <m:t>2</m:t>
                          </m:r>
                        </m:den>
                      </m:f>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𝜆</m:t>
                          </m:r>
                        </m:e>
                        <m:sub>
                          <m:r>
                            <a:rPr lang="es-ES" sz="1800" i="1">
                              <a:latin typeface="Cambria Math" panose="02040503050406030204" pitchFamily="18" charset="0"/>
                              <a:ea typeface="Cambria Math" panose="02040503050406030204" pitchFamily="18" charset="0"/>
                              <a:cs typeface="Arial" panose="020B0604020202020204" pitchFamily="34" charset="0"/>
                            </a:rPr>
                            <m:t>100</m:t>
                          </m:r>
                        </m:sub>
                      </m:sSub>
                      <m:sSup>
                        <m:sSupPr>
                          <m:ctrlPr>
                            <a:rPr lang="es-ES" sz="1800" i="1">
                              <a:latin typeface="Cambria Math" panose="02040503050406030204" pitchFamily="18" charset="0"/>
                              <a:ea typeface="Cambria Math" panose="02040503050406030204" pitchFamily="18" charset="0"/>
                              <a:cs typeface="Arial" panose="020B0604020202020204" pitchFamily="34" charset="0"/>
                            </a:rPr>
                          </m:ctrlPr>
                        </m:sSupPr>
                        <m:e>
                          <m:r>
                            <a:rPr lang="es-ES" sz="1800" i="1">
                              <a:latin typeface="Cambria Math" panose="02040503050406030204" pitchFamily="18" charset="0"/>
                              <a:ea typeface="Cambria Math" panose="02040503050406030204" pitchFamily="18" charset="0"/>
                              <a:cs typeface="Arial" panose="020B0604020202020204" pitchFamily="34" charset="0"/>
                            </a:rPr>
                            <m:t>𝑐𝑜𝑠</m:t>
                          </m:r>
                        </m:e>
                        <m:sup>
                          <m:r>
                            <a:rPr lang="es-ES" sz="1800" i="1">
                              <a:latin typeface="Cambria Math" panose="02040503050406030204" pitchFamily="18" charset="0"/>
                              <a:ea typeface="Cambria Math" panose="02040503050406030204" pitchFamily="18" charset="0"/>
                              <a:cs typeface="Arial" panose="020B0604020202020204" pitchFamily="34" charset="0"/>
                            </a:rPr>
                            <m:t>2</m:t>
                          </m:r>
                        </m:sup>
                      </m:sSup>
                      <m:r>
                        <m:rPr>
                          <m:sty m:val="p"/>
                        </m:rPr>
                        <a:rPr lang="el-GR" sz="1800" i="1">
                          <a:latin typeface="Cambria Math" panose="02040503050406030204" pitchFamily="18" charset="0"/>
                          <a:ea typeface="Cambria Math" panose="02040503050406030204" pitchFamily="18" charset="0"/>
                          <a:cs typeface="Arial" panose="020B0604020202020204" pitchFamily="34" charset="0"/>
                        </a:rPr>
                        <m:t>δ</m:t>
                      </m:r>
                      <m:r>
                        <a:rPr lang="es-E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s-ES" sz="1800" i="1">
                              <a:latin typeface="Cambria Math" panose="02040503050406030204" pitchFamily="18" charset="0"/>
                              <a:ea typeface="Cambria Math" panose="02040503050406030204" pitchFamily="18" charset="0"/>
                              <a:cs typeface="Arial" panose="020B0604020202020204" pitchFamily="34" charset="0"/>
                            </a:rPr>
                          </m:ctrlPr>
                        </m:fPr>
                        <m:num>
                          <m:r>
                            <a:rPr lang="es-ES" sz="1800" b="0" i="1" smtClean="0">
                              <a:latin typeface="Cambria Math" panose="02040503050406030204" pitchFamily="18" charset="0"/>
                              <a:ea typeface="Cambria Math" panose="02040503050406030204" pitchFamily="18" charset="0"/>
                              <a:cs typeface="Arial" panose="020B0604020202020204" pitchFamily="34" charset="0"/>
                            </a:rPr>
                            <m:t>1</m:t>
                          </m:r>
                        </m:num>
                        <m:den>
                          <m:r>
                            <a:rPr lang="es-ES" sz="1800" i="1">
                              <a:latin typeface="Cambria Math" panose="02040503050406030204" pitchFamily="18" charset="0"/>
                              <a:ea typeface="Cambria Math" panose="02040503050406030204" pitchFamily="18" charset="0"/>
                              <a:cs typeface="Arial" panose="020B0604020202020204" pitchFamily="34" charset="0"/>
                            </a:rPr>
                            <m:t>2</m:t>
                          </m:r>
                        </m:den>
                      </m:f>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𝜆</m:t>
                          </m:r>
                        </m:e>
                        <m:sub>
                          <m:r>
                            <a:rPr lang="es-ES" sz="1800" i="1">
                              <a:latin typeface="Cambria Math" panose="02040503050406030204" pitchFamily="18" charset="0"/>
                              <a:ea typeface="Cambria Math" panose="02040503050406030204" pitchFamily="18" charset="0"/>
                              <a:cs typeface="Arial" panose="020B0604020202020204" pitchFamily="34" charset="0"/>
                            </a:rPr>
                            <m:t>100</m:t>
                          </m:r>
                        </m:sub>
                      </m:sSub>
                      <m:r>
                        <a:rPr lang="es-ES" sz="18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𝜆</m:t>
                          </m:r>
                        </m:e>
                        <m:sub>
                          <m:r>
                            <a:rPr lang="es-ES" sz="1800" i="1">
                              <a:latin typeface="Cambria Math" panose="02040503050406030204" pitchFamily="18" charset="0"/>
                              <a:ea typeface="Cambria Math" panose="02040503050406030204" pitchFamily="18" charset="0"/>
                              <a:cs typeface="Arial" panose="020B0604020202020204" pitchFamily="34" charset="0"/>
                            </a:rPr>
                            <m:t>100</m:t>
                          </m:r>
                        </m:sub>
                      </m:sSub>
                      <m:r>
                        <a:rPr lang="es-ES" sz="1800" b="0" i="1" smtClean="0">
                          <a:latin typeface="Cambria Math" panose="02040503050406030204" pitchFamily="18" charset="0"/>
                          <a:ea typeface="Cambria Math" panose="02040503050406030204" pitchFamily="18" charset="0"/>
                          <a:cs typeface="Arial" panose="020B0604020202020204" pitchFamily="34" charset="0"/>
                        </a:rPr>
                        <m:t>=</m:t>
                      </m:r>
                      <m:r>
                        <a:rPr lang="es-ES" sz="1800" i="1">
                          <a:latin typeface="Cambria Math" panose="02040503050406030204" pitchFamily="18" charset="0"/>
                          <a:ea typeface="Cambria Math" panose="02040503050406030204" pitchFamily="18" charset="0"/>
                          <a:cs typeface="Arial" panose="020B0604020202020204" pitchFamily="34" charset="0"/>
                        </a:rPr>
                        <m:t>𝜆</m:t>
                      </m:r>
                      <m:d>
                        <m:dPr>
                          <m:ctrlPr>
                            <a:rPr lang="es-ES" sz="1800" i="1">
                              <a:latin typeface="Cambria Math" panose="02040503050406030204" pitchFamily="18" charset="0"/>
                              <a:ea typeface="Cambria Math" panose="02040503050406030204" pitchFamily="18" charset="0"/>
                              <a:cs typeface="Arial" panose="020B0604020202020204" pitchFamily="34" charset="0"/>
                            </a:rPr>
                          </m:ctrlPr>
                        </m:dPr>
                        <m:e>
                          <m:r>
                            <m:rPr>
                              <m:sty m:val="p"/>
                            </m:rPr>
                            <a:rPr lang="el-GR" sz="1800" i="1">
                              <a:latin typeface="Cambria Math" panose="02040503050406030204" pitchFamily="18" charset="0"/>
                              <a:ea typeface="Cambria Math" panose="02040503050406030204" pitchFamily="18" charset="0"/>
                              <a:cs typeface="Arial" panose="020B0604020202020204" pitchFamily="34" charset="0"/>
                            </a:rPr>
                            <m:t>δ</m:t>
                          </m:r>
                          <m:r>
                            <a:rPr lang="es-ES" sz="1800" i="1">
                              <a:latin typeface="Cambria Math" panose="02040503050406030204" pitchFamily="18" charset="0"/>
                              <a:ea typeface="Cambria Math" panose="02040503050406030204" pitchFamily="18" charset="0"/>
                              <a:cs typeface="Arial" panose="020B0604020202020204" pitchFamily="34" charset="0"/>
                            </a:rPr>
                            <m:t>=</m:t>
                          </m:r>
                          <m:r>
                            <m:rPr>
                              <m:sty m:val="p"/>
                            </m:rPr>
                            <a:rPr lang="el-GR" sz="1800" i="1">
                              <a:latin typeface="Cambria Math" panose="02040503050406030204" pitchFamily="18" charset="0"/>
                              <a:ea typeface="Cambria Math" panose="02040503050406030204" pitchFamily="18" charset="0"/>
                              <a:cs typeface="Arial" panose="020B0604020202020204" pitchFamily="34" charset="0"/>
                            </a:rPr>
                            <m:t>δ</m:t>
                          </m:r>
                        </m:e>
                      </m:d>
                      <m:r>
                        <a:rPr lang="es-ES" sz="1800" i="1">
                          <a:latin typeface="Cambria Math" panose="02040503050406030204" pitchFamily="18" charset="0"/>
                          <a:ea typeface="Cambria Math" panose="02040503050406030204" pitchFamily="18" charset="0"/>
                          <a:cs typeface="Arial" panose="020B0604020202020204" pitchFamily="34" charset="0"/>
                        </a:rPr>
                        <m:t>=</m:t>
                      </m:r>
                      <m:f>
                        <m:fPr>
                          <m:ctrlPr>
                            <a:rPr lang="es-ES" sz="1800" i="1">
                              <a:latin typeface="Cambria Math" panose="02040503050406030204" pitchFamily="18" charset="0"/>
                              <a:ea typeface="Cambria Math" panose="02040503050406030204" pitchFamily="18" charset="0"/>
                              <a:cs typeface="Arial" panose="020B0604020202020204" pitchFamily="34" charset="0"/>
                            </a:rPr>
                          </m:ctrlPr>
                        </m:fPr>
                        <m:num>
                          <m:r>
                            <a:rPr lang="es-ES" sz="1800" i="1">
                              <a:latin typeface="Cambria Math" panose="02040503050406030204" pitchFamily="18" charset="0"/>
                              <a:ea typeface="Cambria Math" panose="02040503050406030204" pitchFamily="18" charset="0"/>
                              <a:cs typeface="Arial" panose="020B0604020202020204" pitchFamily="34" charset="0"/>
                            </a:rPr>
                            <m:t>3</m:t>
                          </m:r>
                        </m:num>
                        <m:den>
                          <m:r>
                            <a:rPr lang="es-ES" sz="1800" i="1">
                              <a:latin typeface="Cambria Math" panose="02040503050406030204" pitchFamily="18" charset="0"/>
                              <a:ea typeface="Cambria Math" panose="02040503050406030204" pitchFamily="18" charset="0"/>
                              <a:cs typeface="Arial" panose="020B0604020202020204" pitchFamily="34" charset="0"/>
                            </a:rPr>
                            <m:t>2</m:t>
                          </m:r>
                        </m:den>
                      </m:f>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𝜆</m:t>
                          </m:r>
                        </m:e>
                        <m:sub>
                          <m:r>
                            <a:rPr lang="es-ES" sz="1800" i="1">
                              <a:latin typeface="Cambria Math" panose="02040503050406030204" pitchFamily="18" charset="0"/>
                              <a:ea typeface="Cambria Math" panose="02040503050406030204" pitchFamily="18" charset="0"/>
                              <a:cs typeface="Arial" panose="020B0604020202020204" pitchFamily="34" charset="0"/>
                            </a:rPr>
                            <m:t>100</m:t>
                          </m:r>
                        </m:sub>
                      </m:sSub>
                      <m:d>
                        <m:dPr>
                          <m:ctrlPr>
                            <a:rPr lang="es-ES" sz="1800" i="1">
                              <a:latin typeface="Cambria Math" panose="02040503050406030204" pitchFamily="18" charset="0"/>
                              <a:ea typeface="Cambria Math" panose="02040503050406030204" pitchFamily="18" charset="0"/>
                              <a:cs typeface="Arial" panose="020B0604020202020204" pitchFamily="34" charset="0"/>
                            </a:rPr>
                          </m:ctrlPr>
                        </m:dPr>
                        <m:e>
                          <m:sSup>
                            <m:sSupPr>
                              <m:ctrlPr>
                                <a:rPr lang="es-ES" sz="1800" i="1">
                                  <a:latin typeface="Cambria Math" panose="02040503050406030204" pitchFamily="18" charset="0"/>
                                  <a:ea typeface="Cambria Math" panose="02040503050406030204" pitchFamily="18" charset="0"/>
                                  <a:cs typeface="Arial" panose="020B0604020202020204" pitchFamily="34" charset="0"/>
                                </a:rPr>
                              </m:ctrlPr>
                            </m:sSupPr>
                            <m:e>
                              <m:r>
                                <a:rPr lang="es-ES" sz="1800" i="1">
                                  <a:latin typeface="Cambria Math" panose="02040503050406030204" pitchFamily="18" charset="0"/>
                                  <a:ea typeface="Cambria Math" panose="02040503050406030204" pitchFamily="18" charset="0"/>
                                  <a:cs typeface="Arial" panose="020B0604020202020204" pitchFamily="34" charset="0"/>
                                </a:rPr>
                                <m:t>𝑐𝑜𝑠</m:t>
                              </m:r>
                            </m:e>
                            <m:sup>
                              <m:r>
                                <a:rPr lang="es-ES" sz="1800" i="1">
                                  <a:latin typeface="Cambria Math" panose="02040503050406030204" pitchFamily="18" charset="0"/>
                                  <a:ea typeface="Cambria Math" panose="02040503050406030204" pitchFamily="18" charset="0"/>
                                  <a:cs typeface="Arial" panose="020B0604020202020204" pitchFamily="34" charset="0"/>
                                </a:rPr>
                                <m:t>2</m:t>
                              </m:r>
                            </m:sup>
                          </m:sSup>
                          <m:r>
                            <m:rPr>
                              <m:sty m:val="p"/>
                            </m:rPr>
                            <a:rPr lang="el-GR" sz="1800" i="1">
                              <a:latin typeface="Cambria Math" panose="02040503050406030204" pitchFamily="18" charset="0"/>
                              <a:ea typeface="Cambria Math" panose="02040503050406030204" pitchFamily="18" charset="0"/>
                              <a:cs typeface="Arial" panose="020B0604020202020204" pitchFamily="34" charset="0"/>
                            </a:rPr>
                            <m:t>δ</m:t>
                          </m:r>
                          <m:r>
                            <a:rPr lang="es-ES" sz="1800" i="1">
                              <a:latin typeface="Cambria Math" panose="02040503050406030204" pitchFamily="18" charset="0"/>
                              <a:ea typeface="Cambria Math" panose="02040503050406030204" pitchFamily="18" charset="0"/>
                              <a:cs typeface="Arial" panose="020B0604020202020204" pitchFamily="34" charset="0"/>
                            </a:rPr>
                            <m:t>−</m:t>
                          </m:r>
                          <m:r>
                            <a:rPr lang="es-ES" sz="1800" b="0" i="1" smtClean="0">
                              <a:latin typeface="Cambria Math" panose="02040503050406030204" pitchFamily="18" charset="0"/>
                              <a:ea typeface="Cambria Math" panose="02040503050406030204" pitchFamily="18" charset="0"/>
                              <a:cs typeface="Arial" panose="020B0604020202020204" pitchFamily="34" charset="0"/>
                            </a:rPr>
                            <m:t>1</m:t>
                          </m:r>
                        </m:e>
                      </m:d>
                      <m:r>
                        <a:rPr lang="es-ES" sz="1800" b="0" i="1" smtClean="0">
                          <a:latin typeface="Cambria Math" panose="02040503050406030204" pitchFamily="18" charset="0"/>
                          <a:ea typeface="Cambria Math" panose="02040503050406030204" pitchFamily="18" charset="0"/>
                          <a:cs typeface="Arial" panose="020B0604020202020204" pitchFamily="34" charset="0"/>
                        </a:rPr>
                        <m:t>=</m:t>
                      </m:r>
                    </m:oMath>
                  </m:oMathPara>
                </a14:m>
                <a:endParaRPr lang="es-ES" sz="1800" b="0" i="1" dirty="0">
                  <a:latin typeface="Arial" panose="020B0604020202020204" pitchFamily="34" charset="0"/>
                  <a:ea typeface="Cambria Math" panose="02040503050406030204" pitchFamily="18" charset="0"/>
                  <a:cs typeface="Arial" panose="020B0604020202020204" pitchFamily="34" charset="0"/>
                </a:endParaRPr>
              </a:p>
              <a:p>
                <a:pPr marL="0" indent="0">
                  <a:lnSpc>
                    <a:spcPct val="110000"/>
                  </a:lnSpc>
                  <a:buNone/>
                </a:pPr>
                <a14:m>
                  <m:oMathPara xmlns:m="http://schemas.openxmlformats.org/officeDocument/2006/math">
                    <m:oMathParaPr>
                      <m:jc m:val="centerGroup"/>
                    </m:oMathParaPr>
                    <m:oMath xmlns:m="http://schemas.openxmlformats.org/officeDocument/2006/math">
                      <m:r>
                        <a:rPr lang="es-E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s-ES" sz="1800" i="1">
                              <a:latin typeface="Cambria Math" panose="02040503050406030204" pitchFamily="18" charset="0"/>
                              <a:ea typeface="Cambria Math" panose="02040503050406030204" pitchFamily="18" charset="0"/>
                              <a:cs typeface="Arial" panose="020B0604020202020204" pitchFamily="34" charset="0"/>
                            </a:rPr>
                          </m:ctrlPr>
                        </m:fPr>
                        <m:num>
                          <m:r>
                            <a:rPr lang="es-ES" sz="1800" i="1">
                              <a:latin typeface="Cambria Math" panose="02040503050406030204" pitchFamily="18" charset="0"/>
                              <a:ea typeface="Cambria Math" panose="02040503050406030204" pitchFamily="18" charset="0"/>
                              <a:cs typeface="Arial" panose="020B0604020202020204" pitchFamily="34" charset="0"/>
                            </a:rPr>
                            <m:t>3</m:t>
                          </m:r>
                        </m:num>
                        <m:den>
                          <m:r>
                            <a:rPr lang="es-ES" sz="1800" i="1">
                              <a:latin typeface="Cambria Math" panose="02040503050406030204" pitchFamily="18" charset="0"/>
                              <a:ea typeface="Cambria Math" panose="02040503050406030204" pitchFamily="18" charset="0"/>
                              <a:cs typeface="Arial" panose="020B0604020202020204" pitchFamily="34" charset="0"/>
                            </a:rPr>
                            <m:t>2</m:t>
                          </m:r>
                        </m:den>
                      </m:f>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𝜆</m:t>
                          </m:r>
                        </m:e>
                        <m:sub>
                          <m:r>
                            <a:rPr lang="es-ES" sz="1800" i="1">
                              <a:latin typeface="Cambria Math" panose="02040503050406030204" pitchFamily="18" charset="0"/>
                              <a:ea typeface="Cambria Math" panose="02040503050406030204" pitchFamily="18" charset="0"/>
                              <a:cs typeface="Arial" panose="020B0604020202020204" pitchFamily="34" charset="0"/>
                            </a:rPr>
                            <m:t>100</m:t>
                          </m:r>
                        </m:sub>
                      </m:sSub>
                      <m:sSup>
                        <m:sSupPr>
                          <m:ctrlPr>
                            <a:rPr lang="es-ES" sz="1800" i="1" smtClean="0">
                              <a:latin typeface="Cambria Math" panose="02040503050406030204" pitchFamily="18" charset="0"/>
                              <a:ea typeface="Cambria Math" panose="02040503050406030204" pitchFamily="18" charset="0"/>
                              <a:cs typeface="Arial" panose="020B0604020202020204" pitchFamily="34" charset="0"/>
                            </a:rPr>
                          </m:ctrlPr>
                        </m:sSupPr>
                        <m:e>
                          <m:r>
                            <a:rPr lang="es-ES" sz="1800" b="0" i="1" smtClean="0">
                              <a:latin typeface="Cambria Math" panose="02040503050406030204" pitchFamily="18" charset="0"/>
                              <a:ea typeface="Cambria Math" panose="02040503050406030204" pitchFamily="18" charset="0"/>
                              <a:cs typeface="Arial" panose="020B0604020202020204" pitchFamily="34" charset="0"/>
                            </a:rPr>
                            <m:t>𝑠𝑒𝑛</m:t>
                          </m:r>
                        </m:e>
                        <m:sup>
                          <m:r>
                            <a:rPr lang="es-ES" sz="1800" b="0" i="1" smtClean="0">
                              <a:latin typeface="Cambria Math" panose="02040503050406030204" pitchFamily="18" charset="0"/>
                              <a:ea typeface="Cambria Math" panose="02040503050406030204" pitchFamily="18" charset="0"/>
                              <a:cs typeface="Arial" panose="020B0604020202020204" pitchFamily="34" charset="0"/>
                            </a:rPr>
                            <m:t>2</m:t>
                          </m:r>
                        </m:sup>
                      </m:sSup>
                      <m:r>
                        <m:rPr>
                          <m:sty m:val="p"/>
                        </m:rPr>
                        <a:rPr lang="el-GR" sz="1800" i="1">
                          <a:latin typeface="Cambria Math" panose="02040503050406030204" pitchFamily="18" charset="0"/>
                          <a:ea typeface="Cambria Math" panose="02040503050406030204" pitchFamily="18" charset="0"/>
                          <a:cs typeface="Arial" panose="020B0604020202020204" pitchFamily="34" charset="0"/>
                        </a:rPr>
                        <m:t>δ</m:t>
                      </m:r>
                    </m:oMath>
                  </m:oMathPara>
                </a14:m>
                <a:endParaRPr lang="es-ES" sz="1800" i="1" dirty="0">
                  <a:latin typeface="Arial" panose="020B0604020202020204" pitchFamily="34" charset="0"/>
                  <a:ea typeface="Cambria Math" panose="02040503050406030204" pitchFamily="18" charset="0"/>
                  <a:cs typeface="Arial" panose="020B0604020202020204" pitchFamily="34" charset="0"/>
                </a:endParaRPr>
              </a:p>
              <a:p>
                <a:pPr marL="0" indent="0" algn="just">
                  <a:lnSpc>
                    <a:spcPct val="120000"/>
                  </a:lnSpc>
                  <a:buNone/>
                </a:pPr>
                <a:r>
                  <a:rPr lang="es-ES" sz="1800" dirty="0">
                    <a:latin typeface="Arial" panose="020B0604020202020204" pitchFamily="34" charset="0"/>
                    <a:ea typeface="Cambria Math" panose="02040503050406030204" pitchFamily="18" charset="0"/>
                    <a:cs typeface="Arial" panose="020B0604020202020204" pitchFamily="34" charset="0"/>
                  </a:rPr>
                  <a:t>Cuando </a:t>
                </a:r>
                <a14:m>
                  <m:oMath xmlns:m="http://schemas.openxmlformats.org/officeDocument/2006/math">
                    <m:sSub>
                      <m:sSubPr>
                        <m:ctrlPr>
                          <a:rPr lang="es-ES" sz="1800" i="1">
                            <a:latin typeface="Cambria Math" panose="02040503050406030204" pitchFamily="18" charset="0"/>
                          </a:rPr>
                        </m:ctrlPr>
                      </m:sSubPr>
                      <m:e>
                        <m:r>
                          <a:rPr lang="es-ES" sz="1800" i="1">
                            <a:latin typeface="Cambria Math" panose="02040503050406030204" pitchFamily="18" charset="0"/>
                          </a:rPr>
                          <m:t>𝑀</m:t>
                        </m:r>
                      </m:e>
                      <m:sub>
                        <m:r>
                          <a:rPr lang="es-ES" sz="1800" i="1">
                            <a:latin typeface="Cambria Math" panose="02040503050406030204" pitchFamily="18" charset="0"/>
                          </a:rPr>
                          <m:t>𝑠</m:t>
                        </m:r>
                      </m:sub>
                    </m:sSub>
                  </m:oMath>
                </a14:m>
                <a:r>
                  <a:rPr lang="es-ES" sz="1800" dirty="0">
                    <a:latin typeface="Arial" panose="020B0604020202020204" pitchFamily="34" charset="0"/>
                    <a:ea typeface="Cambria Math" panose="02040503050406030204" pitchFamily="18" charset="0"/>
                    <a:cs typeface="Arial" panose="020B0604020202020204" pitchFamily="34" charset="0"/>
                  </a:rPr>
                  <a:t> rota un ángulo de </a:t>
                </a:r>
                <a14:m>
                  <m:oMath xmlns:m="http://schemas.openxmlformats.org/officeDocument/2006/math">
                    <m:r>
                      <a:rPr lang="es-ES" sz="1800" b="0" i="1" smtClean="0">
                        <a:latin typeface="Cambria Math" panose="02040503050406030204" pitchFamily="18" charset="0"/>
                        <a:ea typeface="Cambria Math" panose="02040503050406030204" pitchFamily="18" charset="0"/>
                        <a:cs typeface="Arial" panose="020B0604020202020204" pitchFamily="34" charset="0"/>
                      </a:rPr>
                      <m:t>90°</m:t>
                    </m:r>
                  </m:oMath>
                </a14:m>
                <a:r>
                  <a:rPr lang="es-ES" sz="1800" dirty="0">
                    <a:latin typeface="Arial" panose="020B0604020202020204" pitchFamily="34" charset="0"/>
                    <a:ea typeface="Cambria Math" panose="02040503050406030204" pitchFamily="18" charset="0"/>
                    <a:cs typeface="Arial" panose="020B0604020202020204" pitchFamily="34" charset="0"/>
                  </a:rPr>
                  <a:t> alejándose de la dirección de fácil magnetización el dominio se contrae </a:t>
                </a:r>
                <a14:m>
                  <m:oMath xmlns:m="http://schemas.openxmlformats.org/officeDocument/2006/math">
                    <m:f>
                      <m:fPr>
                        <m:ctrlPr>
                          <a:rPr lang="es-ES" sz="1800" i="1">
                            <a:latin typeface="Cambria Math" panose="02040503050406030204" pitchFamily="18" charset="0"/>
                            <a:ea typeface="Cambria Math" panose="02040503050406030204" pitchFamily="18" charset="0"/>
                            <a:cs typeface="Arial" panose="020B0604020202020204" pitchFamily="34" charset="0"/>
                          </a:rPr>
                        </m:ctrlPr>
                      </m:fPr>
                      <m:num>
                        <m:r>
                          <a:rPr lang="es-ES" sz="1800" i="1">
                            <a:latin typeface="Cambria Math" panose="02040503050406030204" pitchFamily="18" charset="0"/>
                            <a:ea typeface="Cambria Math" panose="02040503050406030204" pitchFamily="18" charset="0"/>
                            <a:cs typeface="Arial" panose="020B0604020202020204" pitchFamily="34" charset="0"/>
                          </a:rPr>
                          <m:t>3</m:t>
                        </m:r>
                      </m:num>
                      <m:den>
                        <m:r>
                          <a:rPr lang="es-ES" sz="1800" i="1">
                            <a:latin typeface="Cambria Math" panose="02040503050406030204" pitchFamily="18" charset="0"/>
                            <a:ea typeface="Cambria Math" panose="02040503050406030204" pitchFamily="18" charset="0"/>
                            <a:cs typeface="Arial" panose="020B0604020202020204" pitchFamily="34" charset="0"/>
                          </a:rPr>
                          <m:t>2</m:t>
                        </m:r>
                      </m:den>
                    </m:f>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𝜆</m:t>
                        </m:r>
                      </m:e>
                      <m:sub>
                        <m:r>
                          <a:rPr lang="es-ES" sz="1800" i="1">
                            <a:latin typeface="Cambria Math" panose="02040503050406030204" pitchFamily="18" charset="0"/>
                            <a:ea typeface="Cambria Math" panose="02040503050406030204" pitchFamily="18" charset="0"/>
                            <a:cs typeface="Arial" panose="020B0604020202020204" pitchFamily="34" charset="0"/>
                          </a:rPr>
                          <m:t>100</m:t>
                        </m:r>
                      </m:sub>
                    </m:sSub>
                  </m:oMath>
                </a14:m>
                <a:r>
                  <a:rPr lang="es-ES" sz="1800" dirty="0">
                    <a:latin typeface="Arial" panose="020B0604020202020204" pitchFamily="34" charset="0"/>
                    <a:ea typeface="Cambria Math" panose="02040503050406030204" pitchFamily="18" charset="0"/>
                    <a:cs typeface="Arial" panose="020B0604020202020204" pitchFamily="34" charset="0"/>
                  </a:rPr>
                  <a:t>. El resultado muestra que las constantes de magnetostricción se pueden determinar experimentalmente sin importar el estado magnético inicial, que como se comento existen infinidad de estado. La idea es efectuar medidas de deformación con galgas extensiométricas, cuando </a:t>
                </a:r>
                <a14:m>
                  <m:oMath xmlns:m="http://schemas.openxmlformats.org/officeDocument/2006/math">
                    <m:sSub>
                      <m:sSubPr>
                        <m:ctrlPr>
                          <a:rPr lang="es-E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s-ES" sz="1800" b="0" i="1" smtClean="0">
                            <a:latin typeface="Cambria Math" panose="02040503050406030204" pitchFamily="18" charset="0"/>
                            <a:ea typeface="Cambria Math" panose="02040503050406030204" pitchFamily="18" charset="0"/>
                            <a:cs typeface="Arial" panose="020B0604020202020204" pitchFamily="34" charset="0"/>
                          </a:rPr>
                          <m:t>𝑀</m:t>
                        </m:r>
                      </m:e>
                      <m:sub>
                        <m:r>
                          <a:rPr lang="es-ES" sz="1800" b="0" i="1" smtClean="0">
                            <a:latin typeface="Cambria Math" panose="02040503050406030204" pitchFamily="18" charset="0"/>
                            <a:ea typeface="Cambria Math" panose="02040503050406030204" pitchFamily="18" charset="0"/>
                            <a:cs typeface="Arial" panose="020B0604020202020204" pitchFamily="34" charset="0"/>
                          </a:rPr>
                          <m:t>𝑠</m:t>
                        </m:r>
                      </m:sub>
                    </m:sSub>
                  </m:oMath>
                </a14:m>
                <a:r>
                  <a:rPr lang="es-ES" sz="1800" dirty="0">
                    <a:latin typeface="Arial" panose="020B0604020202020204" pitchFamily="34" charset="0"/>
                    <a:ea typeface="Cambria Math" panose="02040503050406030204" pitchFamily="18" charset="0"/>
                    <a:cs typeface="Arial" panose="020B0604020202020204" pitchFamily="34" charset="0"/>
                  </a:rPr>
                  <a:t> rota de una orientación a otra en condiciones de saturación.</a:t>
                </a:r>
              </a:p>
              <a:p>
                <a:pPr marL="0" indent="0">
                  <a:lnSpc>
                    <a:spcPct val="110000"/>
                  </a:lnSpc>
                  <a:buNone/>
                </a:pPr>
                <a:r>
                  <a:rPr lang="es-ES" sz="1800" b="1" u="sng" dirty="0">
                    <a:latin typeface="Arial" panose="020B0604020202020204" pitchFamily="34" charset="0"/>
                    <a:cs typeface="Arial" panose="020B0604020202020204" pitchFamily="34" charset="0"/>
                  </a:rPr>
                  <a:t>Otro caso</a:t>
                </a:r>
                <a:r>
                  <a:rPr lang="es-ES" sz="1800" dirty="0">
                    <a:latin typeface="Arial" panose="020B0604020202020204" pitchFamily="34" charset="0"/>
                    <a:cs typeface="Arial" panose="020B0604020202020204" pitchFamily="34" charset="0"/>
                  </a:rPr>
                  <a:t>, Si el campo </a:t>
                </a:r>
                <a:r>
                  <a:rPr lang="es-ES" sz="1800" dirty="0" err="1">
                    <a:latin typeface="Arial" panose="020B0604020202020204" pitchFamily="34" charset="0"/>
                    <a:cs typeface="Arial" panose="020B0604020202020204" pitchFamily="34" charset="0"/>
                  </a:rPr>
                  <a:t>magnetizanté</a:t>
                </a:r>
                <a:r>
                  <a:rPr lang="es-ES" sz="1800" dirty="0">
                    <a:latin typeface="Arial" panose="020B0604020202020204" pitchFamily="34" charset="0"/>
                    <a:cs typeface="Arial" panose="020B0604020202020204" pitchFamily="34" charset="0"/>
                  </a:rPr>
                  <a:t> esta en la dirección de </a:t>
                </a:r>
                <a14:m>
                  <m:oMath xmlns:m="http://schemas.openxmlformats.org/officeDocument/2006/math">
                    <m:r>
                      <a:rPr lang="es-ES" sz="1800" b="0" i="1" smtClean="0">
                        <a:latin typeface="Cambria Math" panose="02040503050406030204" pitchFamily="18" charset="0"/>
                        <a:ea typeface="Cambria Math" panose="02040503050406030204" pitchFamily="18" charset="0"/>
                        <a:cs typeface="Arial" panose="020B0604020202020204" pitchFamily="34" charset="0"/>
                      </a:rPr>
                      <m:t>𝑥</m:t>
                    </m:r>
                  </m:oMath>
                </a14:m>
                <a:r>
                  <a:rPr lang="es-ES" sz="1800" dirty="0">
                    <a:latin typeface="Arial" panose="020B0604020202020204" pitchFamily="34" charset="0"/>
                    <a:ea typeface="Cambria Math" panose="02040503050406030204" pitchFamily="18" charset="0"/>
                    <a:cs typeface="Arial" panose="020B0604020202020204" pitchFamily="34" charset="0"/>
                  </a:rPr>
                  <a:t> y medimos </a:t>
                </a:r>
                <a14:m>
                  <m:oMath xmlns:m="http://schemas.openxmlformats.org/officeDocument/2006/math">
                    <m:r>
                      <a:rPr lang="es-ES" sz="1800" i="1">
                        <a:latin typeface="Cambria Math" panose="02040503050406030204" pitchFamily="18" charset="0"/>
                        <a:ea typeface="Cambria Math" panose="02040503050406030204" pitchFamily="18" charset="0"/>
                        <a:cs typeface="Arial" panose="020B0604020202020204" pitchFamily="34" charset="0"/>
                      </a:rPr>
                      <m:t>𝜆</m:t>
                    </m:r>
                  </m:oMath>
                </a14:m>
                <a:r>
                  <a:rPr lang="es-ES" sz="1800" dirty="0">
                    <a:latin typeface="Arial" panose="020B0604020202020204" pitchFamily="34" charset="0"/>
                    <a:ea typeface="Cambria Math" panose="02040503050406030204" pitchFamily="18" charset="0"/>
                    <a:cs typeface="Arial" panose="020B0604020202020204" pitchFamily="34" charset="0"/>
                  </a:rPr>
                  <a:t> en la dirección  </a:t>
                </a:r>
                <a14:m>
                  <m:oMath xmlns:m="http://schemas.openxmlformats.org/officeDocument/2006/math">
                    <m:r>
                      <a:rPr lang="es-ES" sz="1800" b="0" i="1" smtClean="0">
                        <a:latin typeface="Cambria Math" panose="02040503050406030204" pitchFamily="18" charset="0"/>
                        <a:ea typeface="Cambria Math" panose="02040503050406030204" pitchFamily="18" charset="0"/>
                        <a:cs typeface="Arial" panose="020B0604020202020204" pitchFamily="34" charset="0"/>
                      </a:rPr>
                      <m:t>𝑧</m:t>
                    </m:r>
                  </m:oMath>
                </a14:m>
                <a:r>
                  <a:rPr lang="es-ES" sz="18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
                      <m:sSubPr>
                        <m:ctrlPr>
                          <a:rPr lang="es-ES" sz="1800" i="1" smtClean="0">
                            <a:latin typeface="Cambria Math" panose="02040503050406030204" pitchFamily="18" charset="0"/>
                            <a:ea typeface="Cambria Math" panose="02040503050406030204" pitchFamily="18" charset="0"/>
                            <a:cs typeface="Arial" panose="020B0604020202020204" pitchFamily="34" charset="0"/>
                          </a:rPr>
                        </m:ctrlPr>
                      </m:sSubPr>
                      <m:e>
                        <m:r>
                          <a:rPr lang="es-ES" sz="1800" i="1" smtClean="0">
                            <a:latin typeface="Cambria Math" panose="02040503050406030204" pitchFamily="18" charset="0"/>
                            <a:ea typeface="Cambria Math" panose="02040503050406030204" pitchFamily="18" charset="0"/>
                            <a:cs typeface="Arial" panose="020B0604020202020204" pitchFamily="34" charset="0"/>
                          </a:rPr>
                          <m:t>𝛼</m:t>
                        </m:r>
                      </m:e>
                      <m:sub>
                        <m:r>
                          <a:rPr lang="es-ES" sz="1800" b="0" i="1" smtClean="0">
                            <a:latin typeface="Cambria Math" panose="02040503050406030204" pitchFamily="18" charset="0"/>
                            <a:ea typeface="Cambria Math" panose="02040503050406030204" pitchFamily="18" charset="0"/>
                            <a:cs typeface="Arial" panose="020B0604020202020204" pitchFamily="34" charset="0"/>
                          </a:rPr>
                          <m:t>1</m:t>
                        </m:r>
                      </m:sub>
                    </m:sSub>
                    <m:r>
                      <a:rPr lang="es-ES" sz="18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s-ES" sz="1800" b="0" i="1" smtClean="0">
                            <a:latin typeface="Cambria Math" panose="02040503050406030204" pitchFamily="18" charset="0"/>
                            <a:ea typeface="Cambria Math" panose="02040503050406030204" pitchFamily="18" charset="0"/>
                            <a:cs typeface="Arial" panose="020B0604020202020204" pitchFamily="34" charset="0"/>
                          </a:rPr>
                        </m:ctrlPr>
                      </m:sSubPr>
                      <m:e>
                        <m:r>
                          <a:rPr lang="es-ES" sz="1800" b="0" i="1" smtClean="0">
                            <a:latin typeface="Cambria Math" panose="02040503050406030204" pitchFamily="18" charset="0"/>
                            <a:ea typeface="Cambria Math" panose="02040503050406030204" pitchFamily="18" charset="0"/>
                            <a:cs typeface="Arial" panose="020B0604020202020204" pitchFamily="34" charset="0"/>
                          </a:rPr>
                          <m:t>𝛽</m:t>
                        </m:r>
                      </m:e>
                      <m:sub>
                        <m:r>
                          <a:rPr lang="es-ES" sz="1800" b="0" i="1" smtClean="0">
                            <a:latin typeface="Cambria Math" panose="02040503050406030204" pitchFamily="18" charset="0"/>
                            <a:ea typeface="Cambria Math" panose="02040503050406030204" pitchFamily="18" charset="0"/>
                            <a:cs typeface="Arial" panose="020B0604020202020204" pitchFamily="34" charset="0"/>
                          </a:rPr>
                          <m:t>3</m:t>
                        </m:r>
                      </m:sub>
                    </m:sSub>
                    <m:r>
                      <a:rPr lang="es-ES" sz="1800" b="0" i="1" smtClean="0">
                        <a:latin typeface="Cambria Math" panose="02040503050406030204" pitchFamily="18" charset="0"/>
                        <a:ea typeface="Cambria Math" panose="02040503050406030204" pitchFamily="18" charset="0"/>
                        <a:cs typeface="Arial" panose="020B0604020202020204" pitchFamily="34" charset="0"/>
                      </a:rPr>
                      <m:t>=1 </m:t>
                    </m:r>
                  </m:oMath>
                </a14:m>
                <a:r>
                  <a:rPr lang="es-ES" sz="1800" dirty="0">
                    <a:latin typeface="Arial" panose="020B0604020202020204" pitchFamily="34" charset="0"/>
                    <a:ea typeface="Cambria Math" panose="02040503050406030204" pitchFamily="18" charset="0"/>
                    <a:cs typeface="Arial" panose="020B0604020202020204" pitchFamily="34" charset="0"/>
                  </a:rPr>
                  <a:t> y </a:t>
                </a:r>
                <a14:m>
                  <m:oMath xmlns:m="http://schemas.openxmlformats.org/officeDocument/2006/math">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𝛼</m:t>
                        </m:r>
                      </m:e>
                      <m:sub>
                        <m:r>
                          <a:rPr lang="es-E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s-ES" sz="1800" i="1">
                        <a:latin typeface="Cambria Math" panose="02040503050406030204" pitchFamily="18" charset="0"/>
                        <a:ea typeface="Cambria Math" panose="02040503050406030204" pitchFamily="18" charset="0"/>
                        <a:cs typeface="Arial" panose="020B0604020202020204" pitchFamily="34" charset="0"/>
                      </a:rPr>
                      <m:t>=</m:t>
                    </m:r>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𝛽</m:t>
                        </m:r>
                      </m:e>
                      <m:sub>
                        <m:r>
                          <a:rPr lang="es-ES" sz="1800" b="0" i="1" smtClean="0">
                            <a:latin typeface="Cambria Math" panose="02040503050406030204" pitchFamily="18" charset="0"/>
                            <a:ea typeface="Cambria Math" panose="02040503050406030204" pitchFamily="18" charset="0"/>
                            <a:cs typeface="Arial" panose="020B0604020202020204" pitchFamily="34" charset="0"/>
                          </a:rPr>
                          <m:t>2</m:t>
                        </m:r>
                      </m:sub>
                    </m:sSub>
                    <m:r>
                      <a:rPr lang="es-ES" sz="18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𝛼</m:t>
                        </m:r>
                      </m:e>
                      <m:sub>
                        <m:r>
                          <a:rPr lang="es-ES" sz="1800" b="0" i="1" smtClean="0">
                            <a:latin typeface="Cambria Math" panose="02040503050406030204" pitchFamily="18" charset="0"/>
                            <a:ea typeface="Cambria Math" panose="02040503050406030204" pitchFamily="18" charset="0"/>
                            <a:cs typeface="Arial" panose="020B0604020202020204" pitchFamily="34" charset="0"/>
                          </a:rPr>
                          <m:t>3</m:t>
                        </m:r>
                      </m:sub>
                    </m:sSub>
                    <m:r>
                      <a:rPr lang="es-ES" sz="1800" i="1">
                        <a:latin typeface="Cambria Math" panose="02040503050406030204" pitchFamily="18" charset="0"/>
                        <a:ea typeface="Cambria Math" panose="02040503050406030204" pitchFamily="18" charset="0"/>
                        <a:cs typeface="Arial" panose="020B0604020202020204" pitchFamily="34" charset="0"/>
                      </a:rPr>
                      <m:t>=</m:t>
                    </m:r>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𝛽</m:t>
                        </m:r>
                      </m:e>
                      <m:sub>
                        <m:r>
                          <a:rPr lang="es-ES" sz="1800" b="0" i="1" smtClean="0">
                            <a:latin typeface="Cambria Math" panose="02040503050406030204" pitchFamily="18" charset="0"/>
                            <a:ea typeface="Cambria Math" panose="02040503050406030204" pitchFamily="18" charset="0"/>
                            <a:cs typeface="Arial" panose="020B0604020202020204" pitchFamily="34" charset="0"/>
                          </a:rPr>
                          <m:t>1</m:t>
                        </m:r>
                      </m:sub>
                    </m:sSub>
                    <m:r>
                      <a:rPr lang="es-ES" sz="1800" b="0" i="1" smtClean="0">
                        <a:latin typeface="Cambria Math" panose="02040503050406030204" pitchFamily="18" charset="0"/>
                        <a:ea typeface="Cambria Math" panose="02040503050406030204" pitchFamily="18" charset="0"/>
                        <a:cs typeface="Arial" panose="020B0604020202020204" pitchFamily="34" charset="0"/>
                      </a:rPr>
                      <m:t>=0,</m:t>
                    </m:r>
                  </m:oMath>
                </a14:m>
                <a:r>
                  <a:rPr lang="es-ES" sz="1800" dirty="0">
                    <a:latin typeface="Arial" panose="020B0604020202020204" pitchFamily="34" charset="0"/>
                    <a:ea typeface="Cambria Math" panose="02040503050406030204" pitchFamily="18" charset="0"/>
                    <a:cs typeface="Arial" panose="020B0604020202020204" pitchFamily="34" charset="0"/>
                  </a:rPr>
                  <a:t> luego </a:t>
                </a:r>
              </a:p>
              <a:p>
                <a:pPr marL="0" indent="0">
                  <a:buNone/>
                </a:pPr>
                <a14:m>
                  <m:oMathPara xmlns:m="http://schemas.openxmlformats.org/officeDocument/2006/math">
                    <m:oMathParaPr>
                      <m:jc m:val="centerGroup"/>
                    </m:oMathParaPr>
                    <m:oMath xmlns:m="http://schemas.openxmlformats.org/officeDocument/2006/math">
                      <m:f>
                        <m:fPr>
                          <m:ctrlPr>
                            <a:rPr lang="es-ES" sz="1800" i="1">
                              <a:latin typeface="Cambria Math" panose="02040503050406030204" pitchFamily="18" charset="0"/>
                              <a:ea typeface="Cambria Math" panose="02040503050406030204" pitchFamily="18" charset="0"/>
                              <a:cs typeface="Arial" panose="020B0604020202020204" pitchFamily="34" charset="0"/>
                            </a:rPr>
                          </m:ctrlPr>
                        </m:fPr>
                        <m:num>
                          <m:r>
                            <a:rPr lang="es-ES" sz="1800" i="1">
                              <a:latin typeface="Cambria Math" panose="02040503050406030204" pitchFamily="18" charset="0"/>
                              <a:ea typeface="Cambria Math" panose="02040503050406030204" pitchFamily="18" charset="0"/>
                              <a:cs typeface="Arial" panose="020B0604020202020204" pitchFamily="34" charset="0"/>
                            </a:rPr>
                            <m:t>3</m:t>
                          </m:r>
                        </m:num>
                        <m:den>
                          <m:r>
                            <a:rPr lang="es-ES" sz="1800" i="1">
                              <a:latin typeface="Cambria Math" panose="02040503050406030204" pitchFamily="18" charset="0"/>
                              <a:ea typeface="Cambria Math" panose="02040503050406030204" pitchFamily="18" charset="0"/>
                              <a:cs typeface="Arial" panose="020B0604020202020204" pitchFamily="34" charset="0"/>
                            </a:rPr>
                            <m:t>2</m:t>
                          </m:r>
                        </m:den>
                      </m:f>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𝜆</m:t>
                          </m:r>
                        </m:e>
                        <m:sub>
                          <m:r>
                            <a:rPr lang="es-ES" sz="1800" i="1">
                              <a:latin typeface="Cambria Math" panose="02040503050406030204" pitchFamily="18" charset="0"/>
                              <a:ea typeface="Cambria Math" panose="02040503050406030204" pitchFamily="18" charset="0"/>
                              <a:cs typeface="Arial" panose="020B0604020202020204" pitchFamily="34" charset="0"/>
                            </a:rPr>
                            <m:t>100</m:t>
                          </m:r>
                        </m:sub>
                      </m:sSub>
                      <m:d>
                        <m:dPr>
                          <m:ctrlPr>
                            <a:rPr lang="es-ES" sz="1800" i="1">
                              <a:latin typeface="Cambria Math" panose="02040503050406030204" pitchFamily="18" charset="0"/>
                              <a:ea typeface="Cambria Math" panose="02040503050406030204" pitchFamily="18" charset="0"/>
                              <a:cs typeface="Arial" panose="020B0604020202020204" pitchFamily="34" charset="0"/>
                            </a:rPr>
                          </m:ctrlPr>
                        </m:dPr>
                        <m:e>
                          <m:r>
                            <a:rPr lang="es-ES" sz="1800" i="1">
                              <a:latin typeface="Cambria Math" panose="02040503050406030204" pitchFamily="18" charset="0"/>
                              <a:ea typeface="Cambria Math" panose="02040503050406030204" pitchFamily="18" charset="0"/>
                              <a:cs typeface="Arial" panose="020B0604020202020204" pitchFamily="34" charset="0"/>
                            </a:rPr>
                            <m:t>−</m:t>
                          </m:r>
                          <m:f>
                            <m:fPr>
                              <m:ctrlPr>
                                <a:rPr lang="es-ES" sz="1800" i="1">
                                  <a:latin typeface="Cambria Math" panose="02040503050406030204" pitchFamily="18" charset="0"/>
                                  <a:ea typeface="Cambria Math" panose="02040503050406030204" pitchFamily="18" charset="0"/>
                                  <a:cs typeface="Arial" panose="020B0604020202020204" pitchFamily="34" charset="0"/>
                                </a:rPr>
                              </m:ctrlPr>
                            </m:fPr>
                            <m:num>
                              <m:r>
                                <a:rPr lang="es-ES" sz="1800" i="1">
                                  <a:latin typeface="Cambria Math" panose="02040503050406030204" pitchFamily="18" charset="0"/>
                                  <a:ea typeface="Cambria Math" panose="02040503050406030204" pitchFamily="18" charset="0"/>
                                  <a:cs typeface="Arial" panose="020B0604020202020204" pitchFamily="34" charset="0"/>
                                </a:rPr>
                                <m:t>1</m:t>
                              </m:r>
                            </m:num>
                            <m:den>
                              <m:r>
                                <a:rPr lang="es-ES" sz="1800" i="1">
                                  <a:latin typeface="Cambria Math" panose="02040503050406030204" pitchFamily="18" charset="0"/>
                                  <a:ea typeface="Cambria Math" panose="02040503050406030204" pitchFamily="18" charset="0"/>
                                  <a:cs typeface="Arial" panose="020B0604020202020204" pitchFamily="34" charset="0"/>
                                </a:rPr>
                                <m:t>3</m:t>
                              </m:r>
                            </m:den>
                          </m:f>
                        </m:e>
                      </m:d>
                      <m:r>
                        <a:rPr lang="es-ES" sz="1800" b="0" i="1" smtClean="0">
                          <a:latin typeface="Cambria Math" panose="02040503050406030204" pitchFamily="18" charset="0"/>
                          <a:ea typeface="Cambria Math" panose="02040503050406030204" pitchFamily="18" charset="0"/>
                          <a:cs typeface="Arial" panose="020B0604020202020204" pitchFamily="34" charset="0"/>
                        </a:rPr>
                        <m:t>=−</m:t>
                      </m:r>
                      <m:f>
                        <m:fPr>
                          <m:ctrlPr>
                            <a:rPr lang="es-ES" sz="1800" b="0" i="1" smtClean="0">
                              <a:latin typeface="Cambria Math" panose="02040503050406030204" pitchFamily="18" charset="0"/>
                              <a:ea typeface="Cambria Math" panose="02040503050406030204" pitchFamily="18" charset="0"/>
                              <a:cs typeface="Arial" panose="020B0604020202020204" pitchFamily="34" charset="0"/>
                            </a:rPr>
                          </m:ctrlPr>
                        </m:fPr>
                        <m:num>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𝜆</m:t>
                              </m:r>
                            </m:e>
                            <m:sub>
                              <m:r>
                                <a:rPr lang="es-ES" sz="1800" i="1">
                                  <a:latin typeface="Cambria Math" panose="02040503050406030204" pitchFamily="18" charset="0"/>
                                  <a:ea typeface="Cambria Math" panose="02040503050406030204" pitchFamily="18" charset="0"/>
                                  <a:cs typeface="Arial" panose="020B0604020202020204" pitchFamily="34" charset="0"/>
                                </a:rPr>
                                <m:t>100</m:t>
                              </m:r>
                            </m:sub>
                          </m:sSub>
                        </m:num>
                        <m:den>
                          <m:r>
                            <a:rPr lang="es-ES" sz="1800" b="0" i="1" smtClean="0">
                              <a:latin typeface="Cambria Math" panose="02040503050406030204" pitchFamily="18" charset="0"/>
                              <a:ea typeface="Cambria Math" panose="02040503050406030204" pitchFamily="18" charset="0"/>
                              <a:cs typeface="Arial" panose="020B0604020202020204" pitchFamily="34" charset="0"/>
                            </a:rPr>
                            <m:t>2</m:t>
                          </m:r>
                        </m:den>
                      </m:f>
                    </m:oMath>
                  </m:oMathPara>
                </a14:m>
                <a:endParaRPr lang="es-ES" sz="1800" dirty="0">
                  <a:latin typeface="Arial" panose="020B0604020202020204" pitchFamily="34" charset="0"/>
                  <a:cs typeface="Arial" panose="020B0604020202020204" pitchFamily="34" charset="0"/>
                </a:endParaRPr>
              </a:p>
              <a:p>
                <a:pPr marL="0" indent="0">
                  <a:buNone/>
                </a:pPr>
                <a:r>
                  <a:rPr lang="es-ES" sz="1800" dirty="0">
                    <a:latin typeface="Arial" panose="020B0604020202020204" pitchFamily="34" charset="0"/>
                    <a:cs typeface="Arial" panose="020B0604020202020204" pitchFamily="34" charset="0"/>
                  </a:rPr>
                  <a:t>Como se indica en la fig. el signo menos indica contracción.</a:t>
                </a:r>
              </a:p>
              <a:p>
                <a:pPr marL="0" indent="0">
                  <a:buNone/>
                </a:pPr>
                <a:endParaRPr lang="es-ES" dirty="0"/>
              </a:p>
            </p:txBody>
          </p:sp>
        </mc:Choice>
        <mc:Fallback>
          <p:sp>
            <p:nvSpPr>
              <p:cNvPr id="6" name="Marcador de contenido 5">
                <a:extLst>
                  <a:ext uri="{FF2B5EF4-FFF2-40B4-BE49-F238E27FC236}">
                    <a16:creationId xmlns:a16="http://schemas.microsoft.com/office/drawing/2014/main" xmlns="" xmlns:a14="http://schemas.microsoft.com/office/drawing/2010/main" id="{315B9E9F-FCD1-47A6-B32A-88F68554CF68}"/>
                  </a:ext>
                </a:extLst>
              </p:cNvPr>
              <p:cNvSpPr>
                <a:spLocks noGrp="1" noRot="1" noChangeAspect="1" noMove="1" noResize="1" noEditPoints="1" noAdjustHandles="1" noChangeArrowheads="1" noChangeShapeType="1" noTextEdit="1"/>
              </p:cNvSpPr>
              <p:nvPr>
                <p:ph idx="1"/>
              </p:nvPr>
            </p:nvSpPr>
            <p:spPr>
              <a:xfrm>
                <a:off x="110836" y="83127"/>
                <a:ext cx="6705600" cy="6691745"/>
              </a:xfrm>
              <a:blipFill>
                <a:blip r:embed="rId2" cstate="print"/>
                <a:stretch>
                  <a:fillRect l="-545" t="-729" r="-636"/>
                </a:stretch>
              </a:blipFill>
            </p:spPr>
            <p:txBody>
              <a:bodyPr/>
              <a:lstStyle/>
              <a:p>
                <a:r>
                  <a:rPr lang="es-ES">
                    <a:noFill/>
                  </a:rPr>
                  <a:t> </a:t>
                </a:r>
              </a:p>
            </p:txBody>
          </p:sp>
        </mc:Fallback>
      </mc:AlternateContent>
      <p:pic>
        <p:nvPicPr>
          <p:cNvPr id="8" name="Imagen 7">
            <a:extLst>
              <a:ext uri="{FF2B5EF4-FFF2-40B4-BE49-F238E27FC236}">
                <a16:creationId xmlns:a16="http://schemas.microsoft.com/office/drawing/2014/main" xmlns="" id="{8E4C4593-15B3-4CF3-9E36-A8E0746DD20C}"/>
              </a:ext>
            </a:extLst>
          </p:cNvPr>
          <p:cNvPicPr>
            <a:picLocks noChangeAspect="1"/>
          </p:cNvPicPr>
          <p:nvPr/>
        </p:nvPicPr>
        <p:blipFill>
          <a:blip r:embed="rId3" cstate="print"/>
          <a:stretch>
            <a:fillRect/>
          </a:stretch>
        </p:blipFill>
        <p:spPr>
          <a:xfrm>
            <a:off x="7162798" y="4002924"/>
            <a:ext cx="4783925" cy="2619548"/>
          </a:xfrm>
          <a:prstGeom prst="rect">
            <a:avLst/>
          </a:prstGeom>
        </p:spPr>
      </p:pic>
      <p:pic>
        <p:nvPicPr>
          <p:cNvPr id="4" name="Imagen 3">
            <a:extLst>
              <a:ext uri="{FF2B5EF4-FFF2-40B4-BE49-F238E27FC236}">
                <a16:creationId xmlns:a16="http://schemas.microsoft.com/office/drawing/2014/main" xmlns="" id="{D045C152-DBCE-4306-90B6-FFA476048F5A}"/>
              </a:ext>
            </a:extLst>
          </p:cNvPr>
          <p:cNvPicPr>
            <a:picLocks noChangeAspect="1"/>
          </p:cNvPicPr>
          <p:nvPr/>
        </p:nvPicPr>
        <p:blipFill>
          <a:blip r:embed="rId4" cstate="print"/>
          <a:stretch>
            <a:fillRect/>
          </a:stretch>
        </p:blipFill>
        <p:spPr>
          <a:xfrm>
            <a:off x="7744691" y="749186"/>
            <a:ext cx="3356404" cy="2986125"/>
          </a:xfrm>
          <a:prstGeom prst="rect">
            <a:avLst/>
          </a:prstGeom>
        </p:spPr>
      </p:pic>
      <p:sp>
        <p:nvSpPr>
          <p:cNvPr id="2" name="CuadroTexto 1">
            <a:extLst>
              <a:ext uri="{FF2B5EF4-FFF2-40B4-BE49-F238E27FC236}">
                <a16:creationId xmlns:a16="http://schemas.microsoft.com/office/drawing/2014/main" xmlns="" id="{233DA92C-8B1D-4AC3-9B10-AC167EE13547}"/>
              </a:ext>
            </a:extLst>
          </p:cNvPr>
          <p:cNvSpPr txBox="1"/>
          <p:nvPr/>
        </p:nvSpPr>
        <p:spPr>
          <a:xfrm>
            <a:off x="6857749" y="46187"/>
            <a:ext cx="5130287" cy="707886"/>
          </a:xfrm>
          <a:prstGeom prst="rect">
            <a:avLst/>
          </a:prstGeom>
          <a:noFill/>
        </p:spPr>
        <p:txBody>
          <a:bodyPr wrap="square" rtlCol="0">
            <a:spAutoFit/>
          </a:bodyPr>
          <a:lstStyle/>
          <a:p>
            <a:pPr algn="ctr"/>
            <a:r>
              <a:rPr lang="es-ES" sz="2000" b="1" dirty="0">
                <a:solidFill>
                  <a:srgbClr val="FF0000"/>
                </a:solidFill>
                <a:latin typeface="Arial" panose="020B0604020202020204" pitchFamily="34" charset="0"/>
                <a:cs typeface="Arial" panose="020B0604020202020204" pitchFamily="34" charset="0"/>
              </a:rPr>
              <a:t>Magnetostricción en monocristales cúbicos</a:t>
            </a:r>
            <a:endParaRPr lang="es-ES" sz="2000" dirty="0"/>
          </a:p>
        </p:txBody>
      </p:sp>
    </p:spTree>
    <p:extLst>
      <p:ext uri="{BB962C8B-B14F-4D97-AF65-F5344CB8AC3E}">
        <p14:creationId xmlns:p14="http://schemas.microsoft.com/office/powerpoint/2010/main" xmlns="" val="24084527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52338B78-C47E-4778-A434-3307CBCB63D7}"/>
              </a:ext>
            </a:extLst>
          </p:cNvPr>
          <p:cNvSpPr>
            <a:spLocks noGrp="1"/>
          </p:cNvSpPr>
          <p:nvPr>
            <p:ph type="title"/>
          </p:nvPr>
        </p:nvSpPr>
        <p:spPr>
          <a:xfrm>
            <a:off x="838200" y="152400"/>
            <a:ext cx="10515600" cy="424375"/>
          </a:xfrm>
        </p:spPr>
        <p:txBody>
          <a:bodyPr>
            <a:normAutofit fontScale="90000"/>
          </a:bodyPr>
          <a:lstStyle/>
          <a:p>
            <a:pPr algn="ctr"/>
            <a:r>
              <a:rPr lang="es-ES" b="1" dirty="0">
                <a:solidFill>
                  <a:srgbClr val="FF0000"/>
                </a:solidFill>
              </a:rPr>
              <a:t>Magnetostricción de un material isótropo</a:t>
            </a:r>
          </a:p>
        </p:txBody>
      </p:sp>
      <mc:AlternateContent xmlns:mc="http://schemas.openxmlformats.org/markup-compatibility/2006">
        <mc:Choice xmlns:a14="http://schemas.microsoft.com/office/drawing/2010/main" xmlns="" Requires="a14">
          <p:sp>
            <p:nvSpPr>
              <p:cNvPr id="3" name="Marcador de contenido 2">
                <a:extLst>
                  <a:ext uri="{FF2B5EF4-FFF2-40B4-BE49-F238E27FC236}">
                    <a16:creationId xmlns:a16="http://schemas.microsoft.com/office/drawing/2014/main" id="{92790477-F774-4268-8520-6C995F2202B5}"/>
                  </a:ext>
                </a:extLst>
              </p:cNvPr>
              <p:cNvSpPr>
                <a:spLocks noGrp="1"/>
              </p:cNvSpPr>
              <p:nvPr>
                <p:ph idx="1"/>
              </p:nvPr>
            </p:nvSpPr>
            <p:spPr>
              <a:xfrm>
                <a:off x="207818" y="689317"/>
                <a:ext cx="11679382" cy="6016283"/>
              </a:xfrm>
            </p:spPr>
            <p:txBody>
              <a:bodyPr>
                <a:normAutofit fontScale="85000" lnSpcReduction="10000"/>
              </a:bodyPr>
              <a:lstStyle/>
              <a:p>
                <a:pPr marL="0" indent="0">
                  <a:buNone/>
                </a:pPr>
                <a:r>
                  <a:rPr lang="es-ES" sz="2400" dirty="0">
                    <a:latin typeface="Arial" panose="020B0604020202020204" pitchFamily="34" charset="0"/>
                    <a:cs typeface="Arial" panose="020B0604020202020204" pitchFamily="34" charset="0"/>
                  </a:rPr>
                  <a:t>Supongamos que tenemos una partícula de estructura cubico e isótropo lo cual significa que</a:t>
                </a:r>
              </a:p>
              <a:p>
                <a:pPr marL="0" indent="0">
                  <a:buNone/>
                </a:pPr>
                <a:r>
                  <a:rPr lang="es-ES" sz="2400" dirty="0">
                    <a:latin typeface="Arial" panose="020B0604020202020204" pitchFamily="34" charset="0"/>
                    <a:cs typeface="Arial" panose="020B0604020202020204" pitchFamily="34" charset="0"/>
                  </a:rPr>
                  <a:t> </a:t>
                </a:r>
                <a14:m>
                  <m:oMath xmlns:m="http://schemas.openxmlformats.org/officeDocument/2006/math">
                    <m:sSub>
                      <m:sSubPr>
                        <m:ctrlPr>
                          <a:rPr lang="es-ES" sz="2400" i="1">
                            <a:latin typeface="Cambria Math" panose="02040503050406030204" pitchFamily="18" charset="0"/>
                            <a:ea typeface="Cambria Math" panose="02040503050406030204" pitchFamily="18" charset="0"/>
                          </a:rPr>
                        </m:ctrlPr>
                      </m:sSubPr>
                      <m:e>
                        <m:r>
                          <a:rPr lang="es-ES" sz="2400" i="1">
                            <a:latin typeface="Cambria Math" panose="02040503050406030204" pitchFamily="18" charset="0"/>
                            <a:ea typeface="Cambria Math" panose="02040503050406030204" pitchFamily="18" charset="0"/>
                          </a:rPr>
                          <m:t>𝜆</m:t>
                        </m:r>
                      </m:e>
                      <m:sub>
                        <m:r>
                          <a:rPr lang="es-ES" sz="2400" b="0" i="1" smtClean="0">
                            <a:latin typeface="Cambria Math" panose="02040503050406030204" pitchFamily="18" charset="0"/>
                            <a:ea typeface="Cambria Math" panose="02040503050406030204" pitchFamily="18" charset="0"/>
                          </a:rPr>
                          <m:t>100</m:t>
                        </m:r>
                      </m:sub>
                    </m:sSub>
                    <m:r>
                      <a:rPr lang="es-ES" sz="2400" b="0" i="1" smtClean="0">
                        <a:latin typeface="Cambria Math" panose="02040503050406030204" pitchFamily="18" charset="0"/>
                        <a:ea typeface="Cambria Math" panose="02040503050406030204" pitchFamily="18" charset="0"/>
                      </a:rPr>
                      <m:t>=</m:t>
                    </m:r>
                    <m:sSub>
                      <m:sSubPr>
                        <m:ctrlPr>
                          <a:rPr lang="es-ES" sz="2400" i="1">
                            <a:latin typeface="Cambria Math" panose="02040503050406030204" pitchFamily="18" charset="0"/>
                            <a:ea typeface="Cambria Math" panose="02040503050406030204" pitchFamily="18" charset="0"/>
                          </a:rPr>
                        </m:ctrlPr>
                      </m:sSubPr>
                      <m:e>
                        <m:r>
                          <a:rPr lang="es-ES" sz="2400" i="1">
                            <a:latin typeface="Cambria Math" panose="02040503050406030204" pitchFamily="18" charset="0"/>
                            <a:ea typeface="Cambria Math" panose="02040503050406030204" pitchFamily="18" charset="0"/>
                          </a:rPr>
                          <m:t>𝜆</m:t>
                        </m:r>
                      </m:e>
                      <m:sub>
                        <m:r>
                          <a:rPr lang="es-ES" sz="2400" b="0" i="1" smtClean="0">
                            <a:latin typeface="Cambria Math" panose="02040503050406030204" pitchFamily="18" charset="0"/>
                            <a:ea typeface="Cambria Math" panose="02040503050406030204" pitchFamily="18" charset="0"/>
                          </a:rPr>
                          <m:t>111</m:t>
                        </m:r>
                      </m:sub>
                    </m:sSub>
                    <m:r>
                      <a:rPr lang="es-ES" sz="2400" b="0" i="1" smtClean="0">
                        <a:latin typeface="Cambria Math" panose="02040503050406030204" pitchFamily="18" charset="0"/>
                        <a:ea typeface="Cambria Math" panose="02040503050406030204" pitchFamily="18" charset="0"/>
                      </a:rPr>
                      <m:t>=</m:t>
                    </m:r>
                    <m:sSub>
                      <m:sSubPr>
                        <m:ctrlPr>
                          <a:rPr lang="es-ES" sz="2400" i="1">
                            <a:latin typeface="Cambria Math" panose="02040503050406030204" pitchFamily="18" charset="0"/>
                            <a:ea typeface="Cambria Math" panose="02040503050406030204" pitchFamily="18" charset="0"/>
                          </a:rPr>
                        </m:ctrlPr>
                      </m:sSubPr>
                      <m:e>
                        <m:r>
                          <a:rPr lang="es-ES" sz="2400" i="1">
                            <a:latin typeface="Cambria Math" panose="02040503050406030204" pitchFamily="18" charset="0"/>
                            <a:ea typeface="Cambria Math" panose="02040503050406030204" pitchFamily="18" charset="0"/>
                          </a:rPr>
                          <m:t>𝜆</m:t>
                        </m:r>
                      </m:e>
                      <m:sub>
                        <m:r>
                          <a:rPr lang="es-ES" sz="2400" b="0" i="1" smtClean="0">
                            <a:latin typeface="Cambria Math" panose="02040503050406030204" pitchFamily="18" charset="0"/>
                            <a:ea typeface="Cambria Math" panose="02040503050406030204" pitchFamily="18" charset="0"/>
                          </a:rPr>
                          <m:t>𝑆</m:t>
                        </m:r>
                      </m:sub>
                    </m:sSub>
                  </m:oMath>
                </a14:m>
                <a:endParaRPr lang="es-ES" sz="2400" dirty="0">
                  <a:latin typeface="Arial" panose="020B0604020202020204" pitchFamily="34" charset="0"/>
                  <a:cs typeface="Arial" panose="020B0604020202020204" pitchFamily="34" charset="0"/>
                </a:endParaRPr>
              </a:p>
              <a:p>
                <a:pPr marL="0" indent="0">
                  <a:buNone/>
                </a:pPr>
                <a14:m>
                  <m:oMath xmlns:m="http://schemas.openxmlformats.org/officeDocument/2006/math">
                    <m:sSub>
                      <m:sSubPr>
                        <m:ctrlPr>
                          <a:rPr lang="es-ES" sz="2400" i="1">
                            <a:latin typeface="Cambria Math" panose="02040503050406030204" pitchFamily="18" charset="0"/>
                            <a:ea typeface="Cambria Math" panose="02040503050406030204" pitchFamily="18" charset="0"/>
                          </a:rPr>
                        </m:ctrlPr>
                      </m:sSubPr>
                      <m:e>
                        <m:r>
                          <a:rPr lang="es-ES" sz="2400" i="1">
                            <a:latin typeface="Cambria Math" panose="02040503050406030204" pitchFamily="18" charset="0"/>
                            <a:ea typeface="Cambria Math" panose="02040503050406030204" pitchFamily="18" charset="0"/>
                          </a:rPr>
                          <m:t>𝜆</m:t>
                        </m:r>
                      </m:e>
                      <m:sub>
                        <m:r>
                          <a:rPr lang="es-ES" sz="2400" i="1">
                            <a:latin typeface="Cambria Math" panose="02040503050406030204" pitchFamily="18" charset="0"/>
                            <a:ea typeface="Cambria Math" panose="02040503050406030204" pitchFamily="18" charset="0"/>
                          </a:rPr>
                          <m:t>𝑆</m:t>
                        </m:r>
                      </m:sub>
                    </m:sSub>
                    <m:r>
                      <a:rPr lang="es-ES" sz="2400" i="1">
                        <a:latin typeface="Cambria Math" panose="02040503050406030204" pitchFamily="18" charset="0"/>
                        <a:ea typeface="Cambria Math" panose="02040503050406030204" pitchFamily="18" charset="0"/>
                      </a:rPr>
                      <m:t> </m:t>
                    </m:r>
                    <m:r>
                      <a:rPr lang="es-ES" sz="2400" i="1">
                        <a:latin typeface="Cambria Math" panose="02040503050406030204" pitchFamily="18" charset="0"/>
                        <a:ea typeface="Cambria Math" panose="02040503050406030204" pitchFamily="18" charset="0"/>
                        <a:cs typeface="Arial" panose="020B0604020202020204" pitchFamily="34" charset="0"/>
                      </a:rPr>
                      <m:t>=</m:t>
                    </m:r>
                    <m:f>
                      <m:fPr>
                        <m:ctrlPr>
                          <a:rPr lang="es-ES" sz="2400" i="1">
                            <a:latin typeface="Cambria Math" panose="02040503050406030204" pitchFamily="18" charset="0"/>
                            <a:ea typeface="Cambria Math" panose="02040503050406030204" pitchFamily="18" charset="0"/>
                            <a:cs typeface="Arial" panose="020B0604020202020204" pitchFamily="34" charset="0"/>
                          </a:rPr>
                        </m:ctrlPr>
                      </m:fPr>
                      <m:num>
                        <m:r>
                          <m:rPr>
                            <m:sty m:val="p"/>
                          </m:rPr>
                          <a:rPr lang="el-GR" sz="2400" i="1">
                            <a:latin typeface="Cambria Math" panose="02040503050406030204" pitchFamily="18" charset="0"/>
                            <a:ea typeface="Cambria Math" panose="02040503050406030204" pitchFamily="18" charset="0"/>
                            <a:cs typeface="Arial" panose="020B0604020202020204" pitchFamily="34" charset="0"/>
                          </a:rPr>
                          <m:t>Δ</m:t>
                        </m:r>
                        <m:r>
                          <a:rPr lang="es-ES" sz="2400" i="1">
                            <a:latin typeface="Cambria Math" panose="02040503050406030204" pitchFamily="18" charset="0"/>
                            <a:ea typeface="Cambria Math" panose="02040503050406030204" pitchFamily="18" charset="0"/>
                            <a:cs typeface="Arial" panose="020B0604020202020204" pitchFamily="34" charset="0"/>
                          </a:rPr>
                          <m:t>𝑙</m:t>
                        </m:r>
                      </m:num>
                      <m:den>
                        <m:r>
                          <a:rPr lang="es-ES" sz="2400" i="1">
                            <a:latin typeface="Cambria Math" panose="02040503050406030204" pitchFamily="18" charset="0"/>
                            <a:ea typeface="Cambria Math" panose="02040503050406030204" pitchFamily="18" charset="0"/>
                            <a:cs typeface="Arial" panose="020B0604020202020204" pitchFamily="34" charset="0"/>
                          </a:rPr>
                          <m:t>𝑙</m:t>
                        </m:r>
                      </m:den>
                    </m:f>
                    <m:r>
                      <a:rPr lang="es-ES" sz="2400" i="1">
                        <a:latin typeface="Cambria Math" panose="02040503050406030204" pitchFamily="18" charset="0"/>
                        <a:ea typeface="Cambria Math" panose="02040503050406030204" pitchFamily="18" charset="0"/>
                        <a:cs typeface="Arial" panose="020B0604020202020204" pitchFamily="34" charset="0"/>
                      </a:rPr>
                      <m:t>=</m:t>
                    </m:r>
                    <m:f>
                      <m:fPr>
                        <m:ctrlPr>
                          <a:rPr lang="es-ES" sz="2400" i="1">
                            <a:latin typeface="Cambria Math" panose="02040503050406030204" pitchFamily="18" charset="0"/>
                            <a:ea typeface="Cambria Math" panose="02040503050406030204" pitchFamily="18" charset="0"/>
                            <a:cs typeface="Arial" panose="020B0604020202020204" pitchFamily="34" charset="0"/>
                          </a:rPr>
                        </m:ctrlPr>
                      </m:fPr>
                      <m:num>
                        <m:r>
                          <a:rPr lang="es-ES" sz="2400" i="1">
                            <a:latin typeface="Cambria Math" panose="02040503050406030204" pitchFamily="18" charset="0"/>
                            <a:ea typeface="Cambria Math" panose="02040503050406030204" pitchFamily="18" charset="0"/>
                            <a:cs typeface="Arial" panose="020B0604020202020204" pitchFamily="34" charset="0"/>
                          </a:rPr>
                          <m:t>3</m:t>
                        </m:r>
                      </m:num>
                      <m:den>
                        <m:r>
                          <a:rPr lang="es-ES" sz="2400" i="1">
                            <a:latin typeface="Cambria Math" panose="02040503050406030204" pitchFamily="18" charset="0"/>
                            <a:ea typeface="Cambria Math" panose="02040503050406030204" pitchFamily="18" charset="0"/>
                            <a:cs typeface="Arial" panose="020B0604020202020204" pitchFamily="34" charset="0"/>
                          </a:rPr>
                          <m:t>2</m:t>
                        </m:r>
                      </m:den>
                    </m:f>
                    <m:sSub>
                      <m:sSubPr>
                        <m:ctrlPr>
                          <a:rPr lang="es-ES" sz="2400" i="1">
                            <a:latin typeface="Cambria Math" panose="02040503050406030204" pitchFamily="18" charset="0"/>
                            <a:ea typeface="Cambria Math" panose="02040503050406030204" pitchFamily="18" charset="0"/>
                            <a:cs typeface="Arial" panose="020B0604020202020204" pitchFamily="34" charset="0"/>
                          </a:rPr>
                        </m:ctrlPr>
                      </m:sSubPr>
                      <m:e>
                        <m:r>
                          <a:rPr lang="es-ES" sz="2400" i="1">
                            <a:latin typeface="Cambria Math" panose="02040503050406030204" pitchFamily="18" charset="0"/>
                            <a:ea typeface="Cambria Math" panose="02040503050406030204" pitchFamily="18" charset="0"/>
                            <a:cs typeface="Arial" panose="020B0604020202020204" pitchFamily="34" charset="0"/>
                          </a:rPr>
                          <m:t>𝜆</m:t>
                        </m:r>
                      </m:e>
                      <m:sub>
                        <m:r>
                          <a:rPr lang="es-ES" sz="2400" i="1">
                            <a:latin typeface="Cambria Math" panose="02040503050406030204" pitchFamily="18" charset="0"/>
                            <a:ea typeface="Cambria Math" panose="02040503050406030204" pitchFamily="18" charset="0"/>
                            <a:cs typeface="Arial" panose="020B0604020202020204" pitchFamily="34" charset="0"/>
                          </a:rPr>
                          <m:t>100</m:t>
                        </m:r>
                      </m:sub>
                    </m:sSub>
                    <m:d>
                      <m:dPr>
                        <m:ctrlPr>
                          <a:rPr lang="es-ES" sz="2400" i="1">
                            <a:latin typeface="Cambria Math" panose="02040503050406030204" pitchFamily="18" charset="0"/>
                            <a:ea typeface="Cambria Math" panose="02040503050406030204" pitchFamily="18" charset="0"/>
                            <a:cs typeface="Arial" panose="020B0604020202020204" pitchFamily="34" charset="0"/>
                          </a:rPr>
                        </m:ctrlPr>
                      </m:dPr>
                      <m:e>
                        <m:sSup>
                          <m:sSupPr>
                            <m:ctrlPr>
                              <a:rPr lang="es-ES" sz="24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sz="2400" i="1">
                                    <a:latin typeface="Cambria Math" panose="02040503050406030204" pitchFamily="18" charset="0"/>
                                    <a:ea typeface="Cambria Math" panose="02040503050406030204" pitchFamily="18" charset="0"/>
                                    <a:cs typeface="Arial" panose="020B0604020202020204" pitchFamily="34" charset="0"/>
                                  </a:rPr>
                                </m:ctrlPr>
                              </m:sSubPr>
                              <m:e>
                                <m:r>
                                  <a:rPr lang="es-ES" sz="2400" i="1">
                                    <a:latin typeface="Cambria Math" panose="02040503050406030204" pitchFamily="18" charset="0"/>
                                    <a:ea typeface="Cambria Math" panose="02040503050406030204" pitchFamily="18" charset="0"/>
                                    <a:cs typeface="Arial" panose="020B0604020202020204" pitchFamily="34" charset="0"/>
                                  </a:rPr>
                                  <m:t>𝛼</m:t>
                                </m:r>
                              </m:e>
                              <m:sub>
                                <m:r>
                                  <a:rPr lang="es-ES" sz="2400" i="1">
                                    <a:latin typeface="Cambria Math" panose="02040503050406030204" pitchFamily="18" charset="0"/>
                                    <a:ea typeface="Cambria Math" panose="02040503050406030204" pitchFamily="18" charset="0"/>
                                    <a:cs typeface="Arial" panose="020B0604020202020204" pitchFamily="34" charset="0"/>
                                  </a:rPr>
                                  <m:t>1</m:t>
                                </m:r>
                              </m:sub>
                            </m:sSub>
                          </m:e>
                          <m:sup>
                            <m:r>
                              <a:rPr lang="es-ES" sz="24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s-ES" sz="24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sz="2400" i="1">
                                    <a:latin typeface="Cambria Math" panose="02040503050406030204" pitchFamily="18" charset="0"/>
                                    <a:ea typeface="Cambria Math" panose="02040503050406030204" pitchFamily="18" charset="0"/>
                                    <a:cs typeface="Arial" panose="020B0604020202020204" pitchFamily="34" charset="0"/>
                                  </a:rPr>
                                </m:ctrlPr>
                              </m:sSubPr>
                              <m:e>
                                <m:r>
                                  <a:rPr lang="es-ES" sz="2400" i="1">
                                    <a:latin typeface="Cambria Math" panose="02040503050406030204" pitchFamily="18" charset="0"/>
                                    <a:ea typeface="Cambria Math" panose="02040503050406030204" pitchFamily="18" charset="0"/>
                                    <a:cs typeface="Arial" panose="020B0604020202020204" pitchFamily="34" charset="0"/>
                                  </a:rPr>
                                  <m:t>𝛽</m:t>
                                </m:r>
                              </m:e>
                              <m:sub>
                                <m:r>
                                  <a:rPr lang="es-ES" sz="2400" i="1">
                                    <a:latin typeface="Cambria Math" panose="02040503050406030204" pitchFamily="18" charset="0"/>
                                    <a:ea typeface="Cambria Math" panose="02040503050406030204" pitchFamily="18" charset="0"/>
                                    <a:cs typeface="Arial" panose="020B0604020202020204" pitchFamily="34" charset="0"/>
                                  </a:rPr>
                                  <m:t>1</m:t>
                                </m:r>
                              </m:sub>
                            </m:sSub>
                          </m:e>
                          <m:sup>
                            <m:r>
                              <a:rPr lang="es-ES" sz="2400" i="1">
                                <a:latin typeface="Cambria Math" panose="02040503050406030204" pitchFamily="18" charset="0"/>
                                <a:ea typeface="Cambria Math" panose="02040503050406030204" pitchFamily="18" charset="0"/>
                                <a:cs typeface="Arial" panose="020B0604020202020204" pitchFamily="34" charset="0"/>
                              </a:rPr>
                              <m:t>2</m:t>
                            </m:r>
                          </m:sup>
                        </m:sSup>
                        <m:r>
                          <a:rPr lang="es-ES" sz="2400" i="1">
                            <a:latin typeface="Cambria Math" panose="02040503050406030204" pitchFamily="18" charset="0"/>
                            <a:ea typeface="Cambria Math" panose="02040503050406030204" pitchFamily="18" charset="0"/>
                            <a:cs typeface="Arial" panose="020B0604020202020204" pitchFamily="34" charset="0"/>
                          </a:rPr>
                          <m:t>+</m:t>
                        </m:r>
                        <m:sSup>
                          <m:sSupPr>
                            <m:ctrlPr>
                              <a:rPr lang="es-ES" sz="24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sz="2400" i="1">
                                    <a:latin typeface="Cambria Math" panose="02040503050406030204" pitchFamily="18" charset="0"/>
                                    <a:ea typeface="Cambria Math" panose="02040503050406030204" pitchFamily="18" charset="0"/>
                                    <a:cs typeface="Arial" panose="020B0604020202020204" pitchFamily="34" charset="0"/>
                                  </a:rPr>
                                </m:ctrlPr>
                              </m:sSubPr>
                              <m:e>
                                <m:r>
                                  <a:rPr lang="es-ES" sz="2400" i="1">
                                    <a:latin typeface="Cambria Math" panose="02040503050406030204" pitchFamily="18" charset="0"/>
                                    <a:ea typeface="Cambria Math" panose="02040503050406030204" pitchFamily="18" charset="0"/>
                                    <a:cs typeface="Arial" panose="020B0604020202020204" pitchFamily="34" charset="0"/>
                                  </a:rPr>
                                  <m:t>𝛼</m:t>
                                </m:r>
                              </m:e>
                              <m:sub>
                                <m:r>
                                  <a:rPr lang="es-ES" sz="2400" i="1">
                                    <a:latin typeface="Cambria Math" panose="02040503050406030204" pitchFamily="18" charset="0"/>
                                    <a:ea typeface="Cambria Math" panose="02040503050406030204" pitchFamily="18" charset="0"/>
                                    <a:cs typeface="Arial" panose="020B0604020202020204" pitchFamily="34" charset="0"/>
                                  </a:rPr>
                                  <m:t>2</m:t>
                                </m:r>
                              </m:sub>
                            </m:sSub>
                          </m:e>
                          <m:sup>
                            <m:r>
                              <a:rPr lang="es-ES" sz="24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s-ES" sz="24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sz="2400" i="1">
                                    <a:latin typeface="Cambria Math" panose="02040503050406030204" pitchFamily="18" charset="0"/>
                                    <a:ea typeface="Cambria Math" panose="02040503050406030204" pitchFamily="18" charset="0"/>
                                    <a:cs typeface="Arial" panose="020B0604020202020204" pitchFamily="34" charset="0"/>
                                  </a:rPr>
                                </m:ctrlPr>
                              </m:sSubPr>
                              <m:e>
                                <m:r>
                                  <a:rPr lang="es-ES" sz="2400" i="1">
                                    <a:latin typeface="Cambria Math" panose="02040503050406030204" pitchFamily="18" charset="0"/>
                                    <a:ea typeface="Cambria Math" panose="02040503050406030204" pitchFamily="18" charset="0"/>
                                    <a:cs typeface="Arial" panose="020B0604020202020204" pitchFamily="34" charset="0"/>
                                  </a:rPr>
                                  <m:t>𝛽</m:t>
                                </m:r>
                              </m:e>
                              <m:sub>
                                <m:r>
                                  <a:rPr lang="es-ES" sz="2400" i="1">
                                    <a:latin typeface="Cambria Math" panose="02040503050406030204" pitchFamily="18" charset="0"/>
                                    <a:ea typeface="Cambria Math" panose="02040503050406030204" pitchFamily="18" charset="0"/>
                                    <a:cs typeface="Arial" panose="020B0604020202020204" pitchFamily="34" charset="0"/>
                                  </a:rPr>
                                  <m:t>2</m:t>
                                </m:r>
                              </m:sub>
                            </m:sSub>
                          </m:e>
                          <m:sup>
                            <m:r>
                              <a:rPr lang="es-ES" sz="2400" i="1">
                                <a:latin typeface="Cambria Math" panose="02040503050406030204" pitchFamily="18" charset="0"/>
                                <a:ea typeface="Cambria Math" panose="02040503050406030204" pitchFamily="18" charset="0"/>
                                <a:cs typeface="Arial" panose="020B0604020202020204" pitchFamily="34" charset="0"/>
                              </a:rPr>
                              <m:t>2</m:t>
                            </m:r>
                          </m:sup>
                        </m:sSup>
                        <m:r>
                          <a:rPr lang="es-ES" sz="2400" i="1">
                            <a:latin typeface="Cambria Math" panose="02040503050406030204" pitchFamily="18" charset="0"/>
                            <a:ea typeface="Cambria Math" panose="02040503050406030204" pitchFamily="18" charset="0"/>
                            <a:cs typeface="Arial" panose="020B0604020202020204" pitchFamily="34" charset="0"/>
                          </a:rPr>
                          <m:t>+</m:t>
                        </m:r>
                        <m:sSup>
                          <m:sSupPr>
                            <m:ctrlPr>
                              <a:rPr lang="es-ES" sz="24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sz="2400" i="1">
                                    <a:latin typeface="Cambria Math" panose="02040503050406030204" pitchFamily="18" charset="0"/>
                                    <a:ea typeface="Cambria Math" panose="02040503050406030204" pitchFamily="18" charset="0"/>
                                    <a:cs typeface="Arial" panose="020B0604020202020204" pitchFamily="34" charset="0"/>
                                  </a:rPr>
                                </m:ctrlPr>
                              </m:sSubPr>
                              <m:e>
                                <m:r>
                                  <a:rPr lang="es-ES" sz="2400" i="1">
                                    <a:latin typeface="Cambria Math" panose="02040503050406030204" pitchFamily="18" charset="0"/>
                                    <a:ea typeface="Cambria Math" panose="02040503050406030204" pitchFamily="18" charset="0"/>
                                    <a:cs typeface="Arial" panose="020B0604020202020204" pitchFamily="34" charset="0"/>
                                  </a:rPr>
                                  <m:t>𝛼</m:t>
                                </m:r>
                              </m:e>
                              <m:sub>
                                <m:r>
                                  <a:rPr lang="es-ES" sz="2400" i="1">
                                    <a:latin typeface="Cambria Math" panose="02040503050406030204" pitchFamily="18" charset="0"/>
                                    <a:ea typeface="Cambria Math" panose="02040503050406030204" pitchFamily="18" charset="0"/>
                                    <a:cs typeface="Arial" panose="020B0604020202020204" pitchFamily="34" charset="0"/>
                                  </a:rPr>
                                  <m:t>3</m:t>
                                </m:r>
                              </m:sub>
                            </m:sSub>
                          </m:e>
                          <m:sup>
                            <m:r>
                              <a:rPr lang="es-ES" sz="24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s-ES" sz="24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sz="2400" i="1">
                                    <a:latin typeface="Cambria Math" panose="02040503050406030204" pitchFamily="18" charset="0"/>
                                    <a:ea typeface="Cambria Math" panose="02040503050406030204" pitchFamily="18" charset="0"/>
                                    <a:cs typeface="Arial" panose="020B0604020202020204" pitchFamily="34" charset="0"/>
                                  </a:rPr>
                                </m:ctrlPr>
                              </m:sSubPr>
                              <m:e>
                                <m:r>
                                  <a:rPr lang="es-ES" sz="2400" i="1">
                                    <a:latin typeface="Cambria Math" panose="02040503050406030204" pitchFamily="18" charset="0"/>
                                    <a:ea typeface="Cambria Math" panose="02040503050406030204" pitchFamily="18" charset="0"/>
                                    <a:cs typeface="Arial" panose="020B0604020202020204" pitchFamily="34" charset="0"/>
                                  </a:rPr>
                                  <m:t>𝛽</m:t>
                                </m:r>
                              </m:e>
                              <m:sub>
                                <m:r>
                                  <a:rPr lang="es-ES" sz="2400" i="1">
                                    <a:latin typeface="Cambria Math" panose="02040503050406030204" pitchFamily="18" charset="0"/>
                                    <a:ea typeface="Cambria Math" panose="02040503050406030204" pitchFamily="18" charset="0"/>
                                    <a:cs typeface="Arial" panose="020B0604020202020204" pitchFamily="34" charset="0"/>
                                  </a:rPr>
                                  <m:t>3</m:t>
                                </m:r>
                              </m:sub>
                            </m:sSub>
                          </m:e>
                          <m:sup>
                            <m:r>
                              <a:rPr lang="es-ES" sz="2400" i="1">
                                <a:latin typeface="Cambria Math" panose="02040503050406030204" pitchFamily="18" charset="0"/>
                                <a:ea typeface="Cambria Math" panose="02040503050406030204" pitchFamily="18" charset="0"/>
                                <a:cs typeface="Arial" panose="020B0604020202020204" pitchFamily="34" charset="0"/>
                              </a:rPr>
                              <m:t>2</m:t>
                            </m:r>
                          </m:sup>
                        </m:sSup>
                        <m:r>
                          <a:rPr lang="es-ES" sz="2400" i="1">
                            <a:latin typeface="Cambria Math" panose="02040503050406030204" pitchFamily="18" charset="0"/>
                            <a:ea typeface="Cambria Math" panose="02040503050406030204" pitchFamily="18" charset="0"/>
                            <a:cs typeface="Arial" panose="020B0604020202020204" pitchFamily="34" charset="0"/>
                          </a:rPr>
                          <m:t>−</m:t>
                        </m:r>
                        <m:f>
                          <m:fPr>
                            <m:ctrlPr>
                              <a:rPr lang="es-ES" sz="2400" i="1">
                                <a:latin typeface="Cambria Math" panose="02040503050406030204" pitchFamily="18" charset="0"/>
                                <a:ea typeface="Cambria Math" panose="02040503050406030204" pitchFamily="18" charset="0"/>
                                <a:cs typeface="Arial" panose="020B0604020202020204" pitchFamily="34" charset="0"/>
                              </a:rPr>
                            </m:ctrlPr>
                          </m:fPr>
                          <m:num>
                            <m:r>
                              <a:rPr lang="es-ES" sz="2400" i="1">
                                <a:latin typeface="Cambria Math" panose="02040503050406030204" pitchFamily="18" charset="0"/>
                                <a:ea typeface="Cambria Math" panose="02040503050406030204" pitchFamily="18" charset="0"/>
                                <a:cs typeface="Arial" panose="020B0604020202020204" pitchFamily="34" charset="0"/>
                              </a:rPr>
                              <m:t>1</m:t>
                            </m:r>
                          </m:num>
                          <m:den>
                            <m:r>
                              <a:rPr lang="es-ES" sz="2400" i="1">
                                <a:latin typeface="Cambria Math" panose="02040503050406030204" pitchFamily="18" charset="0"/>
                                <a:ea typeface="Cambria Math" panose="02040503050406030204" pitchFamily="18" charset="0"/>
                                <a:cs typeface="Arial" panose="020B0604020202020204" pitchFamily="34" charset="0"/>
                              </a:rPr>
                              <m:t>3</m:t>
                            </m:r>
                          </m:den>
                        </m:f>
                      </m:e>
                    </m:d>
                    <m:r>
                      <a:rPr lang="es-ES" sz="2400" i="1">
                        <a:latin typeface="Cambria Math" panose="02040503050406030204" pitchFamily="18" charset="0"/>
                        <a:ea typeface="Cambria Math" panose="02040503050406030204" pitchFamily="18" charset="0"/>
                        <a:cs typeface="Arial" panose="020B0604020202020204" pitchFamily="34" charset="0"/>
                      </a:rPr>
                      <m:t>+3</m:t>
                    </m:r>
                  </m:oMath>
                </a14:m>
                <a:r>
                  <a:rPr lang="es-ES" sz="24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
                      <m:sSubPr>
                        <m:ctrlPr>
                          <a:rPr lang="es-ES" sz="2400" i="1">
                            <a:latin typeface="Cambria Math" panose="02040503050406030204" pitchFamily="18" charset="0"/>
                            <a:ea typeface="Cambria Math" panose="02040503050406030204" pitchFamily="18" charset="0"/>
                            <a:cs typeface="Arial" panose="020B0604020202020204" pitchFamily="34" charset="0"/>
                          </a:rPr>
                        </m:ctrlPr>
                      </m:sSubPr>
                      <m:e>
                        <m:r>
                          <a:rPr lang="es-ES" sz="2400" i="1">
                            <a:latin typeface="Cambria Math" panose="02040503050406030204" pitchFamily="18" charset="0"/>
                            <a:ea typeface="Cambria Math" panose="02040503050406030204" pitchFamily="18" charset="0"/>
                            <a:cs typeface="Arial" panose="020B0604020202020204" pitchFamily="34" charset="0"/>
                          </a:rPr>
                          <m:t>𝜆</m:t>
                        </m:r>
                      </m:e>
                      <m:sub>
                        <m:r>
                          <a:rPr lang="es-ES" sz="2400" i="1">
                            <a:latin typeface="Cambria Math" panose="02040503050406030204" pitchFamily="18" charset="0"/>
                            <a:ea typeface="Cambria Math" panose="02040503050406030204" pitchFamily="18" charset="0"/>
                            <a:cs typeface="Arial" panose="020B0604020202020204" pitchFamily="34" charset="0"/>
                          </a:rPr>
                          <m:t>111</m:t>
                        </m:r>
                      </m:sub>
                    </m:sSub>
                    <m:d>
                      <m:dPr>
                        <m:ctrlPr>
                          <a:rPr lang="es-ES" sz="2400" i="1">
                            <a:latin typeface="Cambria Math" panose="02040503050406030204" pitchFamily="18" charset="0"/>
                            <a:ea typeface="Cambria Math" panose="02040503050406030204" pitchFamily="18" charset="0"/>
                            <a:cs typeface="Arial" panose="020B0604020202020204" pitchFamily="34" charset="0"/>
                          </a:rPr>
                        </m:ctrlPr>
                      </m:dPr>
                      <m:e>
                        <m:sSub>
                          <m:sSubPr>
                            <m:ctrlPr>
                              <a:rPr lang="es-ES" sz="2400" i="1">
                                <a:latin typeface="Cambria Math" panose="02040503050406030204" pitchFamily="18" charset="0"/>
                                <a:ea typeface="Cambria Math" panose="02040503050406030204" pitchFamily="18" charset="0"/>
                                <a:cs typeface="Arial" panose="020B0604020202020204" pitchFamily="34" charset="0"/>
                              </a:rPr>
                            </m:ctrlPr>
                          </m:sSubPr>
                          <m:e>
                            <m:r>
                              <a:rPr lang="es-ES" sz="2400" i="1">
                                <a:latin typeface="Cambria Math" panose="02040503050406030204" pitchFamily="18" charset="0"/>
                                <a:ea typeface="Cambria Math" panose="02040503050406030204" pitchFamily="18" charset="0"/>
                                <a:cs typeface="Arial" panose="020B0604020202020204" pitchFamily="34" charset="0"/>
                              </a:rPr>
                              <m:t>𝛼</m:t>
                            </m:r>
                          </m:e>
                          <m:sub>
                            <m:r>
                              <a:rPr lang="es-ES" sz="2400" i="1">
                                <a:latin typeface="Cambria Math" panose="02040503050406030204" pitchFamily="18" charset="0"/>
                                <a:ea typeface="Cambria Math" panose="02040503050406030204" pitchFamily="18" charset="0"/>
                                <a:cs typeface="Arial" panose="020B0604020202020204" pitchFamily="34" charset="0"/>
                              </a:rPr>
                              <m:t>1</m:t>
                            </m:r>
                          </m:sub>
                        </m:sSub>
                        <m:sSub>
                          <m:sSubPr>
                            <m:ctrlPr>
                              <a:rPr lang="es-ES" sz="2400" i="1">
                                <a:latin typeface="Cambria Math" panose="02040503050406030204" pitchFamily="18" charset="0"/>
                                <a:ea typeface="Cambria Math" panose="02040503050406030204" pitchFamily="18" charset="0"/>
                                <a:cs typeface="Arial" panose="020B0604020202020204" pitchFamily="34" charset="0"/>
                              </a:rPr>
                            </m:ctrlPr>
                          </m:sSubPr>
                          <m:e>
                            <m:r>
                              <a:rPr lang="es-ES" sz="2400" i="1">
                                <a:latin typeface="Cambria Math" panose="02040503050406030204" pitchFamily="18" charset="0"/>
                                <a:ea typeface="Cambria Math" panose="02040503050406030204" pitchFamily="18" charset="0"/>
                                <a:cs typeface="Arial" panose="020B0604020202020204" pitchFamily="34" charset="0"/>
                              </a:rPr>
                              <m:t>𝛼</m:t>
                            </m:r>
                          </m:e>
                          <m:sub>
                            <m:r>
                              <a:rPr lang="es-ES" sz="2400" i="1">
                                <a:latin typeface="Cambria Math" panose="02040503050406030204" pitchFamily="18" charset="0"/>
                                <a:ea typeface="Cambria Math" panose="02040503050406030204" pitchFamily="18" charset="0"/>
                                <a:cs typeface="Arial" panose="020B0604020202020204" pitchFamily="34" charset="0"/>
                              </a:rPr>
                              <m:t>2</m:t>
                            </m:r>
                          </m:sub>
                        </m:sSub>
                        <m:sSub>
                          <m:sSubPr>
                            <m:ctrlPr>
                              <a:rPr lang="es-ES" sz="2400" i="1">
                                <a:latin typeface="Cambria Math" panose="02040503050406030204" pitchFamily="18" charset="0"/>
                                <a:ea typeface="Cambria Math" panose="02040503050406030204" pitchFamily="18" charset="0"/>
                                <a:cs typeface="Arial" panose="020B0604020202020204" pitchFamily="34" charset="0"/>
                              </a:rPr>
                            </m:ctrlPr>
                          </m:sSubPr>
                          <m:e>
                            <m:r>
                              <a:rPr lang="es-ES" sz="2400" i="1">
                                <a:latin typeface="Cambria Math" panose="02040503050406030204" pitchFamily="18" charset="0"/>
                                <a:ea typeface="Cambria Math" panose="02040503050406030204" pitchFamily="18" charset="0"/>
                                <a:cs typeface="Arial" panose="020B0604020202020204" pitchFamily="34" charset="0"/>
                              </a:rPr>
                              <m:t>𝛽</m:t>
                            </m:r>
                          </m:e>
                          <m:sub>
                            <m:r>
                              <a:rPr lang="es-ES" sz="2400" i="1">
                                <a:latin typeface="Cambria Math" panose="02040503050406030204" pitchFamily="18" charset="0"/>
                                <a:ea typeface="Cambria Math" panose="02040503050406030204" pitchFamily="18" charset="0"/>
                                <a:cs typeface="Arial" panose="020B0604020202020204" pitchFamily="34" charset="0"/>
                              </a:rPr>
                              <m:t>1</m:t>
                            </m:r>
                          </m:sub>
                        </m:sSub>
                        <m:sSub>
                          <m:sSubPr>
                            <m:ctrlPr>
                              <a:rPr lang="es-ES" sz="2400" i="1">
                                <a:latin typeface="Cambria Math" panose="02040503050406030204" pitchFamily="18" charset="0"/>
                                <a:ea typeface="Cambria Math" panose="02040503050406030204" pitchFamily="18" charset="0"/>
                                <a:cs typeface="Arial" panose="020B0604020202020204" pitchFamily="34" charset="0"/>
                              </a:rPr>
                            </m:ctrlPr>
                          </m:sSubPr>
                          <m:e>
                            <m:r>
                              <a:rPr lang="es-ES" sz="2400" i="1">
                                <a:latin typeface="Cambria Math" panose="02040503050406030204" pitchFamily="18" charset="0"/>
                                <a:ea typeface="Cambria Math" panose="02040503050406030204" pitchFamily="18" charset="0"/>
                                <a:cs typeface="Arial" panose="020B0604020202020204" pitchFamily="34" charset="0"/>
                              </a:rPr>
                              <m:t>𝛽</m:t>
                            </m:r>
                          </m:e>
                          <m:sub>
                            <m:r>
                              <a:rPr lang="es-ES" sz="2400" i="1">
                                <a:latin typeface="Cambria Math" panose="02040503050406030204" pitchFamily="18" charset="0"/>
                                <a:ea typeface="Cambria Math" panose="02040503050406030204" pitchFamily="18" charset="0"/>
                                <a:cs typeface="Arial" panose="020B0604020202020204" pitchFamily="34" charset="0"/>
                              </a:rPr>
                              <m:t>2</m:t>
                            </m:r>
                          </m:sub>
                        </m:sSub>
                        <m:r>
                          <a:rPr lang="es-ES" sz="2400" i="1">
                            <a:latin typeface="Cambria Math" panose="02040503050406030204" pitchFamily="18" charset="0"/>
                            <a:ea typeface="Cambria Math" panose="02040503050406030204" pitchFamily="18" charset="0"/>
                            <a:cs typeface="Arial" panose="020B0604020202020204" pitchFamily="34" charset="0"/>
                          </a:rPr>
                          <m:t>+</m:t>
                        </m:r>
                        <m:sSub>
                          <m:sSubPr>
                            <m:ctrlPr>
                              <a:rPr lang="es-ES" sz="2400" i="1">
                                <a:latin typeface="Cambria Math" panose="02040503050406030204" pitchFamily="18" charset="0"/>
                                <a:ea typeface="Cambria Math" panose="02040503050406030204" pitchFamily="18" charset="0"/>
                                <a:cs typeface="Arial" panose="020B0604020202020204" pitchFamily="34" charset="0"/>
                              </a:rPr>
                            </m:ctrlPr>
                          </m:sSubPr>
                          <m:e>
                            <m:r>
                              <a:rPr lang="es-ES" sz="2400" i="1">
                                <a:latin typeface="Cambria Math" panose="02040503050406030204" pitchFamily="18" charset="0"/>
                                <a:ea typeface="Cambria Math" panose="02040503050406030204" pitchFamily="18" charset="0"/>
                                <a:cs typeface="Arial" panose="020B0604020202020204" pitchFamily="34" charset="0"/>
                              </a:rPr>
                              <m:t>𝛼</m:t>
                            </m:r>
                          </m:e>
                          <m:sub>
                            <m:r>
                              <a:rPr lang="es-ES" sz="2400" i="1">
                                <a:latin typeface="Cambria Math" panose="02040503050406030204" pitchFamily="18" charset="0"/>
                                <a:ea typeface="Cambria Math" panose="02040503050406030204" pitchFamily="18" charset="0"/>
                                <a:cs typeface="Arial" panose="020B0604020202020204" pitchFamily="34" charset="0"/>
                              </a:rPr>
                              <m:t>2</m:t>
                            </m:r>
                          </m:sub>
                        </m:sSub>
                        <m:sSub>
                          <m:sSubPr>
                            <m:ctrlPr>
                              <a:rPr lang="es-ES" sz="2400" i="1">
                                <a:latin typeface="Cambria Math" panose="02040503050406030204" pitchFamily="18" charset="0"/>
                                <a:ea typeface="Cambria Math" panose="02040503050406030204" pitchFamily="18" charset="0"/>
                                <a:cs typeface="Arial" panose="020B0604020202020204" pitchFamily="34" charset="0"/>
                              </a:rPr>
                            </m:ctrlPr>
                          </m:sSubPr>
                          <m:e>
                            <m:r>
                              <a:rPr lang="es-ES" sz="2400" i="1">
                                <a:latin typeface="Cambria Math" panose="02040503050406030204" pitchFamily="18" charset="0"/>
                                <a:ea typeface="Cambria Math" panose="02040503050406030204" pitchFamily="18" charset="0"/>
                                <a:cs typeface="Arial" panose="020B0604020202020204" pitchFamily="34" charset="0"/>
                              </a:rPr>
                              <m:t>𝛼</m:t>
                            </m:r>
                          </m:e>
                          <m:sub>
                            <m:r>
                              <a:rPr lang="es-ES" sz="2400" i="1">
                                <a:latin typeface="Cambria Math" panose="02040503050406030204" pitchFamily="18" charset="0"/>
                                <a:ea typeface="Cambria Math" panose="02040503050406030204" pitchFamily="18" charset="0"/>
                                <a:cs typeface="Arial" panose="020B0604020202020204" pitchFamily="34" charset="0"/>
                              </a:rPr>
                              <m:t>3</m:t>
                            </m:r>
                          </m:sub>
                        </m:sSub>
                        <m:sSub>
                          <m:sSubPr>
                            <m:ctrlPr>
                              <a:rPr lang="es-ES" sz="2400" i="1">
                                <a:latin typeface="Cambria Math" panose="02040503050406030204" pitchFamily="18" charset="0"/>
                                <a:ea typeface="Cambria Math" panose="02040503050406030204" pitchFamily="18" charset="0"/>
                                <a:cs typeface="Arial" panose="020B0604020202020204" pitchFamily="34" charset="0"/>
                              </a:rPr>
                            </m:ctrlPr>
                          </m:sSubPr>
                          <m:e>
                            <m:r>
                              <a:rPr lang="es-ES" sz="2400" i="1">
                                <a:latin typeface="Cambria Math" panose="02040503050406030204" pitchFamily="18" charset="0"/>
                                <a:ea typeface="Cambria Math" panose="02040503050406030204" pitchFamily="18" charset="0"/>
                                <a:cs typeface="Arial" panose="020B0604020202020204" pitchFamily="34" charset="0"/>
                              </a:rPr>
                              <m:t>𝛽</m:t>
                            </m:r>
                          </m:e>
                          <m:sub>
                            <m:r>
                              <a:rPr lang="es-ES" sz="2400" i="1">
                                <a:latin typeface="Cambria Math" panose="02040503050406030204" pitchFamily="18" charset="0"/>
                                <a:ea typeface="Cambria Math" panose="02040503050406030204" pitchFamily="18" charset="0"/>
                                <a:cs typeface="Arial" panose="020B0604020202020204" pitchFamily="34" charset="0"/>
                              </a:rPr>
                              <m:t>2</m:t>
                            </m:r>
                          </m:sub>
                        </m:sSub>
                        <m:sSub>
                          <m:sSubPr>
                            <m:ctrlPr>
                              <a:rPr lang="es-ES" sz="2400" i="1">
                                <a:latin typeface="Cambria Math" panose="02040503050406030204" pitchFamily="18" charset="0"/>
                                <a:ea typeface="Cambria Math" panose="02040503050406030204" pitchFamily="18" charset="0"/>
                                <a:cs typeface="Arial" panose="020B0604020202020204" pitchFamily="34" charset="0"/>
                              </a:rPr>
                            </m:ctrlPr>
                          </m:sSubPr>
                          <m:e>
                            <m:r>
                              <a:rPr lang="es-ES" sz="2400" i="1">
                                <a:latin typeface="Cambria Math" panose="02040503050406030204" pitchFamily="18" charset="0"/>
                                <a:ea typeface="Cambria Math" panose="02040503050406030204" pitchFamily="18" charset="0"/>
                                <a:cs typeface="Arial" panose="020B0604020202020204" pitchFamily="34" charset="0"/>
                              </a:rPr>
                              <m:t>𝛽</m:t>
                            </m:r>
                          </m:e>
                          <m:sub>
                            <m:r>
                              <a:rPr lang="es-ES" sz="2400" i="1">
                                <a:latin typeface="Cambria Math" panose="02040503050406030204" pitchFamily="18" charset="0"/>
                                <a:ea typeface="Cambria Math" panose="02040503050406030204" pitchFamily="18" charset="0"/>
                                <a:cs typeface="Arial" panose="020B0604020202020204" pitchFamily="34" charset="0"/>
                              </a:rPr>
                              <m:t>3</m:t>
                            </m:r>
                          </m:sub>
                        </m:sSub>
                        <m:r>
                          <a:rPr lang="es-ES" sz="2400" i="1">
                            <a:latin typeface="Cambria Math" panose="02040503050406030204" pitchFamily="18" charset="0"/>
                            <a:ea typeface="Cambria Math" panose="02040503050406030204" pitchFamily="18" charset="0"/>
                            <a:cs typeface="Arial" panose="020B0604020202020204" pitchFamily="34" charset="0"/>
                          </a:rPr>
                          <m:t>+</m:t>
                        </m:r>
                        <m:sSub>
                          <m:sSubPr>
                            <m:ctrlPr>
                              <a:rPr lang="es-ES" sz="2400" i="1">
                                <a:latin typeface="Cambria Math" panose="02040503050406030204" pitchFamily="18" charset="0"/>
                                <a:ea typeface="Cambria Math" panose="02040503050406030204" pitchFamily="18" charset="0"/>
                                <a:cs typeface="Arial" panose="020B0604020202020204" pitchFamily="34" charset="0"/>
                              </a:rPr>
                            </m:ctrlPr>
                          </m:sSubPr>
                          <m:e>
                            <m:r>
                              <a:rPr lang="es-ES" sz="2400" i="1">
                                <a:latin typeface="Cambria Math" panose="02040503050406030204" pitchFamily="18" charset="0"/>
                                <a:ea typeface="Cambria Math" panose="02040503050406030204" pitchFamily="18" charset="0"/>
                                <a:cs typeface="Arial" panose="020B0604020202020204" pitchFamily="34" charset="0"/>
                              </a:rPr>
                              <m:t>𝛼</m:t>
                            </m:r>
                          </m:e>
                          <m:sub>
                            <m:r>
                              <a:rPr lang="es-ES" sz="2400" i="1">
                                <a:latin typeface="Cambria Math" panose="02040503050406030204" pitchFamily="18" charset="0"/>
                                <a:ea typeface="Cambria Math" panose="02040503050406030204" pitchFamily="18" charset="0"/>
                                <a:cs typeface="Arial" panose="020B0604020202020204" pitchFamily="34" charset="0"/>
                              </a:rPr>
                              <m:t>3</m:t>
                            </m:r>
                          </m:sub>
                        </m:sSub>
                        <m:sSub>
                          <m:sSubPr>
                            <m:ctrlPr>
                              <a:rPr lang="es-ES" sz="2400" i="1">
                                <a:latin typeface="Cambria Math" panose="02040503050406030204" pitchFamily="18" charset="0"/>
                                <a:ea typeface="Cambria Math" panose="02040503050406030204" pitchFamily="18" charset="0"/>
                                <a:cs typeface="Arial" panose="020B0604020202020204" pitchFamily="34" charset="0"/>
                              </a:rPr>
                            </m:ctrlPr>
                          </m:sSubPr>
                          <m:e>
                            <m:r>
                              <a:rPr lang="es-ES" sz="2400" i="1">
                                <a:latin typeface="Cambria Math" panose="02040503050406030204" pitchFamily="18" charset="0"/>
                                <a:ea typeface="Cambria Math" panose="02040503050406030204" pitchFamily="18" charset="0"/>
                                <a:cs typeface="Arial" panose="020B0604020202020204" pitchFamily="34" charset="0"/>
                              </a:rPr>
                              <m:t>𝛼</m:t>
                            </m:r>
                          </m:e>
                          <m:sub>
                            <m:r>
                              <a:rPr lang="es-ES" sz="2400" i="1">
                                <a:latin typeface="Cambria Math" panose="02040503050406030204" pitchFamily="18" charset="0"/>
                                <a:ea typeface="Cambria Math" panose="02040503050406030204" pitchFamily="18" charset="0"/>
                                <a:cs typeface="Arial" panose="020B0604020202020204" pitchFamily="34" charset="0"/>
                              </a:rPr>
                              <m:t>1</m:t>
                            </m:r>
                          </m:sub>
                        </m:sSub>
                        <m:sSub>
                          <m:sSubPr>
                            <m:ctrlPr>
                              <a:rPr lang="es-ES" sz="2400" i="1">
                                <a:latin typeface="Cambria Math" panose="02040503050406030204" pitchFamily="18" charset="0"/>
                                <a:ea typeface="Cambria Math" panose="02040503050406030204" pitchFamily="18" charset="0"/>
                                <a:cs typeface="Arial" panose="020B0604020202020204" pitchFamily="34" charset="0"/>
                              </a:rPr>
                            </m:ctrlPr>
                          </m:sSubPr>
                          <m:e>
                            <m:r>
                              <a:rPr lang="es-ES" sz="2400" i="1">
                                <a:latin typeface="Cambria Math" panose="02040503050406030204" pitchFamily="18" charset="0"/>
                                <a:ea typeface="Cambria Math" panose="02040503050406030204" pitchFamily="18" charset="0"/>
                                <a:cs typeface="Arial" panose="020B0604020202020204" pitchFamily="34" charset="0"/>
                              </a:rPr>
                              <m:t>𝛽</m:t>
                            </m:r>
                          </m:e>
                          <m:sub>
                            <m:r>
                              <a:rPr lang="es-ES" sz="2400" i="1">
                                <a:latin typeface="Cambria Math" panose="02040503050406030204" pitchFamily="18" charset="0"/>
                                <a:ea typeface="Cambria Math" panose="02040503050406030204" pitchFamily="18" charset="0"/>
                                <a:cs typeface="Arial" panose="020B0604020202020204" pitchFamily="34" charset="0"/>
                              </a:rPr>
                              <m:t>3</m:t>
                            </m:r>
                          </m:sub>
                        </m:sSub>
                        <m:sSub>
                          <m:sSubPr>
                            <m:ctrlPr>
                              <a:rPr lang="es-ES" sz="2400" i="1">
                                <a:latin typeface="Cambria Math" panose="02040503050406030204" pitchFamily="18" charset="0"/>
                                <a:ea typeface="Cambria Math" panose="02040503050406030204" pitchFamily="18" charset="0"/>
                                <a:cs typeface="Arial" panose="020B0604020202020204" pitchFamily="34" charset="0"/>
                              </a:rPr>
                            </m:ctrlPr>
                          </m:sSubPr>
                          <m:e>
                            <m:r>
                              <a:rPr lang="es-ES" sz="2400" i="1">
                                <a:latin typeface="Cambria Math" panose="02040503050406030204" pitchFamily="18" charset="0"/>
                                <a:ea typeface="Cambria Math" panose="02040503050406030204" pitchFamily="18" charset="0"/>
                                <a:cs typeface="Arial" panose="020B0604020202020204" pitchFamily="34" charset="0"/>
                              </a:rPr>
                              <m:t>𝛽</m:t>
                            </m:r>
                          </m:e>
                          <m:sub>
                            <m:r>
                              <a:rPr lang="es-ES" sz="2400" i="1">
                                <a:latin typeface="Cambria Math" panose="02040503050406030204" pitchFamily="18" charset="0"/>
                                <a:ea typeface="Cambria Math" panose="02040503050406030204" pitchFamily="18" charset="0"/>
                                <a:cs typeface="Arial" panose="020B0604020202020204" pitchFamily="34" charset="0"/>
                              </a:rPr>
                              <m:t>1</m:t>
                            </m:r>
                          </m:sub>
                        </m:sSub>
                      </m:e>
                    </m:d>
                    <m:r>
                      <a:rPr lang="es-ES" sz="24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s-ES" sz="2400" b="0" i="1" dirty="0">
                  <a:latin typeface="Arial" panose="020B0604020202020204" pitchFamily="34" charset="0"/>
                  <a:ea typeface="Cambria Math" panose="02040503050406030204" pitchFamily="18" charset="0"/>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r>
                        <a:rPr lang="es-ES" sz="2400" b="0" i="1" smtClean="0">
                          <a:latin typeface="Cambria Math" panose="02040503050406030204" pitchFamily="18" charset="0"/>
                          <a:ea typeface="Cambria Math" panose="02040503050406030204" pitchFamily="18" charset="0"/>
                          <a:cs typeface="Arial" panose="020B0604020202020204" pitchFamily="34" charset="0"/>
                        </a:rPr>
                        <m:t>=</m:t>
                      </m:r>
                      <m:f>
                        <m:fPr>
                          <m:ctrlPr>
                            <a:rPr lang="es-ES" sz="2400" i="1">
                              <a:latin typeface="Cambria Math" panose="02040503050406030204" pitchFamily="18" charset="0"/>
                              <a:ea typeface="Cambria Math" panose="02040503050406030204" pitchFamily="18" charset="0"/>
                              <a:cs typeface="Arial" panose="020B0604020202020204" pitchFamily="34" charset="0"/>
                            </a:rPr>
                          </m:ctrlPr>
                        </m:fPr>
                        <m:num>
                          <m:r>
                            <a:rPr lang="es-ES" sz="2400" i="1">
                              <a:latin typeface="Cambria Math" panose="02040503050406030204" pitchFamily="18" charset="0"/>
                              <a:ea typeface="Cambria Math" panose="02040503050406030204" pitchFamily="18" charset="0"/>
                              <a:cs typeface="Arial" panose="020B0604020202020204" pitchFamily="34" charset="0"/>
                            </a:rPr>
                            <m:t>3</m:t>
                          </m:r>
                        </m:num>
                        <m:den>
                          <m:r>
                            <a:rPr lang="es-ES" sz="2400" i="1">
                              <a:latin typeface="Cambria Math" panose="02040503050406030204" pitchFamily="18" charset="0"/>
                              <a:ea typeface="Cambria Math" panose="02040503050406030204" pitchFamily="18" charset="0"/>
                              <a:cs typeface="Arial" panose="020B0604020202020204" pitchFamily="34" charset="0"/>
                            </a:rPr>
                            <m:t>2</m:t>
                          </m:r>
                        </m:den>
                      </m:f>
                      <m:sSub>
                        <m:sSubPr>
                          <m:ctrlPr>
                            <a:rPr lang="es-ES" sz="2400" i="1">
                              <a:latin typeface="Cambria Math" panose="02040503050406030204" pitchFamily="18" charset="0"/>
                              <a:ea typeface="Cambria Math" panose="02040503050406030204" pitchFamily="18" charset="0"/>
                            </a:rPr>
                          </m:ctrlPr>
                        </m:sSubPr>
                        <m:e>
                          <m:r>
                            <a:rPr lang="es-ES" sz="2400" i="1">
                              <a:latin typeface="Cambria Math" panose="02040503050406030204" pitchFamily="18" charset="0"/>
                              <a:ea typeface="Cambria Math" panose="02040503050406030204" pitchFamily="18" charset="0"/>
                            </a:rPr>
                            <m:t>𝜆</m:t>
                          </m:r>
                        </m:e>
                        <m:sub>
                          <m:r>
                            <a:rPr lang="es-ES" sz="2400" i="1">
                              <a:latin typeface="Cambria Math" panose="02040503050406030204" pitchFamily="18" charset="0"/>
                              <a:ea typeface="Cambria Math" panose="02040503050406030204" pitchFamily="18" charset="0"/>
                            </a:rPr>
                            <m:t>𝑆</m:t>
                          </m:r>
                        </m:sub>
                      </m:sSub>
                      <m:d>
                        <m:dPr>
                          <m:begChr m:val="["/>
                          <m:endChr m:val="]"/>
                          <m:ctrlPr>
                            <a:rPr lang="es-ES" sz="2400" i="1" smtClean="0">
                              <a:latin typeface="Cambria Math" panose="02040503050406030204" pitchFamily="18" charset="0"/>
                              <a:ea typeface="Cambria Math" panose="02040503050406030204" pitchFamily="18" charset="0"/>
                            </a:rPr>
                          </m:ctrlPr>
                        </m:dPr>
                        <m:e>
                          <m:d>
                            <m:dPr>
                              <m:ctrlPr>
                                <a:rPr lang="es-ES" sz="2400" i="1">
                                  <a:latin typeface="Cambria Math" panose="02040503050406030204" pitchFamily="18" charset="0"/>
                                  <a:ea typeface="Cambria Math" panose="02040503050406030204" pitchFamily="18" charset="0"/>
                                  <a:cs typeface="Arial" panose="020B0604020202020204" pitchFamily="34" charset="0"/>
                                </a:rPr>
                              </m:ctrlPr>
                            </m:dPr>
                            <m:e>
                              <m:sSup>
                                <m:sSupPr>
                                  <m:ctrlPr>
                                    <a:rPr lang="es-ES" sz="24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sz="2400" i="1">
                                          <a:latin typeface="Cambria Math" panose="02040503050406030204" pitchFamily="18" charset="0"/>
                                          <a:ea typeface="Cambria Math" panose="02040503050406030204" pitchFamily="18" charset="0"/>
                                          <a:cs typeface="Arial" panose="020B0604020202020204" pitchFamily="34" charset="0"/>
                                        </a:rPr>
                                      </m:ctrlPr>
                                    </m:sSubPr>
                                    <m:e>
                                      <m:r>
                                        <a:rPr lang="es-ES" sz="2400" i="1">
                                          <a:latin typeface="Cambria Math" panose="02040503050406030204" pitchFamily="18" charset="0"/>
                                          <a:ea typeface="Cambria Math" panose="02040503050406030204" pitchFamily="18" charset="0"/>
                                          <a:cs typeface="Arial" panose="020B0604020202020204" pitchFamily="34" charset="0"/>
                                        </a:rPr>
                                        <m:t>𝛼</m:t>
                                      </m:r>
                                    </m:e>
                                    <m:sub>
                                      <m:r>
                                        <a:rPr lang="es-ES" sz="2400" i="1">
                                          <a:latin typeface="Cambria Math" panose="02040503050406030204" pitchFamily="18" charset="0"/>
                                          <a:ea typeface="Cambria Math" panose="02040503050406030204" pitchFamily="18" charset="0"/>
                                          <a:cs typeface="Arial" panose="020B0604020202020204" pitchFamily="34" charset="0"/>
                                        </a:rPr>
                                        <m:t>1</m:t>
                                      </m:r>
                                    </m:sub>
                                  </m:sSub>
                                </m:e>
                                <m:sup>
                                  <m:r>
                                    <a:rPr lang="es-ES" sz="24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s-ES" sz="24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sz="2400" i="1">
                                          <a:latin typeface="Cambria Math" panose="02040503050406030204" pitchFamily="18" charset="0"/>
                                          <a:ea typeface="Cambria Math" panose="02040503050406030204" pitchFamily="18" charset="0"/>
                                          <a:cs typeface="Arial" panose="020B0604020202020204" pitchFamily="34" charset="0"/>
                                        </a:rPr>
                                      </m:ctrlPr>
                                    </m:sSubPr>
                                    <m:e>
                                      <m:r>
                                        <a:rPr lang="es-ES" sz="2400" i="1">
                                          <a:latin typeface="Cambria Math" panose="02040503050406030204" pitchFamily="18" charset="0"/>
                                          <a:ea typeface="Cambria Math" panose="02040503050406030204" pitchFamily="18" charset="0"/>
                                          <a:cs typeface="Arial" panose="020B0604020202020204" pitchFamily="34" charset="0"/>
                                        </a:rPr>
                                        <m:t>𝛽</m:t>
                                      </m:r>
                                    </m:e>
                                    <m:sub>
                                      <m:r>
                                        <a:rPr lang="es-ES" sz="2400" i="1">
                                          <a:latin typeface="Cambria Math" panose="02040503050406030204" pitchFamily="18" charset="0"/>
                                          <a:ea typeface="Cambria Math" panose="02040503050406030204" pitchFamily="18" charset="0"/>
                                          <a:cs typeface="Arial" panose="020B0604020202020204" pitchFamily="34" charset="0"/>
                                        </a:rPr>
                                        <m:t>1</m:t>
                                      </m:r>
                                    </m:sub>
                                  </m:sSub>
                                </m:e>
                                <m:sup>
                                  <m:r>
                                    <a:rPr lang="es-ES" sz="2400" i="1">
                                      <a:latin typeface="Cambria Math" panose="02040503050406030204" pitchFamily="18" charset="0"/>
                                      <a:ea typeface="Cambria Math" panose="02040503050406030204" pitchFamily="18" charset="0"/>
                                      <a:cs typeface="Arial" panose="020B0604020202020204" pitchFamily="34" charset="0"/>
                                    </a:rPr>
                                    <m:t>2</m:t>
                                  </m:r>
                                </m:sup>
                              </m:sSup>
                              <m:r>
                                <a:rPr lang="es-ES" sz="2400" i="1">
                                  <a:latin typeface="Cambria Math" panose="02040503050406030204" pitchFamily="18" charset="0"/>
                                  <a:ea typeface="Cambria Math" panose="02040503050406030204" pitchFamily="18" charset="0"/>
                                  <a:cs typeface="Arial" panose="020B0604020202020204" pitchFamily="34" charset="0"/>
                                </a:rPr>
                                <m:t>+</m:t>
                              </m:r>
                              <m:sSup>
                                <m:sSupPr>
                                  <m:ctrlPr>
                                    <a:rPr lang="es-ES" sz="24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sz="2400" i="1">
                                          <a:latin typeface="Cambria Math" panose="02040503050406030204" pitchFamily="18" charset="0"/>
                                          <a:ea typeface="Cambria Math" panose="02040503050406030204" pitchFamily="18" charset="0"/>
                                          <a:cs typeface="Arial" panose="020B0604020202020204" pitchFamily="34" charset="0"/>
                                        </a:rPr>
                                      </m:ctrlPr>
                                    </m:sSubPr>
                                    <m:e>
                                      <m:r>
                                        <a:rPr lang="es-ES" sz="2400" i="1">
                                          <a:latin typeface="Cambria Math" panose="02040503050406030204" pitchFamily="18" charset="0"/>
                                          <a:ea typeface="Cambria Math" panose="02040503050406030204" pitchFamily="18" charset="0"/>
                                          <a:cs typeface="Arial" panose="020B0604020202020204" pitchFamily="34" charset="0"/>
                                        </a:rPr>
                                        <m:t>𝛼</m:t>
                                      </m:r>
                                    </m:e>
                                    <m:sub>
                                      <m:r>
                                        <a:rPr lang="es-ES" sz="2400" i="1">
                                          <a:latin typeface="Cambria Math" panose="02040503050406030204" pitchFamily="18" charset="0"/>
                                          <a:ea typeface="Cambria Math" panose="02040503050406030204" pitchFamily="18" charset="0"/>
                                          <a:cs typeface="Arial" panose="020B0604020202020204" pitchFamily="34" charset="0"/>
                                        </a:rPr>
                                        <m:t>2</m:t>
                                      </m:r>
                                    </m:sub>
                                  </m:sSub>
                                </m:e>
                                <m:sup>
                                  <m:r>
                                    <a:rPr lang="es-ES" sz="24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s-ES" sz="24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sz="2400" i="1">
                                          <a:latin typeface="Cambria Math" panose="02040503050406030204" pitchFamily="18" charset="0"/>
                                          <a:ea typeface="Cambria Math" panose="02040503050406030204" pitchFamily="18" charset="0"/>
                                          <a:cs typeface="Arial" panose="020B0604020202020204" pitchFamily="34" charset="0"/>
                                        </a:rPr>
                                      </m:ctrlPr>
                                    </m:sSubPr>
                                    <m:e>
                                      <m:r>
                                        <a:rPr lang="es-ES" sz="2400" i="1">
                                          <a:latin typeface="Cambria Math" panose="02040503050406030204" pitchFamily="18" charset="0"/>
                                          <a:ea typeface="Cambria Math" panose="02040503050406030204" pitchFamily="18" charset="0"/>
                                          <a:cs typeface="Arial" panose="020B0604020202020204" pitchFamily="34" charset="0"/>
                                        </a:rPr>
                                        <m:t>𝛽</m:t>
                                      </m:r>
                                    </m:e>
                                    <m:sub>
                                      <m:r>
                                        <a:rPr lang="es-ES" sz="2400" i="1">
                                          <a:latin typeface="Cambria Math" panose="02040503050406030204" pitchFamily="18" charset="0"/>
                                          <a:ea typeface="Cambria Math" panose="02040503050406030204" pitchFamily="18" charset="0"/>
                                          <a:cs typeface="Arial" panose="020B0604020202020204" pitchFamily="34" charset="0"/>
                                        </a:rPr>
                                        <m:t>2</m:t>
                                      </m:r>
                                    </m:sub>
                                  </m:sSub>
                                </m:e>
                                <m:sup>
                                  <m:r>
                                    <a:rPr lang="es-ES" sz="2400" i="1">
                                      <a:latin typeface="Cambria Math" panose="02040503050406030204" pitchFamily="18" charset="0"/>
                                      <a:ea typeface="Cambria Math" panose="02040503050406030204" pitchFamily="18" charset="0"/>
                                      <a:cs typeface="Arial" panose="020B0604020202020204" pitchFamily="34" charset="0"/>
                                    </a:rPr>
                                    <m:t>2</m:t>
                                  </m:r>
                                </m:sup>
                              </m:sSup>
                              <m:r>
                                <a:rPr lang="es-ES" sz="2400" i="1">
                                  <a:latin typeface="Cambria Math" panose="02040503050406030204" pitchFamily="18" charset="0"/>
                                  <a:ea typeface="Cambria Math" panose="02040503050406030204" pitchFamily="18" charset="0"/>
                                  <a:cs typeface="Arial" panose="020B0604020202020204" pitchFamily="34" charset="0"/>
                                </a:rPr>
                                <m:t>+</m:t>
                              </m:r>
                              <m:sSup>
                                <m:sSupPr>
                                  <m:ctrlPr>
                                    <a:rPr lang="es-ES" sz="24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sz="2400" i="1">
                                          <a:latin typeface="Cambria Math" panose="02040503050406030204" pitchFamily="18" charset="0"/>
                                          <a:ea typeface="Cambria Math" panose="02040503050406030204" pitchFamily="18" charset="0"/>
                                          <a:cs typeface="Arial" panose="020B0604020202020204" pitchFamily="34" charset="0"/>
                                        </a:rPr>
                                      </m:ctrlPr>
                                    </m:sSubPr>
                                    <m:e>
                                      <m:r>
                                        <a:rPr lang="es-ES" sz="2400" i="1">
                                          <a:latin typeface="Cambria Math" panose="02040503050406030204" pitchFamily="18" charset="0"/>
                                          <a:ea typeface="Cambria Math" panose="02040503050406030204" pitchFamily="18" charset="0"/>
                                          <a:cs typeface="Arial" panose="020B0604020202020204" pitchFamily="34" charset="0"/>
                                        </a:rPr>
                                        <m:t>𝛼</m:t>
                                      </m:r>
                                    </m:e>
                                    <m:sub>
                                      <m:r>
                                        <a:rPr lang="es-ES" sz="2400" i="1">
                                          <a:latin typeface="Cambria Math" panose="02040503050406030204" pitchFamily="18" charset="0"/>
                                          <a:ea typeface="Cambria Math" panose="02040503050406030204" pitchFamily="18" charset="0"/>
                                          <a:cs typeface="Arial" panose="020B0604020202020204" pitchFamily="34" charset="0"/>
                                        </a:rPr>
                                        <m:t>3</m:t>
                                      </m:r>
                                    </m:sub>
                                  </m:sSub>
                                </m:e>
                                <m:sup>
                                  <m:r>
                                    <a:rPr lang="es-ES" sz="2400"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s-ES" sz="24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sz="2400" i="1">
                                          <a:latin typeface="Cambria Math" panose="02040503050406030204" pitchFamily="18" charset="0"/>
                                          <a:ea typeface="Cambria Math" panose="02040503050406030204" pitchFamily="18" charset="0"/>
                                          <a:cs typeface="Arial" panose="020B0604020202020204" pitchFamily="34" charset="0"/>
                                        </a:rPr>
                                      </m:ctrlPr>
                                    </m:sSubPr>
                                    <m:e>
                                      <m:r>
                                        <a:rPr lang="es-ES" sz="2400" i="1">
                                          <a:latin typeface="Cambria Math" panose="02040503050406030204" pitchFamily="18" charset="0"/>
                                          <a:ea typeface="Cambria Math" panose="02040503050406030204" pitchFamily="18" charset="0"/>
                                          <a:cs typeface="Arial" panose="020B0604020202020204" pitchFamily="34" charset="0"/>
                                        </a:rPr>
                                        <m:t>𝛽</m:t>
                                      </m:r>
                                    </m:e>
                                    <m:sub>
                                      <m:r>
                                        <a:rPr lang="es-ES" sz="2400" i="1">
                                          <a:latin typeface="Cambria Math" panose="02040503050406030204" pitchFamily="18" charset="0"/>
                                          <a:ea typeface="Cambria Math" panose="02040503050406030204" pitchFamily="18" charset="0"/>
                                          <a:cs typeface="Arial" panose="020B0604020202020204" pitchFamily="34" charset="0"/>
                                        </a:rPr>
                                        <m:t>3</m:t>
                                      </m:r>
                                    </m:sub>
                                  </m:sSub>
                                </m:e>
                                <m:sup>
                                  <m:r>
                                    <a:rPr lang="es-ES" sz="2400" i="1">
                                      <a:latin typeface="Cambria Math" panose="02040503050406030204" pitchFamily="18" charset="0"/>
                                      <a:ea typeface="Cambria Math" panose="02040503050406030204" pitchFamily="18" charset="0"/>
                                      <a:cs typeface="Arial" panose="020B0604020202020204" pitchFamily="34" charset="0"/>
                                    </a:rPr>
                                    <m:t>2</m:t>
                                  </m:r>
                                </m:sup>
                              </m:sSup>
                              <m:r>
                                <a:rPr lang="es-ES" sz="2400" i="1">
                                  <a:latin typeface="Cambria Math" panose="02040503050406030204" pitchFamily="18" charset="0"/>
                                  <a:ea typeface="Cambria Math" panose="02040503050406030204" pitchFamily="18" charset="0"/>
                                  <a:cs typeface="Arial" panose="020B0604020202020204" pitchFamily="34" charset="0"/>
                                </a:rPr>
                                <m:t>−</m:t>
                              </m:r>
                              <m:f>
                                <m:fPr>
                                  <m:ctrlPr>
                                    <a:rPr lang="es-ES" sz="2400" i="1">
                                      <a:latin typeface="Cambria Math" panose="02040503050406030204" pitchFamily="18" charset="0"/>
                                      <a:ea typeface="Cambria Math" panose="02040503050406030204" pitchFamily="18" charset="0"/>
                                      <a:cs typeface="Arial" panose="020B0604020202020204" pitchFamily="34" charset="0"/>
                                    </a:rPr>
                                  </m:ctrlPr>
                                </m:fPr>
                                <m:num>
                                  <m:r>
                                    <a:rPr lang="es-ES" sz="2400" i="1">
                                      <a:latin typeface="Cambria Math" panose="02040503050406030204" pitchFamily="18" charset="0"/>
                                      <a:ea typeface="Cambria Math" panose="02040503050406030204" pitchFamily="18" charset="0"/>
                                      <a:cs typeface="Arial" panose="020B0604020202020204" pitchFamily="34" charset="0"/>
                                    </a:rPr>
                                    <m:t>1</m:t>
                                  </m:r>
                                </m:num>
                                <m:den>
                                  <m:r>
                                    <a:rPr lang="es-ES" sz="2400" i="1">
                                      <a:latin typeface="Cambria Math" panose="02040503050406030204" pitchFamily="18" charset="0"/>
                                      <a:ea typeface="Cambria Math" panose="02040503050406030204" pitchFamily="18" charset="0"/>
                                      <a:cs typeface="Arial" panose="020B0604020202020204" pitchFamily="34" charset="0"/>
                                    </a:rPr>
                                    <m:t>3</m:t>
                                  </m:r>
                                </m:den>
                              </m:f>
                            </m:e>
                          </m:d>
                          <m:r>
                            <a:rPr lang="es-ES" sz="2400" b="0" i="1" smtClean="0">
                              <a:latin typeface="Cambria Math" panose="02040503050406030204" pitchFamily="18" charset="0"/>
                              <a:ea typeface="Cambria Math" panose="02040503050406030204" pitchFamily="18" charset="0"/>
                              <a:cs typeface="Arial" panose="020B0604020202020204" pitchFamily="34" charset="0"/>
                            </a:rPr>
                            <m:t>+2</m:t>
                          </m:r>
                          <m:d>
                            <m:dPr>
                              <m:ctrlPr>
                                <a:rPr lang="es-ES" sz="2400" i="1">
                                  <a:latin typeface="Cambria Math" panose="02040503050406030204" pitchFamily="18" charset="0"/>
                                  <a:ea typeface="Cambria Math" panose="02040503050406030204" pitchFamily="18" charset="0"/>
                                  <a:cs typeface="Arial" panose="020B0604020202020204" pitchFamily="34" charset="0"/>
                                </a:rPr>
                              </m:ctrlPr>
                            </m:dPr>
                            <m:e>
                              <m:sSub>
                                <m:sSubPr>
                                  <m:ctrlPr>
                                    <a:rPr lang="es-ES" sz="2400" i="1">
                                      <a:latin typeface="Cambria Math" panose="02040503050406030204" pitchFamily="18" charset="0"/>
                                      <a:ea typeface="Cambria Math" panose="02040503050406030204" pitchFamily="18" charset="0"/>
                                      <a:cs typeface="Arial" panose="020B0604020202020204" pitchFamily="34" charset="0"/>
                                    </a:rPr>
                                  </m:ctrlPr>
                                </m:sSubPr>
                                <m:e>
                                  <m:r>
                                    <a:rPr lang="es-ES" sz="2400" i="1">
                                      <a:latin typeface="Cambria Math" panose="02040503050406030204" pitchFamily="18" charset="0"/>
                                      <a:ea typeface="Cambria Math" panose="02040503050406030204" pitchFamily="18" charset="0"/>
                                      <a:cs typeface="Arial" panose="020B0604020202020204" pitchFamily="34" charset="0"/>
                                    </a:rPr>
                                    <m:t>𝛼</m:t>
                                  </m:r>
                                </m:e>
                                <m:sub>
                                  <m:r>
                                    <a:rPr lang="es-ES" sz="2400" i="1">
                                      <a:latin typeface="Cambria Math" panose="02040503050406030204" pitchFamily="18" charset="0"/>
                                      <a:ea typeface="Cambria Math" panose="02040503050406030204" pitchFamily="18" charset="0"/>
                                      <a:cs typeface="Arial" panose="020B0604020202020204" pitchFamily="34" charset="0"/>
                                    </a:rPr>
                                    <m:t>1</m:t>
                                  </m:r>
                                </m:sub>
                              </m:sSub>
                              <m:sSub>
                                <m:sSubPr>
                                  <m:ctrlPr>
                                    <a:rPr lang="es-ES" sz="2400" i="1">
                                      <a:latin typeface="Cambria Math" panose="02040503050406030204" pitchFamily="18" charset="0"/>
                                      <a:ea typeface="Cambria Math" panose="02040503050406030204" pitchFamily="18" charset="0"/>
                                      <a:cs typeface="Arial" panose="020B0604020202020204" pitchFamily="34" charset="0"/>
                                    </a:rPr>
                                  </m:ctrlPr>
                                </m:sSubPr>
                                <m:e>
                                  <m:r>
                                    <a:rPr lang="es-ES" sz="2400" i="1">
                                      <a:latin typeface="Cambria Math" panose="02040503050406030204" pitchFamily="18" charset="0"/>
                                      <a:ea typeface="Cambria Math" panose="02040503050406030204" pitchFamily="18" charset="0"/>
                                      <a:cs typeface="Arial" panose="020B0604020202020204" pitchFamily="34" charset="0"/>
                                    </a:rPr>
                                    <m:t>𝛼</m:t>
                                  </m:r>
                                </m:e>
                                <m:sub>
                                  <m:r>
                                    <a:rPr lang="es-ES" sz="2400" i="1">
                                      <a:latin typeface="Cambria Math" panose="02040503050406030204" pitchFamily="18" charset="0"/>
                                      <a:ea typeface="Cambria Math" panose="02040503050406030204" pitchFamily="18" charset="0"/>
                                      <a:cs typeface="Arial" panose="020B0604020202020204" pitchFamily="34" charset="0"/>
                                    </a:rPr>
                                    <m:t>2</m:t>
                                  </m:r>
                                </m:sub>
                              </m:sSub>
                              <m:sSub>
                                <m:sSubPr>
                                  <m:ctrlPr>
                                    <a:rPr lang="es-ES" sz="2400" i="1">
                                      <a:latin typeface="Cambria Math" panose="02040503050406030204" pitchFamily="18" charset="0"/>
                                      <a:ea typeface="Cambria Math" panose="02040503050406030204" pitchFamily="18" charset="0"/>
                                      <a:cs typeface="Arial" panose="020B0604020202020204" pitchFamily="34" charset="0"/>
                                    </a:rPr>
                                  </m:ctrlPr>
                                </m:sSubPr>
                                <m:e>
                                  <m:r>
                                    <a:rPr lang="es-ES" sz="2400" i="1">
                                      <a:latin typeface="Cambria Math" panose="02040503050406030204" pitchFamily="18" charset="0"/>
                                      <a:ea typeface="Cambria Math" panose="02040503050406030204" pitchFamily="18" charset="0"/>
                                      <a:cs typeface="Arial" panose="020B0604020202020204" pitchFamily="34" charset="0"/>
                                    </a:rPr>
                                    <m:t>𝛽</m:t>
                                  </m:r>
                                </m:e>
                                <m:sub>
                                  <m:r>
                                    <a:rPr lang="es-ES" sz="2400" i="1">
                                      <a:latin typeface="Cambria Math" panose="02040503050406030204" pitchFamily="18" charset="0"/>
                                      <a:ea typeface="Cambria Math" panose="02040503050406030204" pitchFamily="18" charset="0"/>
                                      <a:cs typeface="Arial" panose="020B0604020202020204" pitchFamily="34" charset="0"/>
                                    </a:rPr>
                                    <m:t>1</m:t>
                                  </m:r>
                                </m:sub>
                              </m:sSub>
                              <m:sSub>
                                <m:sSubPr>
                                  <m:ctrlPr>
                                    <a:rPr lang="es-ES" sz="2400" i="1">
                                      <a:latin typeface="Cambria Math" panose="02040503050406030204" pitchFamily="18" charset="0"/>
                                      <a:ea typeface="Cambria Math" panose="02040503050406030204" pitchFamily="18" charset="0"/>
                                      <a:cs typeface="Arial" panose="020B0604020202020204" pitchFamily="34" charset="0"/>
                                    </a:rPr>
                                  </m:ctrlPr>
                                </m:sSubPr>
                                <m:e>
                                  <m:r>
                                    <a:rPr lang="es-ES" sz="2400" i="1">
                                      <a:latin typeface="Cambria Math" panose="02040503050406030204" pitchFamily="18" charset="0"/>
                                      <a:ea typeface="Cambria Math" panose="02040503050406030204" pitchFamily="18" charset="0"/>
                                      <a:cs typeface="Arial" panose="020B0604020202020204" pitchFamily="34" charset="0"/>
                                    </a:rPr>
                                    <m:t>𝛽</m:t>
                                  </m:r>
                                </m:e>
                                <m:sub>
                                  <m:r>
                                    <a:rPr lang="es-ES" sz="2400" i="1">
                                      <a:latin typeface="Cambria Math" panose="02040503050406030204" pitchFamily="18" charset="0"/>
                                      <a:ea typeface="Cambria Math" panose="02040503050406030204" pitchFamily="18" charset="0"/>
                                      <a:cs typeface="Arial" panose="020B0604020202020204" pitchFamily="34" charset="0"/>
                                    </a:rPr>
                                    <m:t>2</m:t>
                                  </m:r>
                                </m:sub>
                              </m:sSub>
                              <m:r>
                                <a:rPr lang="es-ES" sz="2400" i="1">
                                  <a:latin typeface="Cambria Math" panose="02040503050406030204" pitchFamily="18" charset="0"/>
                                  <a:ea typeface="Cambria Math" panose="02040503050406030204" pitchFamily="18" charset="0"/>
                                  <a:cs typeface="Arial" panose="020B0604020202020204" pitchFamily="34" charset="0"/>
                                </a:rPr>
                                <m:t>+</m:t>
                              </m:r>
                              <m:sSub>
                                <m:sSubPr>
                                  <m:ctrlPr>
                                    <a:rPr lang="es-ES" sz="2400" i="1">
                                      <a:latin typeface="Cambria Math" panose="02040503050406030204" pitchFamily="18" charset="0"/>
                                      <a:ea typeface="Cambria Math" panose="02040503050406030204" pitchFamily="18" charset="0"/>
                                      <a:cs typeface="Arial" panose="020B0604020202020204" pitchFamily="34" charset="0"/>
                                    </a:rPr>
                                  </m:ctrlPr>
                                </m:sSubPr>
                                <m:e>
                                  <m:r>
                                    <a:rPr lang="es-ES" sz="2400" i="1">
                                      <a:latin typeface="Cambria Math" panose="02040503050406030204" pitchFamily="18" charset="0"/>
                                      <a:ea typeface="Cambria Math" panose="02040503050406030204" pitchFamily="18" charset="0"/>
                                      <a:cs typeface="Arial" panose="020B0604020202020204" pitchFamily="34" charset="0"/>
                                    </a:rPr>
                                    <m:t>𝛼</m:t>
                                  </m:r>
                                </m:e>
                                <m:sub>
                                  <m:r>
                                    <a:rPr lang="es-ES" sz="2400" i="1">
                                      <a:latin typeface="Cambria Math" panose="02040503050406030204" pitchFamily="18" charset="0"/>
                                      <a:ea typeface="Cambria Math" panose="02040503050406030204" pitchFamily="18" charset="0"/>
                                      <a:cs typeface="Arial" panose="020B0604020202020204" pitchFamily="34" charset="0"/>
                                    </a:rPr>
                                    <m:t>2</m:t>
                                  </m:r>
                                </m:sub>
                              </m:sSub>
                              <m:sSub>
                                <m:sSubPr>
                                  <m:ctrlPr>
                                    <a:rPr lang="es-ES" sz="2400" i="1">
                                      <a:latin typeface="Cambria Math" panose="02040503050406030204" pitchFamily="18" charset="0"/>
                                      <a:ea typeface="Cambria Math" panose="02040503050406030204" pitchFamily="18" charset="0"/>
                                      <a:cs typeface="Arial" panose="020B0604020202020204" pitchFamily="34" charset="0"/>
                                    </a:rPr>
                                  </m:ctrlPr>
                                </m:sSubPr>
                                <m:e>
                                  <m:r>
                                    <a:rPr lang="es-ES" sz="2400" i="1">
                                      <a:latin typeface="Cambria Math" panose="02040503050406030204" pitchFamily="18" charset="0"/>
                                      <a:ea typeface="Cambria Math" panose="02040503050406030204" pitchFamily="18" charset="0"/>
                                      <a:cs typeface="Arial" panose="020B0604020202020204" pitchFamily="34" charset="0"/>
                                    </a:rPr>
                                    <m:t>𝛼</m:t>
                                  </m:r>
                                </m:e>
                                <m:sub>
                                  <m:r>
                                    <a:rPr lang="es-ES" sz="2400" i="1">
                                      <a:latin typeface="Cambria Math" panose="02040503050406030204" pitchFamily="18" charset="0"/>
                                      <a:ea typeface="Cambria Math" panose="02040503050406030204" pitchFamily="18" charset="0"/>
                                      <a:cs typeface="Arial" panose="020B0604020202020204" pitchFamily="34" charset="0"/>
                                    </a:rPr>
                                    <m:t>3</m:t>
                                  </m:r>
                                </m:sub>
                              </m:sSub>
                              <m:sSub>
                                <m:sSubPr>
                                  <m:ctrlPr>
                                    <a:rPr lang="es-ES" sz="2400" i="1">
                                      <a:latin typeface="Cambria Math" panose="02040503050406030204" pitchFamily="18" charset="0"/>
                                      <a:ea typeface="Cambria Math" panose="02040503050406030204" pitchFamily="18" charset="0"/>
                                      <a:cs typeface="Arial" panose="020B0604020202020204" pitchFamily="34" charset="0"/>
                                    </a:rPr>
                                  </m:ctrlPr>
                                </m:sSubPr>
                                <m:e>
                                  <m:r>
                                    <a:rPr lang="es-ES" sz="2400" i="1">
                                      <a:latin typeface="Cambria Math" panose="02040503050406030204" pitchFamily="18" charset="0"/>
                                      <a:ea typeface="Cambria Math" panose="02040503050406030204" pitchFamily="18" charset="0"/>
                                      <a:cs typeface="Arial" panose="020B0604020202020204" pitchFamily="34" charset="0"/>
                                    </a:rPr>
                                    <m:t>𝛽</m:t>
                                  </m:r>
                                </m:e>
                                <m:sub>
                                  <m:r>
                                    <a:rPr lang="es-ES" sz="2400" i="1">
                                      <a:latin typeface="Cambria Math" panose="02040503050406030204" pitchFamily="18" charset="0"/>
                                      <a:ea typeface="Cambria Math" panose="02040503050406030204" pitchFamily="18" charset="0"/>
                                      <a:cs typeface="Arial" panose="020B0604020202020204" pitchFamily="34" charset="0"/>
                                    </a:rPr>
                                    <m:t>2</m:t>
                                  </m:r>
                                </m:sub>
                              </m:sSub>
                              <m:sSub>
                                <m:sSubPr>
                                  <m:ctrlPr>
                                    <a:rPr lang="es-ES" sz="2400" i="1">
                                      <a:latin typeface="Cambria Math" panose="02040503050406030204" pitchFamily="18" charset="0"/>
                                      <a:ea typeface="Cambria Math" panose="02040503050406030204" pitchFamily="18" charset="0"/>
                                      <a:cs typeface="Arial" panose="020B0604020202020204" pitchFamily="34" charset="0"/>
                                    </a:rPr>
                                  </m:ctrlPr>
                                </m:sSubPr>
                                <m:e>
                                  <m:r>
                                    <a:rPr lang="es-ES" sz="2400" i="1">
                                      <a:latin typeface="Cambria Math" panose="02040503050406030204" pitchFamily="18" charset="0"/>
                                      <a:ea typeface="Cambria Math" panose="02040503050406030204" pitchFamily="18" charset="0"/>
                                      <a:cs typeface="Arial" panose="020B0604020202020204" pitchFamily="34" charset="0"/>
                                    </a:rPr>
                                    <m:t>𝛽</m:t>
                                  </m:r>
                                </m:e>
                                <m:sub>
                                  <m:r>
                                    <a:rPr lang="es-ES" sz="2400" i="1">
                                      <a:latin typeface="Cambria Math" panose="02040503050406030204" pitchFamily="18" charset="0"/>
                                      <a:ea typeface="Cambria Math" panose="02040503050406030204" pitchFamily="18" charset="0"/>
                                      <a:cs typeface="Arial" panose="020B0604020202020204" pitchFamily="34" charset="0"/>
                                    </a:rPr>
                                    <m:t>3</m:t>
                                  </m:r>
                                </m:sub>
                              </m:sSub>
                              <m:r>
                                <a:rPr lang="es-ES" sz="2400" i="1">
                                  <a:latin typeface="Cambria Math" panose="02040503050406030204" pitchFamily="18" charset="0"/>
                                  <a:ea typeface="Cambria Math" panose="02040503050406030204" pitchFamily="18" charset="0"/>
                                  <a:cs typeface="Arial" panose="020B0604020202020204" pitchFamily="34" charset="0"/>
                                </a:rPr>
                                <m:t>+</m:t>
                              </m:r>
                              <m:sSub>
                                <m:sSubPr>
                                  <m:ctrlPr>
                                    <a:rPr lang="es-ES" sz="2400" i="1">
                                      <a:latin typeface="Cambria Math" panose="02040503050406030204" pitchFamily="18" charset="0"/>
                                      <a:ea typeface="Cambria Math" panose="02040503050406030204" pitchFamily="18" charset="0"/>
                                      <a:cs typeface="Arial" panose="020B0604020202020204" pitchFamily="34" charset="0"/>
                                    </a:rPr>
                                  </m:ctrlPr>
                                </m:sSubPr>
                                <m:e>
                                  <m:r>
                                    <a:rPr lang="es-ES" sz="2400" i="1">
                                      <a:latin typeface="Cambria Math" panose="02040503050406030204" pitchFamily="18" charset="0"/>
                                      <a:ea typeface="Cambria Math" panose="02040503050406030204" pitchFamily="18" charset="0"/>
                                      <a:cs typeface="Arial" panose="020B0604020202020204" pitchFamily="34" charset="0"/>
                                    </a:rPr>
                                    <m:t>𝛼</m:t>
                                  </m:r>
                                </m:e>
                                <m:sub>
                                  <m:r>
                                    <a:rPr lang="es-ES" sz="2400" i="1">
                                      <a:latin typeface="Cambria Math" panose="02040503050406030204" pitchFamily="18" charset="0"/>
                                      <a:ea typeface="Cambria Math" panose="02040503050406030204" pitchFamily="18" charset="0"/>
                                      <a:cs typeface="Arial" panose="020B0604020202020204" pitchFamily="34" charset="0"/>
                                    </a:rPr>
                                    <m:t>3</m:t>
                                  </m:r>
                                </m:sub>
                              </m:sSub>
                              <m:sSub>
                                <m:sSubPr>
                                  <m:ctrlPr>
                                    <a:rPr lang="es-ES" sz="2400" i="1">
                                      <a:latin typeface="Cambria Math" panose="02040503050406030204" pitchFamily="18" charset="0"/>
                                      <a:ea typeface="Cambria Math" panose="02040503050406030204" pitchFamily="18" charset="0"/>
                                      <a:cs typeface="Arial" panose="020B0604020202020204" pitchFamily="34" charset="0"/>
                                    </a:rPr>
                                  </m:ctrlPr>
                                </m:sSubPr>
                                <m:e>
                                  <m:r>
                                    <a:rPr lang="es-ES" sz="2400" i="1">
                                      <a:latin typeface="Cambria Math" panose="02040503050406030204" pitchFamily="18" charset="0"/>
                                      <a:ea typeface="Cambria Math" panose="02040503050406030204" pitchFamily="18" charset="0"/>
                                      <a:cs typeface="Arial" panose="020B0604020202020204" pitchFamily="34" charset="0"/>
                                    </a:rPr>
                                    <m:t>𝛼</m:t>
                                  </m:r>
                                </m:e>
                                <m:sub>
                                  <m:r>
                                    <a:rPr lang="es-ES" sz="2400" i="1">
                                      <a:latin typeface="Cambria Math" panose="02040503050406030204" pitchFamily="18" charset="0"/>
                                      <a:ea typeface="Cambria Math" panose="02040503050406030204" pitchFamily="18" charset="0"/>
                                      <a:cs typeface="Arial" panose="020B0604020202020204" pitchFamily="34" charset="0"/>
                                    </a:rPr>
                                    <m:t>1</m:t>
                                  </m:r>
                                </m:sub>
                              </m:sSub>
                              <m:sSub>
                                <m:sSubPr>
                                  <m:ctrlPr>
                                    <a:rPr lang="es-ES" sz="2400" i="1">
                                      <a:latin typeface="Cambria Math" panose="02040503050406030204" pitchFamily="18" charset="0"/>
                                      <a:ea typeface="Cambria Math" panose="02040503050406030204" pitchFamily="18" charset="0"/>
                                      <a:cs typeface="Arial" panose="020B0604020202020204" pitchFamily="34" charset="0"/>
                                    </a:rPr>
                                  </m:ctrlPr>
                                </m:sSubPr>
                                <m:e>
                                  <m:r>
                                    <a:rPr lang="es-ES" sz="2400" i="1">
                                      <a:latin typeface="Cambria Math" panose="02040503050406030204" pitchFamily="18" charset="0"/>
                                      <a:ea typeface="Cambria Math" panose="02040503050406030204" pitchFamily="18" charset="0"/>
                                      <a:cs typeface="Arial" panose="020B0604020202020204" pitchFamily="34" charset="0"/>
                                    </a:rPr>
                                    <m:t>𝛽</m:t>
                                  </m:r>
                                </m:e>
                                <m:sub>
                                  <m:r>
                                    <a:rPr lang="es-ES" sz="2400" i="1">
                                      <a:latin typeface="Cambria Math" panose="02040503050406030204" pitchFamily="18" charset="0"/>
                                      <a:ea typeface="Cambria Math" panose="02040503050406030204" pitchFamily="18" charset="0"/>
                                      <a:cs typeface="Arial" panose="020B0604020202020204" pitchFamily="34" charset="0"/>
                                    </a:rPr>
                                    <m:t>3</m:t>
                                  </m:r>
                                </m:sub>
                              </m:sSub>
                              <m:sSub>
                                <m:sSubPr>
                                  <m:ctrlPr>
                                    <a:rPr lang="es-ES" sz="2400" i="1">
                                      <a:latin typeface="Cambria Math" panose="02040503050406030204" pitchFamily="18" charset="0"/>
                                      <a:ea typeface="Cambria Math" panose="02040503050406030204" pitchFamily="18" charset="0"/>
                                      <a:cs typeface="Arial" panose="020B0604020202020204" pitchFamily="34" charset="0"/>
                                    </a:rPr>
                                  </m:ctrlPr>
                                </m:sSubPr>
                                <m:e>
                                  <m:r>
                                    <a:rPr lang="es-ES" sz="2400" i="1">
                                      <a:latin typeface="Cambria Math" panose="02040503050406030204" pitchFamily="18" charset="0"/>
                                      <a:ea typeface="Cambria Math" panose="02040503050406030204" pitchFamily="18" charset="0"/>
                                      <a:cs typeface="Arial" panose="020B0604020202020204" pitchFamily="34" charset="0"/>
                                    </a:rPr>
                                    <m:t>𝛽</m:t>
                                  </m:r>
                                </m:e>
                                <m:sub>
                                  <m:r>
                                    <a:rPr lang="es-ES" sz="2400" i="1">
                                      <a:latin typeface="Cambria Math" panose="02040503050406030204" pitchFamily="18" charset="0"/>
                                      <a:ea typeface="Cambria Math" panose="02040503050406030204" pitchFamily="18" charset="0"/>
                                      <a:cs typeface="Arial" panose="020B0604020202020204" pitchFamily="34" charset="0"/>
                                    </a:rPr>
                                    <m:t>1</m:t>
                                  </m:r>
                                </m:sub>
                              </m:sSub>
                            </m:e>
                          </m:d>
                          <m:r>
                            <a:rPr lang="es-ES" sz="2400" b="0" i="1" smtClean="0">
                              <a:latin typeface="Cambria Math" panose="02040503050406030204" pitchFamily="18" charset="0"/>
                              <a:ea typeface="Cambria Math" panose="02040503050406030204" pitchFamily="18" charset="0"/>
                              <a:cs typeface="Arial" panose="020B0604020202020204" pitchFamily="34" charset="0"/>
                            </a:rPr>
                            <m:t> </m:t>
                          </m:r>
                        </m:e>
                      </m:d>
                      <m:r>
                        <a:rPr lang="es-ES" sz="2400" b="0" i="1" smtClean="0">
                          <a:latin typeface="Cambria Math" panose="02040503050406030204" pitchFamily="18" charset="0"/>
                          <a:ea typeface="Cambria Math" panose="02040503050406030204" pitchFamily="18" charset="0"/>
                        </a:rPr>
                        <m:t>=</m:t>
                      </m:r>
                      <m:f>
                        <m:fPr>
                          <m:ctrlPr>
                            <a:rPr lang="es-ES" sz="2400" i="1">
                              <a:latin typeface="Cambria Math" panose="02040503050406030204" pitchFamily="18" charset="0"/>
                              <a:ea typeface="Cambria Math" panose="02040503050406030204" pitchFamily="18" charset="0"/>
                              <a:cs typeface="Arial" panose="020B0604020202020204" pitchFamily="34" charset="0"/>
                            </a:rPr>
                          </m:ctrlPr>
                        </m:fPr>
                        <m:num>
                          <m:r>
                            <a:rPr lang="es-ES" sz="2400" i="1">
                              <a:latin typeface="Cambria Math" panose="02040503050406030204" pitchFamily="18" charset="0"/>
                              <a:ea typeface="Cambria Math" panose="02040503050406030204" pitchFamily="18" charset="0"/>
                              <a:cs typeface="Arial" panose="020B0604020202020204" pitchFamily="34" charset="0"/>
                            </a:rPr>
                            <m:t>3</m:t>
                          </m:r>
                        </m:num>
                        <m:den>
                          <m:r>
                            <a:rPr lang="es-ES" sz="2400" i="1">
                              <a:latin typeface="Cambria Math" panose="02040503050406030204" pitchFamily="18" charset="0"/>
                              <a:ea typeface="Cambria Math" panose="02040503050406030204" pitchFamily="18" charset="0"/>
                              <a:cs typeface="Arial" panose="020B0604020202020204" pitchFamily="34" charset="0"/>
                            </a:rPr>
                            <m:t>2</m:t>
                          </m:r>
                        </m:den>
                      </m:f>
                      <m:sSub>
                        <m:sSubPr>
                          <m:ctrlPr>
                            <a:rPr lang="es-ES" sz="2400" i="1">
                              <a:latin typeface="Cambria Math" panose="02040503050406030204" pitchFamily="18" charset="0"/>
                              <a:ea typeface="Cambria Math" panose="02040503050406030204" pitchFamily="18" charset="0"/>
                            </a:rPr>
                          </m:ctrlPr>
                        </m:sSubPr>
                        <m:e>
                          <m:r>
                            <a:rPr lang="es-ES" sz="2400" i="1">
                              <a:latin typeface="Cambria Math" panose="02040503050406030204" pitchFamily="18" charset="0"/>
                              <a:ea typeface="Cambria Math" panose="02040503050406030204" pitchFamily="18" charset="0"/>
                            </a:rPr>
                            <m:t>𝜆</m:t>
                          </m:r>
                        </m:e>
                        <m:sub>
                          <m:r>
                            <a:rPr lang="es-ES" sz="2400" i="1">
                              <a:latin typeface="Cambria Math" panose="02040503050406030204" pitchFamily="18" charset="0"/>
                              <a:ea typeface="Cambria Math" panose="02040503050406030204" pitchFamily="18" charset="0"/>
                            </a:rPr>
                            <m:t>𝑆</m:t>
                          </m:r>
                        </m:sub>
                      </m:sSub>
                      <m:d>
                        <m:dPr>
                          <m:begChr m:val="["/>
                          <m:endChr m:val="]"/>
                          <m:ctrlPr>
                            <a:rPr lang="es-ES" sz="2400" i="1" smtClean="0">
                              <a:latin typeface="Cambria Math" panose="02040503050406030204" pitchFamily="18" charset="0"/>
                              <a:ea typeface="Cambria Math" panose="02040503050406030204" pitchFamily="18" charset="0"/>
                            </a:rPr>
                          </m:ctrlPr>
                        </m:dPr>
                        <m:e>
                          <m:sSup>
                            <m:sSupPr>
                              <m:ctrlPr>
                                <a:rPr lang="es-ES" sz="2400" i="1" smtClean="0">
                                  <a:latin typeface="Cambria Math" panose="02040503050406030204" pitchFamily="18" charset="0"/>
                                  <a:ea typeface="Cambria Math" panose="02040503050406030204" pitchFamily="18" charset="0"/>
                                </a:rPr>
                              </m:ctrlPr>
                            </m:sSupPr>
                            <m:e>
                              <m:d>
                                <m:dPr>
                                  <m:ctrlPr>
                                    <a:rPr lang="es-ES" sz="2400" i="1" smtClean="0">
                                      <a:latin typeface="Cambria Math" panose="02040503050406030204" pitchFamily="18" charset="0"/>
                                      <a:ea typeface="Cambria Math" panose="02040503050406030204" pitchFamily="18" charset="0"/>
                                    </a:rPr>
                                  </m:ctrlPr>
                                </m:dPr>
                                <m:e>
                                  <m:sSub>
                                    <m:sSubPr>
                                      <m:ctrlPr>
                                        <a:rPr lang="es-ES" sz="2400" i="1">
                                          <a:latin typeface="Cambria Math" panose="02040503050406030204" pitchFamily="18" charset="0"/>
                                          <a:ea typeface="Cambria Math" panose="02040503050406030204" pitchFamily="18" charset="0"/>
                                          <a:cs typeface="Arial" panose="020B0604020202020204" pitchFamily="34" charset="0"/>
                                        </a:rPr>
                                      </m:ctrlPr>
                                    </m:sSubPr>
                                    <m:e>
                                      <m:r>
                                        <a:rPr lang="es-ES" sz="2400" i="1">
                                          <a:latin typeface="Cambria Math" panose="02040503050406030204" pitchFamily="18" charset="0"/>
                                          <a:ea typeface="Cambria Math" panose="02040503050406030204" pitchFamily="18" charset="0"/>
                                          <a:cs typeface="Arial" panose="020B0604020202020204" pitchFamily="34" charset="0"/>
                                        </a:rPr>
                                        <m:t>𝛼</m:t>
                                      </m:r>
                                    </m:e>
                                    <m:sub>
                                      <m:r>
                                        <a:rPr lang="es-ES" sz="2400" i="1">
                                          <a:latin typeface="Cambria Math" panose="02040503050406030204" pitchFamily="18" charset="0"/>
                                          <a:ea typeface="Cambria Math" panose="02040503050406030204" pitchFamily="18" charset="0"/>
                                          <a:cs typeface="Arial" panose="020B0604020202020204" pitchFamily="34" charset="0"/>
                                        </a:rPr>
                                        <m:t>1</m:t>
                                      </m:r>
                                    </m:sub>
                                  </m:sSub>
                                  <m:sSub>
                                    <m:sSubPr>
                                      <m:ctrlPr>
                                        <a:rPr lang="es-ES" sz="2400" i="1">
                                          <a:latin typeface="Cambria Math" panose="02040503050406030204" pitchFamily="18" charset="0"/>
                                          <a:ea typeface="Cambria Math" panose="02040503050406030204" pitchFamily="18" charset="0"/>
                                          <a:cs typeface="Arial" panose="020B0604020202020204" pitchFamily="34" charset="0"/>
                                        </a:rPr>
                                      </m:ctrlPr>
                                    </m:sSubPr>
                                    <m:e>
                                      <m:r>
                                        <a:rPr lang="es-ES" sz="2400" i="1">
                                          <a:latin typeface="Cambria Math" panose="02040503050406030204" pitchFamily="18" charset="0"/>
                                          <a:ea typeface="Cambria Math" panose="02040503050406030204" pitchFamily="18" charset="0"/>
                                          <a:cs typeface="Arial" panose="020B0604020202020204" pitchFamily="34" charset="0"/>
                                        </a:rPr>
                                        <m:t>𝛽</m:t>
                                      </m:r>
                                    </m:e>
                                    <m:sub>
                                      <m:r>
                                        <a:rPr lang="es-ES" sz="2400" i="1">
                                          <a:latin typeface="Cambria Math" panose="02040503050406030204" pitchFamily="18" charset="0"/>
                                          <a:ea typeface="Cambria Math" panose="02040503050406030204" pitchFamily="18" charset="0"/>
                                          <a:cs typeface="Arial" panose="020B0604020202020204" pitchFamily="34" charset="0"/>
                                        </a:rPr>
                                        <m:t>1</m:t>
                                      </m:r>
                                    </m:sub>
                                  </m:sSub>
                                  <m:r>
                                    <a:rPr lang="es-ES" sz="24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s-ES" sz="2400" i="1">
                                          <a:latin typeface="Cambria Math" panose="02040503050406030204" pitchFamily="18" charset="0"/>
                                          <a:ea typeface="Cambria Math" panose="02040503050406030204" pitchFamily="18" charset="0"/>
                                          <a:cs typeface="Arial" panose="020B0604020202020204" pitchFamily="34" charset="0"/>
                                        </a:rPr>
                                      </m:ctrlPr>
                                    </m:sSubPr>
                                    <m:e>
                                      <m:r>
                                        <a:rPr lang="es-ES" sz="2400" i="1">
                                          <a:latin typeface="Cambria Math" panose="02040503050406030204" pitchFamily="18" charset="0"/>
                                          <a:ea typeface="Cambria Math" panose="02040503050406030204" pitchFamily="18" charset="0"/>
                                          <a:cs typeface="Arial" panose="020B0604020202020204" pitchFamily="34" charset="0"/>
                                        </a:rPr>
                                        <m:t>𝛼</m:t>
                                      </m:r>
                                    </m:e>
                                    <m:sub>
                                      <m:r>
                                        <a:rPr lang="es-ES" sz="2400" b="0" i="1" smtClean="0">
                                          <a:latin typeface="Cambria Math" panose="02040503050406030204" pitchFamily="18" charset="0"/>
                                          <a:ea typeface="Cambria Math" panose="02040503050406030204" pitchFamily="18" charset="0"/>
                                          <a:cs typeface="Arial" panose="020B0604020202020204" pitchFamily="34" charset="0"/>
                                        </a:rPr>
                                        <m:t>2</m:t>
                                      </m:r>
                                    </m:sub>
                                  </m:sSub>
                                  <m:sSub>
                                    <m:sSubPr>
                                      <m:ctrlPr>
                                        <a:rPr lang="es-ES" sz="2400" i="1">
                                          <a:latin typeface="Cambria Math" panose="02040503050406030204" pitchFamily="18" charset="0"/>
                                          <a:ea typeface="Cambria Math" panose="02040503050406030204" pitchFamily="18" charset="0"/>
                                          <a:cs typeface="Arial" panose="020B0604020202020204" pitchFamily="34" charset="0"/>
                                        </a:rPr>
                                      </m:ctrlPr>
                                    </m:sSubPr>
                                    <m:e>
                                      <m:r>
                                        <a:rPr lang="es-ES" sz="2400" i="1">
                                          <a:latin typeface="Cambria Math" panose="02040503050406030204" pitchFamily="18" charset="0"/>
                                          <a:ea typeface="Cambria Math" panose="02040503050406030204" pitchFamily="18" charset="0"/>
                                          <a:cs typeface="Arial" panose="020B0604020202020204" pitchFamily="34" charset="0"/>
                                        </a:rPr>
                                        <m:t>𝛽</m:t>
                                      </m:r>
                                    </m:e>
                                    <m:sub>
                                      <m:r>
                                        <a:rPr lang="es-ES" sz="2400" b="0" i="1" smtClean="0">
                                          <a:latin typeface="Cambria Math" panose="02040503050406030204" pitchFamily="18" charset="0"/>
                                          <a:ea typeface="Cambria Math" panose="02040503050406030204" pitchFamily="18" charset="0"/>
                                          <a:cs typeface="Arial" panose="020B0604020202020204" pitchFamily="34" charset="0"/>
                                        </a:rPr>
                                        <m:t>2</m:t>
                                      </m:r>
                                    </m:sub>
                                  </m:sSub>
                                  <m:r>
                                    <a:rPr lang="es-ES" sz="24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s-ES" sz="2400" i="1">
                                          <a:latin typeface="Cambria Math" panose="02040503050406030204" pitchFamily="18" charset="0"/>
                                          <a:ea typeface="Cambria Math" panose="02040503050406030204" pitchFamily="18" charset="0"/>
                                          <a:cs typeface="Arial" panose="020B0604020202020204" pitchFamily="34" charset="0"/>
                                        </a:rPr>
                                      </m:ctrlPr>
                                    </m:sSubPr>
                                    <m:e>
                                      <m:r>
                                        <a:rPr lang="es-ES" sz="2400" i="1">
                                          <a:latin typeface="Cambria Math" panose="02040503050406030204" pitchFamily="18" charset="0"/>
                                          <a:ea typeface="Cambria Math" panose="02040503050406030204" pitchFamily="18" charset="0"/>
                                          <a:cs typeface="Arial" panose="020B0604020202020204" pitchFamily="34" charset="0"/>
                                        </a:rPr>
                                        <m:t>𝛼</m:t>
                                      </m:r>
                                    </m:e>
                                    <m:sub>
                                      <m:r>
                                        <a:rPr lang="es-ES" sz="2400" b="0" i="1" smtClean="0">
                                          <a:latin typeface="Cambria Math" panose="02040503050406030204" pitchFamily="18" charset="0"/>
                                          <a:ea typeface="Cambria Math" panose="02040503050406030204" pitchFamily="18" charset="0"/>
                                          <a:cs typeface="Arial" panose="020B0604020202020204" pitchFamily="34" charset="0"/>
                                        </a:rPr>
                                        <m:t>3</m:t>
                                      </m:r>
                                    </m:sub>
                                  </m:sSub>
                                  <m:sSub>
                                    <m:sSubPr>
                                      <m:ctrlPr>
                                        <a:rPr lang="es-ES" sz="2400" i="1">
                                          <a:latin typeface="Cambria Math" panose="02040503050406030204" pitchFamily="18" charset="0"/>
                                          <a:ea typeface="Cambria Math" panose="02040503050406030204" pitchFamily="18" charset="0"/>
                                          <a:cs typeface="Arial" panose="020B0604020202020204" pitchFamily="34" charset="0"/>
                                        </a:rPr>
                                      </m:ctrlPr>
                                    </m:sSubPr>
                                    <m:e>
                                      <m:r>
                                        <a:rPr lang="es-ES" sz="2400" i="1">
                                          <a:latin typeface="Cambria Math" panose="02040503050406030204" pitchFamily="18" charset="0"/>
                                          <a:ea typeface="Cambria Math" panose="02040503050406030204" pitchFamily="18" charset="0"/>
                                          <a:cs typeface="Arial" panose="020B0604020202020204" pitchFamily="34" charset="0"/>
                                        </a:rPr>
                                        <m:t>𝛽</m:t>
                                      </m:r>
                                    </m:e>
                                    <m:sub>
                                      <m:r>
                                        <a:rPr lang="es-ES" sz="2400" b="0" i="1" smtClean="0">
                                          <a:latin typeface="Cambria Math" panose="02040503050406030204" pitchFamily="18" charset="0"/>
                                          <a:ea typeface="Cambria Math" panose="02040503050406030204" pitchFamily="18" charset="0"/>
                                          <a:cs typeface="Arial" panose="020B0604020202020204" pitchFamily="34" charset="0"/>
                                        </a:rPr>
                                        <m:t>3</m:t>
                                      </m:r>
                                    </m:sub>
                                  </m:sSub>
                                </m:e>
                              </m:d>
                            </m:e>
                            <m:sup>
                              <m:r>
                                <a:rPr lang="es-ES" sz="2400" b="0" i="1" smtClean="0">
                                  <a:latin typeface="Cambria Math" panose="02040503050406030204" pitchFamily="18" charset="0"/>
                                  <a:ea typeface="Cambria Math" panose="02040503050406030204" pitchFamily="18" charset="0"/>
                                </a:rPr>
                                <m:t>2</m:t>
                              </m:r>
                            </m:sup>
                          </m:sSup>
                          <m:r>
                            <a:rPr lang="es-ES" sz="2400" b="0" i="1" smtClean="0">
                              <a:latin typeface="Cambria Math" panose="02040503050406030204" pitchFamily="18" charset="0"/>
                              <a:ea typeface="Cambria Math" panose="02040503050406030204" pitchFamily="18" charset="0"/>
                            </a:rPr>
                            <m:t>−</m:t>
                          </m:r>
                          <m:f>
                            <m:fPr>
                              <m:ctrlPr>
                                <a:rPr lang="es-ES" sz="2400" b="0" i="1" smtClean="0">
                                  <a:latin typeface="Cambria Math" panose="02040503050406030204" pitchFamily="18" charset="0"/>
                                  <a:ea typeface="Cambria Math" panose="02040503050406030204" pitchFamily="18" charset="0"/>
                                </a:rPr>
                              </m:ctrlPr>
                            </m:fPr>
                            <m:num>
                              <m:r>
                                <a:rPr lang="es-ES" sz="2400" b="0" i="1" smtClean="0">
                                  <a:latin typeface="Cambria Math" panose="02040503050406030204" pitchFamily="18" charset="0"/>
                                  <a:ea typeface="Cambria Math" panose="02040503050406030204" pitchFamily="18" charset="0"/>
                                </a:rPr>
                                <m:t>1</m:t>
                              </m:r>
                            </m:num>
                            <m:den>
                              <m:r>
                                <a:rPr lang="es-ES" sz="2400" b="0" i="1" smtClean="0">
                                  <a:latin typeface="Cambria Math" panose="02040503050406030204" pitchFamily="18" charset="0"/>
                                  <a:ea typeface="Cambria Math" panose="02040503050406030204" pitchFamily="18" charset="0"/>
                                </a:rPr>
                                <m:t>3</m:t>
                              </m:r>
                            </m:den>
                          </m:f>
                        </m:e>
                      </m:d>
                      <m:r>
                        <a:rPr lang="es-ES" sz="2400" b="0" i="1" smtClean="0">
                          <a:latin typeface="Cambria Math" panose="02040503050406030204" pitchFamily="18" charset="0"/>
                          <a:ea typeface="Cambria Math" panose="02040503050406030204" pitchFamily="18" charset="0"/>
                        </a:rPr>
                        <m:t>=</m:t>
                      </m:r>
                    </m:oMath>
                  </m:oMathPara>
                </a14:m>
                <a:endParaRPr lang="es-ES" sz="2400" b="0" dirty="0">
                  <a:latin typeface="Arial" panose="020B0604020202020204" pitchFamily="34" charset="0"/>
                  <a:ea typeface="Cambria Math" panose="02040503050406030204" pitchFamily="18" charset="0"/>
                  <a:cs typeface="Arial" panose="020B0604020202020204" pitchFamily="34" charset="0"/>
                </a:endParaRPr>
              </a:p>
              <a:p>
                <a:pPr marL="0" indent="0" algn="just">
                  <a:buNone/>
                </a:pPr>
                <a:r>
                  <a:rPr lang="es-ES" sz="2400" dirty="0">
                    <a:latin typeface="Arial" panose="020B0604020202020204" pitchFamily="34" charset="0"/>
                    <a:ea typeface="Cambria Math" panose="02040503050406030204" pitchFamily="18" charset="0"/>
                    <a:cs typeface="Arial" panose="020B0604020202020204" pitchFamily="34" charset="0"/>
                  </a:rPr>
                  <a:t>Que es el trinomio al cuadrado, luego tenemos los </a:t>
                </a:r>
              </a:p>
              <a:p>
                <a:pPr marL="0" indent="0" algn="just">
                  <a:buNone/>
                </a:pPr>
                <a:r>
                  <a:rPr lang="es-ES" sz="2400" dirty="0">
                    <a:latin typeface="Arial" panose="020B0604020202020204" pitchFamily="34" charset="0"/>
                    <a:ea typeface="Cambria Math" panose="02040503050406030204" pitchFamily="18" charset="0"/>
                    <a:cs typeface="Arial" panose="020B0604020202020204" pitchFamily="34" charset="0"/>
                  </a:rPr>
                  <a:t>productos  de los cosenos  directores de dos </a:t>
                </a:r>
              </a:p>
              <a:p>
                <a:pPr marL="0" indent="0" algn="just">
                  <a:buNone/>
                </a:pPr>
                <a:r>
                  <a:rPr lang="es-ES" sz="2400" dirty="0">
                    <a:latin typeface="Arial" panose="020B0604020202020204" pitchFamily="34" charset="0"/>
                    <a:ea typeface="Cambria Math" panose="02040503050406030204" pitchFamily="18" charset="0"/>
                    <a:cs typeface="Arial" panose="020B0604020202020204" pitchFamily="34" charset="0"/>
                  </a:rPr>
                  <a:t>vectores con el mismo punto de aplicación, esto</a:t>
                </a:r>
              </a:p>
              <a:p>
                <a:pPr marL="0" indent="0" algn="just">
                  <a:buNone/>
                </a:pPr>
                <a:r>
                  <a:rPr lang="es-ES" sz="2400" dirty="0">
                    <a:latin typeface="Arial" panose="020B0604020202020204" pitchFamily="34" charset="0"/>
                    <a:ea typeface="Cambria Math" panose="02040503050406030204" pitchFamily="18" charset="0"/>
                    <a:cs typeface="Arial" panose="020B0604020202020204" pitchFamily="34" charset="0"/>
                  </a:rPr>
                  <a:t> es igual al coseno del ángulo que  forman los </a:t>
                </a:r>
              </a:p>
              <a:p>
                <a:pPr marL="0" indent="0" algn="just">
                  <a:buNone/>
                </a:pPr>
                <a:r>
                  <a:rPr lang="es-ES" sz="2400" dirty="0">
                    <a:latin typeface="Arial" panose="020B0604020202020204" pitchFamily="34" charset="0"/>
                    <a:ea typeface="Cambria Math" panose="02040503050406030204" pitchFamily="18" charset="0"/>
                    <a:cs typeface="Arial" panose="020B0604020202020204" pitchFamily="34" charset="0"/>
                  </a:rPr>
                  <a:t>vectores</a:t>
                </a:r>
                <a14:m>
                  <m:oMath xmlns:m="http://schemas.openxmlformats.org/officeDocument/2006/math">
                    <m:r>
                      <a:rPr lang="es-ES" sz="2400" b="0" i="0" smtClean="0">
                        <a:latin typeface="Cambria Math" panose="02040503050406030204" pitchFamily="18" charset="0"/>
                        <a:ea typeface="Cambria Math" panose="02040503050406030204" pitchFamily="18" charset="0"/>
                      </a:rPr>
                      <m:t>   </m:t>
                    </m:r>
                    <m:r>
                      <a:rPr lang="es-ES" sz="2400" b="0" i="1" smtClean="0">
                        <a:latin typeface="Cambria Math" panose="02040503050406030204" pitchFamily="18" charset="0"/>
                        <a:ea typeface="Cambria Math" panose="02040503050406030204" pitchFamily="18" charset="0"/>
                      </a:rPr>
                      <m:t>𝑐𝑜𝑠</m:t>
                    </m:r>
                    <m:r>
                      <a:rPr lang="es-ES" sz="2400" b="0" i="1" smtClean="0">
                        <a:latin typeface="Cambria Math" panose="02040503050406030204" pitchFamily="18" charset="0"/>
                        <a:ea typeface="Cambria Math" panose="02040503050406030204" pitchFamily="18" charset="0"/>
                      </a:rPr>
                      <m:t>𝜃</m:t>
                    </m:r>
                    <m:r>
                      <a:rPr lang="es-ES" sz="2400" b="0" i="1" smtClean="0">
                        <a:latin typeface="Cambria Math" panose="02040503050406030204" pitchFamily="18" charset="0"/>
                        <a:ea typeface="Cambria Math" panose="02040503050406030204" pitchFamily="18" charset="0"/>
                      </a:rPr>
                      <m:t>=</m:t>
                    </m:r>
                    <m:sSub>
                      <m:sSubPr>
                        <m:ctrlPr>
                          <a:rPr lang="es-ES" sz="2400" i="1">
                            <a:latin typeface="Cambria Math" panose="02040503050406030204" pitchFamily="18" charset="0"/>
                            <a:ea typeface="Cambria Math" panose="02040503050406030204" pitchFamily="18" charset="0"/>
                            <a:cs typeface="Arial" panose="020B0604020202020204" pitchFamily="34" charset="0"/>
                          </a:rPr>
                        </m:ctrlPr>
                      </m:sSubPr>
                      <m:e>
                        <m:r>
                          <a:rPr lang="es-ES" sz="2400" i="1">
                            <a:latin typeface="Cambria Math" panose="02040503050406030204" pitchFamily="18" charset="0"/>
                            <a:ea typeface="Cambria Math" panose="02040503050406030204" pitchFamily="18" charset="0"/>
                            <a:cs typeface="Arial" panose="020B0604020202020204" pitchFamily="34" charset="0"/>
                          </a:rPr>
                          <m:t>𝛼</m:t>
                        </m:r>
                      </m:e>
                      <m:sub>
                        <m:r>
                          <a:rPr lang="es-ES" sz="2400" i="1">
                            <a:latin typeface="Cambria Math" panose="02040503050406030204" pitchFamily="18" charset="0"/>
                            <a:ea typeface="Cambria Math" panose="02040503050406030204" pitchFamily="18" charset="0"/>
                            <a:cs typeface="Arial" panose="020B0604020202020204" pitchFamily="34" charset="0"/>
                          </a:rPr>
                          <m:t>1</m:t>
                        </m:r>
                      </m:sub>
                    </m:sSub>
                    <m:sSub>
                      <m:sSubPr>
                        <m:ctrlPr>
                          <a:rPr lang="es-ES" sz="2400" i="1">
                            <a:latin typeface="Cambria Math" panose="02040503050406030204" pitchFamily="18" charset="0"/>
                            <a:ea typeface="Cambria Math" panose="02040503050406030204" pitchFamily="18" charset="0"/>
                            <a:cs typeface="Arial" panose="020B0604020202020204" pitchFamily="34" charset="0"/>
                          </a:rPr>
                        </m:ctrlPr>
                      </m:sSubPr>
                      <m:e>
                        <m:r>
                          <a:rPr lang="es-ES" sz="2400" i="1">
                            <a:latin typeface="Cambria Math" panose="02040503050406030204" pitchFamily="18" charset="0"/>
                            <a:ea typeface="Cambria Math" panose="02040503050406030204" pitchFamily="18" charset="0"/>
                            <a:cs typeface="Arial" panose="020B0604020202020204" pitchFamily="34" charset="0"/>
                          </a:rPr>
                          <m:t>𝛽</m:t>
                        </m:r>
                      </m:e>
                      <m:sub>
                        <m:r>
                          <a:rPr lang="es-ES" sz="2400" i="1">
                            <a:latin typeface="Cambria Math" panose="02040503050406030204" pitchFamily="18" charset="0"/>
                            <a:ea typeface="Cambria Math" panose="02040503050406030204" pitchFamily="18" charset="0"/>
                            <a:cs typeface="Arial" panose="020B0604020202020204" pitchFamily="34" charset="0"/>
                          </a:rPr>
                          <m:t>1</m:t>
                        </m:r>
                      </m:sub>
                    </m:sSub>
                    <m:r>
                      <a:rPr lang="es-ES" sz="2400" i="1">
                        <a:latin typeface="Cambria Math" panose="02040503050406030204" pitchFamily="18" charset="0"/>
                        <a:ea typeface="Cambria Math" panose="02040503050406030204" pitchFamily="18" charset="0"/>
                        <a:cs typeface="Arial" panose="020B0604020202020204" pitchFamily="34" charset="0"/>
                      </a:rPr>
                      <m:t>+</m:t>
                    </m:r>
                    <m:sSub>
                      <m:sSubPr>
                        <m:ctrlPr>
                          <a:rPr lang="es-ES" sz="2400" i="1">
                            <a:latin typeface="Cambria Math" panose="02040503050406030204" pitchFamily="18" charset="0"/>
                            <a:ea typeface="Cambria Math" panose="02040503050406030204" pitchFamily="18" charset="0"/>
                            <a:cs typeface="Arial" panose="020B0604020202020204" pitchFamily="34" charset="0"/>
                          </a:rPr>
                        </m:ctrlPr>
                      </m:sSubPr>
                      <m:e>
                        <m:r>
                          <a:rPr lang="es-ES" sz="2400" i="1">
                            <a:latin typeface="Cambria Math" panose="02040503050406030204" pitchFamily="18" charset="0"/>
                            <a:ea typeface="Cambria Math" panose="02040503050406030204" pitchFamily="18" charset="0"/>
                            <a:cs typeface="Arial" panose="020B0604020202020204" pitchFamily="34" charset="0"/>
                          </a:rPr>
                          <m:t>𝛼</m:t>
                        </m:r>
                      </m:e>
                      <m:sub>
                        <m:r>
                          <a:rPr lang="es-ES" sz="2400" i="1">
                            <a:latin typeface="Cambria Math" panose="02040503050406030204" pitchFamily="18" charset="0"/>
                            <a:ea typeface="Cambria Math" panose="02040503050406030204" pitchFamily="18" charset="0"/>
                            <a:cs typeface="Arial" panose="020B0604020202020204" pitchFamily="34" charset="0"/>
                          </a:rPr>
                          <m:t>2</m:t>
                        </m:r>
                      </m:sub>
                    </m:sSub>
                    <m:sSub>
                      <m:sSubPr>
                        <m:ctrlPr>
                          <a:rPr lang="es-ES" sz="2400" i="1">
                            <a:latin typeface="Cambria Math" panose="02040503050406030204" pitchFamily="18" charset="0"/>
                            <a:ea typeface="Cambria Math" panose="02040503050406030204" pitchFamily="18" charset="0"/>
                            <a:cs typeface="Arial" panose="020B0604020202020204" pitchFamily="34" charset="0"/>
                          </a:rPr>
                        </m:ctrlPr>
                      </m:sSubPr>
                      <m:e>
                        <m:r>
                          <a:rPr lang="es-ES" sz="2400" i="1">
                            <a:latin typeface="Cambria Math" panose="02040503050406030204" pitchFamily="18" charset="0"/>
                            <a:ea typeface="Cambria Math" panose="02040503050406030204" pitchFamily="18" charset="0"/>
                            <a:cs typeface="Arial" panose="020B0604020202020204" pitchFamily="34" charset="0"/>
                          </a:rPr>
                          <m:t>𝛽</m:t>
                        </m:r>
                      </m:e>
                      <m:sub>
                        <m:r>
                          <a:rPr lang="es-ES" sz="2400" i="1">
                            <a:latin typeface="Cambria Math" panose="02040503050406030204" pitchFamily="18" charset="0"/>
                            <a:ea typeface="Cambria Math" panose="02040503050406030204" pitchFamily="18" charset="0"/>
                            <a:cs typeface="Arial" panose="020B0604020202020204" pitchFamily="34" charset="0"/>
                          </a:rPr>
                          <m:t>2</m:t>
                        </m:r>
                      </m:sub>
                    </m:sSub>
                    <m:r>
                      <a:rPr lang="es-ES" sz="2400" i="1">
                        <a:latin typeface="Cambria Math" panose="02040503050406030204" pitchFamily="18" charset="0"/>
                        <a:ea typeface="Cambria Math" panose="02040503050406030204" pitchFamily="18" charset="0"/>
                        <a:cs typeface="Arial" panose="020B0604020202020204" pitchFamily="34" charset="0"/>
                      </a:rPr>
                      <m:t>+</m:t>
                    </m:r>
                    <m:sSub>
                      <m:sSubPr>
                        <m:ctrlPr>
                          <a:rPr lang="es-ES" sz="2400" i="1">
                            <a:latin typeface="Cambria Math" panose="02040503050406030204" pitchFamily="18" charset="0"/>
                            <a:ea typeface="Cambria Math" panose="02040503050406030204" pitchFamily="18" charset="0"/>
                            <a:cs typeface="Arial" panose="020B0604020202020204" pitchFamily="34" charset="0"/>
                          </a:rPr>
                        </m:ctrlPr>
                      </m:sSubPr>
                      <m:e>
                        <m:r>
                          <a:rPr lang="es-ES" sz="2400" i="1">
                            <a:latin typeface="Cambria Math" panose="02040503050406030204" pitchFamily="18" charset="0"/>
                            <a:ea typeface="Cambria Math" panose="02040503050406030204" pitchFamily="18" charset="0"/>
                            <a:cs typeface="Arial" panose="020B0604020202020204" pitchFamily="34" charset="0"/>
                          </a:rPr>
                          <m:t>𝛼</m:t>
                        </m:r>
                      </m:e>
                      <m:sub>
                        <m:r>
                          <a:rPr lang="es-ES" sz="2400" i="1">
                            <a:latin typeface="Cambria Math" panose="02040503050406030204" pitchFamily="18" charset="0"/>
                            <a:ea typeface="Cambria Math" panose="02040503050406030204" pitchFamily="18" charset="0"/>
                            <a:cs typeface="Arial" panose="020B0604020202020204" pitchFamily="34" charset="0"/>
                          </a:rPr>
                          <m:t>3</m:t>
                        </m:r>
                      </m:sub>
                    </m:sSub>
                    <m:sSub>
                      <m:sSubPr>
                        <m:ctrlPr>
                          <a:rPr lang="es-ES" sz="2400" i="1">
                            <a:latin typeface="Cambria Math" panose="02040503050406030204" pitchFamily="18" charset="0"/>
                            <a:ea typeface="Cambria Math" panose="02040503050406030204" pitchFamily="18" charset="0"/>
                            <a:cs typeface="Arial" panose="020B0604020202020204" pitchFamily="34" charset="0"/>
                          </a:rPr>
                        </m:ctrlPr>
                      </m:sSubPr>
                      <m:e>
                        <m:r>
                          <a:rPr lang="es-ES" sz="2400" i="1">
                            <a:latin typeface="Cambria Math" panose="02040503050406030204" pitchFamily="18" charset="0"/>
                            <a:ea typeface="Cambria Math" panose="02040503050406030204" pitchFamily="18" charset="0"/>
                            <a:cs typeface="Arial" panose="020B0604020202020204" pitchFamily="34" charset="0"/>
                          </a:rPr>
                          <m:t>𝛽</m:t>
                        </m:r>
                      </m:e>
                      <m:sub>
                        <m:r>
                          <a:rPr lang="es-ES" sz="2400" i="1">
                            <a:latin typeface="Cambria Math" panose="02040503050406030204" pitchFamily="18" charset="0"/>
                            <a:ea typeface="Cambria Math" panose="02040503050406030204" pitchFamily="18" charset="0"/>
                            <a:cs typeface="Arial" panose="020B0604020202020204" pitchFamily="34" charset="0"/>
                          </a:rPr>
                          <m:t>3</m:t>
                        </m:r>
                      </m:sub>
                    </m:sSub>
                  </m:oMath>
                </a14:m>
                <a:r>
                  <a:rPr lang="es-ES" sz="2400" b="0" dirty="0">
                    <a:latin typeface="Arial" panose="020B0604020202020204" pitchFamily="34" charset="0"/>
                    <a:ea typeface="Cambria Math" panose="02040503050406030204" pitchFamily="18" charset="0"/>
                    <a:cs typeface="Arial" panose="020B0604020202020204" pitchFamily="34" charset="0"/>
                  </a:rPr>
                  <a:t>. </a:t>
                </a:r>
                <a:r>
                  <a:rPr lang="es-ES" sz="2400" dirty="0">
                    <a:latin typeface="Arial" panose="020B0604020202020204" pitchFamily="34" charset="0"/>
                    <a:ea typeface="Cambria Math" panose="02040503050406030204" pitchFamily="18" charset="0"/>
                    <a:cs typeface="Arial" panose="020B0604020202020204" pitchFamily="34" charset="0"/>
                  </a:rPr>
                  <a:t>Dicho de </a:t>
                </a:r>
              </a:p>
              <a:p>
                <a:pPr marL="0" indent="0" algn="just">
                  <a:buNone/>
                </a:pPr>
                <a:r>
                  <a:rPr lang="es-ES" sz="2400" dirty="0">
                    <a:latin typeface="Arial" panose="020B0604020202020204" pitchFamily="34" charset="0"/>
                    <a:ea typeface="Cambria Math" panose="02040503050406030204" pitchFamily="18" charset="0"/>
                    <a:cs typeface="Arial" panose="020B0604020202020204" pitchFamily="34" charset="0"/>
                  </a:rPr>
                  <a:t>otro modo </a:t>
                </a:r>
                <a14:m>
                  <m:oMath xmlns:m="http://schemas.openxmlformats.org/officeDocument/2006/math">
                    <m:r>
                      <a:rPr lang="es-ES" sz="2400" i="1">
                        <a:latin typeface="Cambria Math" panose="02040503050406030204" pitchFamily="18" charset="0"/>
                        <a:ea typeface="Cambria Math" panose="02040503050406030204" pitchFamily="18" charset="0"/>
                      </a:rPr>
                      <m:t>𝜃</m:t>
                    </m:r>
                  </m:oMath>
                </a14:m>
                <a:r>
                  <a:rPr lang="es-ES" sz="2400" b="0" dirty="0">
                    <a:latin typeface="Arial" panose="020B0604020202020204" pitchFamily="34" charset="0"/>
                    <a:ea typeface="Cambria Math" panose="02040503050406030204" pitchFamily="18" charset="0"/>
                    <a:cs typeface="Arial" panose="020B0604020202020204" pitchFamily="34" charset="0"/>
                  </a:rPr>
                  <a:t> es el ángulo  que forma la dirección</a:t>
                </a:r>
              </a:p>
              <a:p>
                <a:pPr marL="0" indent="0" algn="just">
                  <a:buNone/>
                </a:pPr>
                <a:r>
                  <a:rPr lang="es-ES" sz="2400" b="0" dirty="0">
                    <a:latin typeface="Arial" panose="020B0604020202020204" pitchFamily="34" charset="0"/>
                    <a:ea typeface="Cambria Math" panose="02040503050406030204" pitchFamily="18" charset="0"/>
                    <a:cs typeface="Arial" panose="020B0604020202020204" pitchFamily="34" charset="0"/>
                  </a:rPr>
                  <a:t> en la que se quiere medir la magnetostricción </a:t>
                </a:r>
                <a14:m>
                  <m:oMath xmlns:m="http://schemas.openxmlformats.org/officeDocument/2006/math">
                    <m:d>
                      <m:dPr>
                        <m:ctrlPr>
                          <a:rPr lang="es-ES" sz="2400" b="0" i="1" smtClean="0">
                            <a:latin typeface="Cambria Math" panose="02040503050406030204" pitchFamily="18" charset="0"/>
                            <a:ea typeface="Cambria Math" panose="02040503050406030204" pitchFamily="18" charset="0"/>
                          </a:rPr>
                        </m:ctrlPr>
                      </m:dPr>
                      <m:e>
                        <m:sSub>
                          <m:sSubPr>
                            <m:ctrlPr>
                              <a:rPr lang="es-ES" sz="2400" i="1">
                                <a:latin typeface="Cambria Math" panose="02040503050406030204" pitchFamily="18" charset="0"/>
                                <a:ea typeface="Cambria Math" panose="02040503050406030204" pitchFamily="18" charset="0"/>
                              </a:rPr>
                            </m:ctrlPr>
                          </m:sSubPr>
                          <m:e>
                            <m:r>
                              <a:rPr lang="es-ES" sz="2400" i="1">
                                <a:latin typeface="Cambria Math" panose="02040503050406030204" pitchFamily="18" charset="0"/>
                                <a:ea typeface="Cambria Math" panose="02040503050406030204" pitchFamily="18" charset="0"/>
                              </a:rPr>
                              <m:t>𝜆</m:t>
                            </m:r>
                          </m:e>
                          <m:sub>
                            <m:r>
                              <a:rPr lang="es-ES" sz="2400" i="1">
                                <a:latin typeface="Cambria Math" panose="02040503050406030204" pitchFamily="18" charset="0"/>
                                <a:ea typeface="Cambria Math" panose="02040503050406030204" pitchFamily="18" charset="0"/>
                              </a:rPr>
                              <m:t>𝜃</m:t>
                            </m:r>
                          </m:sub>
                        </m:sSub>
                      </m:e>
                    </m:d>
                  </m:oMath>
                </a14:m>
                <a:endParaRPr lang="es-ES" sz="2400" b="0" dirty="0">
                  <a:latin typeface="Arial" panose="020B0604020202020204" pitchFamily="34" charset="0"/>
                  <a:ea typeface="Cambria Math" panose="02040503050406030204" pitchFamily="18" charset="0"/>
                  <a:cs typeface="Arial" panose="020B0604020202020204" pitchFamily="34" charset="0"/>
                </a:endParaRPr>
              </a:p>
              <a:p>
                <a:pPr marL="0" indent="0" algn="just">
                  <a:buNone/>
                </a:pPr>
                <a:r>
                  <a:rPr lang="es-ES" sz="2400" b="0" dirty="0">
                    <a:latin typeface="Arial" panose="020B0604020202020204" pitchFamily="34" charset="0"/>
                    <a:ea typeface="Cambria Math" panose="02040503050406030204" pitchFamily="18" charset="0"/>
                    <a:cs typeface="Arial" panose="020B0604020202020204" pitchFamily="34" charset="0"/>
                  </a:rPr>
                  <a:t> y la dirección de magnetización.</a:t>
                </a:r>
              </a:p>
              <a:p>
                <a:pPr marL="0" indent="0">
                  <a:buNone/>
                </a:pPr>
                <a:r>
                  <a:rPr lang="es-ES" sz="2400" dirty="0">
                    <a:ea typeface="Cambria Math" panose="02040503050406030204" pitchFamily="18" charset="0"/>
                  </a:rPr>
                  <a:t>                            </a:t>
                </a:r>
                <a14:m>
                  <m:oMath xmlns:m="http://schemas.openxmlformats.org/officeDocument/2006/math">
                    <m:sSub>
                      <m:sSubPr>
                        <m:ctrlPr>
                          <a:rPr lang="es-ES" sz="2400" i="1" smtClean="0">
                            <a:latin typeface="Cambria Math" panose="02040503050406030204" pitchFamily="18" charset="0"/>
                            <a:ea typeface="Cambria Math" panose="02040503050406030204" pitchFamily="18" charset="0"/>
                          </a:rPr>
                        </m:ctrlPr>
                      </m:sSubPr>
                      <m:e>
                        <m:r>
                          <a:rPr lang="es-ES" sz="2400" i="1">
                            <a:latin typeface="Cambria Math" panose="02040503050406030204" pitchFamily="18" charset="0"/>
                            <a:ea typeface="Cambria Math" panose="02040503050406030204" pitchFamily="18" charset="0"/>
                          </a:rPr>
                          <m:t>𝜆</m:t>
                        </m:r>
                      </m:e>
                      <m:sub>
                        <m:r>
                          <a:rPr lang="es-ES" sz="2400" i="1" smtClean="0">
                            <a:latin typeface="Cambria Math" panose="02040503050406030204" pitchFamily="18" charset="0"/>
                            <a:ea typeface="Cambria Math" panose="02040503050406030204" pitchFamily="18" charset="0"/>
                          </a:rPr>
                          <m:t>𝜃</m:t>
                        </m:r>
                      </m:sub>
                    </m:sSub>
                    <m:r>
                      <a:rPr lang="es-ES" sz="2400" b="0" i="1" smtClean="0">
                        <a:latin typeface="Cambria Math" panose="02040503050406030204" pitchFamily="18" charset="0"/>
                        <a:ea typeface="Cambria Math" panose="02040503050406030204" pitchFamily="18" charset="0"/>
                      </a:rPr>
                      <m:t>=</m:t>
                    </m:r>
                    <m:f>
                      <m:fPr>
                        <m:ctrlPr>
                          <a:rPr lang="es-ES" sz="2400" i="1">
                            <a:latin typeface="Cambria Math" panose="02040503050406030204" pitchFamily="18" charset="0"/>
                            <a:ea typeface="Cambria Math" panose="02040503050406030204" pitchFamily="18" charset="0"/>
                            <a:cs typeface="Arial" panose="020B0604020202020204" pitchFamily="34" charset="0"/>
                          </a:rPr>
                        </m:ctrlPr>
                      </m:fPr>
                      <m:num>
                        <m:r>
                          <a:rPr lang="es-ES" sz="2400" i="1">
                            <a:latin typeface="Cambria Math" panose="02040503050406030204" pitchFamily="18" charset="0"/>
                            <a:ea typeface="Cambria Math" panose="02040503050406030204" pitchFamily="18" charset="0"/>
                            <a:cs typeface="Arial" panose="020B0604020202020204" pitchFamily="34" charset="0"/>
                          </a:rPr>
                          <m:t>3</m:t>
                        </m:r>
                      </m:num>
                      <m:den>
                        <m:r>
                          <a:rPr lang="es-ES" sz="2400" i="1">
                            <a:latin typeface="Cambria Math" panose="02040503050406030204" pitchFamily="18" charset="0"/>
                            <a:ea typeface="Cambria Math" panose="02040503050406030204" pitchFamily="18" charset="0"/>
                            <a:cs typeface="Arial" panose="020B0604020202020204" pitchFamily="34" charset="0"/>
                          </a:rPr>
                          <m:t>2</m:t>
                        </m:r>
                      </m:den>
                    </m:f>
                    <m:sSub>
                      <m:sSubPr>
                        <m:ctrlPr>
                          <a:rPr lang="es-ES" sz="2400" i="1">
                            <a:latin typeface="Cambria Math" panose="02040503050406030204" pitchFamily="18" charset="0"/>
                            <a:ea typeface="Cambria Math" panose="02040503050406030204" pitchFamily="18" charset="0"/>
                          </a:rPr>
                        </m:ctrlPr>
                      </m:sSubPr>
                      <m:e>
                        <m:r>
                          <a:rPr lang="es-ES" sz="2400" i="1">
                            <a:latin typeface="Cambria Math" panose="02040503050406030204" pitchFamily="18" charset="0"/>
                            <a:ea typeface="Cambria Math" panose="02040503050406030204" pitchFamily="18" charset="0"/>
                          </a:rPr>
                          <m:t>𝜆</m:t>
                        </m:r>
                      </m:e>
                      <m:sub>
                        <m:r>
                          <a:rPr lang="es-ES" sz="2400" i="1">
                            <a:latin typeface="Cambria Math" panose="02040503050406030204" pitchFamily="18" charset="0"/>
                            <a:ea typeface="Cambria Math" panose="02040503050406030204" pitchFamily="18" charset="0"/>
                          </a:rPr>
                          <m:t>𝑆</m:t>
                        </m:r>
                      </m:sub>
                    </m:sSub>
                    <m:d>
                      <m:dPr>
                        <m:begChr m:val="["/>
                        <m:endChr m:val="]"/>
                        <m:ctrlPr>
                          <a:rPr lang="es-ES" sz="2400" i="1">
                            <a:latin typeface="Cambria Math" panose="02040503050406030204" pitchFamily="18" charset="0"/>
                            <a:ea typeface="Cambria Math" panose="02040503050406030204" pitchFamily="18" charset="0"/>
                          </a:rPr>
                        </m:ctrlPr>
                      </m:dPr>
                      <m:e>
                        <m:sSup>
                          <m:sSupPr>
                            <m:ctrlPr>
                              <a:rPr lang="es-ES" sz="2400" i="1">
                                <a:latin typeface="Cambria Math" panose="02040503050406030204" pitchFamily="18" charset="0"/>
                                <a:ea typeface="Cambria Math" panose="02040503050406030204" pitchFamily="18" charset="0"/>
                              </a:rPr>
                            </m:ctrlPr>
                          </m:sSupPr>
                          <m:e>
                            <m:d>
                              <m:dPr>
                                <m:ctrlPr>
                                  <a:rPr lang="es-ES" sz="2400" i="1">
                                    <a:latin typeface="Cambria Math" panose="02040503050406030204" pitchFamily="18" charset="0"/>
                                    <a:ea typeface="Cambria Math" panose="02040503050406030204" pitchFamily="18" charset="0"/>
                                  </a:rPr>
                                </m:ctrlPr>
                              </m:dPr>
                              <m:e>
                                <m:r>
                                  <a:rPr lang="es-ES" sz="2400" i="1">
                                    <a:latin typeface="Cambria Math" panose="02040503050406030204" pitchFamily="18" charset="0"/>
                                    <a:ea typeface="Cambria Math" panose="02040503050406030204" pitchFamily="18" charset="0"/>
                                  </a:rPr>
                                  <m:t>𝑐𝑜𝑠</m:t>
                                </m:r>
                                <m:r>
                                  <a:rPr lang="es-ES" sz="2400" i="1">
                                    <a:latin typeface="Cambria Math" panose="02040503050406030204" pitchFamily="18" charset="0"/>
                                    <a:ea typeface="Cambria Math" panose="02040503050406030204" pitchFamily="18" charset="0"/>
                                  </a:rPr>
                                  <m:t>𝜃</m:t>
                                </m:r>
                              </m:e>
                            </m:d>
                          </m:e>
                          <m:sup>
                            <m:r>
                              <a:rPr lang="es-ES" sz="2400" i="1">
                                <a:latin typeface="Cambria Math" panose="02040503050406030204" pitchFamily="18" charset="0"/>
                                <a:ea typeface="Cambria Math" panose="02040503050406030204" pitchFamily="18" charset="0"/>
                              </a:rPr>
                              <m:t>2</m:t>
                            </m:r>
                          </m:sup>
                        </m:sSup>
                        <m:r>
                          <a:rPr lang="es-ES" sz="2400" i="1">
                            <a:latin typeface="Cambria Math" panose="02040503050406030204" pitchFamily="18" charset="0"/>
                            <a:ea typeface="Cambria Math" panose="02040503050406030204" pitchFamily="18" charset="0"/>
                          </a:rPr>
                          <m:t>−</m:t>
                        </m:r>
                        <m:f>
                          <m:fPr>
                            <m:ctrlPr>
                              <a:rPr lang="es-ES" sz="2400" i="1">
                                <a:latin typeface="Cambria Math" panose="02040503050406030204" pitchFamily="18" charset="0"/>
                                <a:ea typeface="Cambria Math" panose="02040503050406030204" pitchFamily="18" charset="0"/>
                              </a:rPr>
                            </m:ctrlPr>
                          </m:fPr>
                          <m:num>
                            <m:r>
                              <a:rPr lang="es-ES" sz="2400" i="1">
                                <a:latin typeface="Cambria Math" panose="02040503050406030204" pitchFamily="18" charset="0"/>
                                <a:ea typeface="Cambria Math" panose="02040503050406030204" pitchFamily="18" charset="0"/>
                              </a:rPr>
                              <m:t>1</m:t>
                            </m:r>
                          </m:num>
                          <m:den>
                            <m:r>
                              <a:rPr lang="es-ES" sz="2400" i="1">
                                <a:latin typeface="Cambria Math" panose="02040503050406030204" pitchFamily="18" charset="0"/>
                                <a:ea typeface="Cambria Math" panose="02040503050406030204" pitchFamily="18" charset="0"/>
                              </a:rPr>
                              <m:t>3</m:t>
                            </m:r>
                          </m:den>
                        </m:f>
                      </m:e>
                    </m:d>
                  </m:oMath>
                </a14:m>
                <a:endParaRPr lang="es-ES" sz="2400" dirty="0">
                  <a:latin typeface="Arial" panose="020B0604020202020204" pitchFamily="34" charset="0"/>
                  <a:cs typeface="Arial" panose="020B0604020202020204" pitchFamily="34" charset="0"/>
                </a:endParaRPr>
              </a:p>
            </p:txBody>
          </p:sp>
        </mc:Choice>
        <mc:Fallback>
          <p:sp>
            <p:nvSpPr>
              <p:cNvPr id="3" name="Marcador de contenido 2">
                <a:extLst>
                  <a:ext uri="{FF2B5EF4-FFF2-40B4-BE49-F238E27FC236}">
                    <a16:creationId xmlns:a16="http://schemas.microsoft.com/office/drawing/2014/main" xmlns="" xmlns:a14="http://schemas.microsoft.com/office/drawing/2010/main" id="{92790477-F774-4268-8520-6C995F2202B5}"/>
                  </a:ext>
                </a:extLst>
              </p:cNvPr>
              <p:cNvSpPr>
                <a:spLocks noGrp="1" noRot="1" noChangeAspect="1" noMove="1" noResize="1" noEditPoints="1" noAdjustHandles="1" noChangeArrowheads="1" noChangeShapeType="1" noTextEdit="1"/>
              </p:cNvSpPr>
              <p:nvPr>
                <p:ph idx="1"/>
              </p:nvPr>
            </p:nvSpPr>
            <p:spPr>
              <a:xfrm>
                <a:off x="207818" y="689317"/>
                <a:ext cx="11679382" cy="6016283"/>
              </a:xfrm>
              <a:blipFill>
                <a:blip r:embed="rId2" cstate="print"/>
                <a:stretch>
                  <a:fillRect l="-522" t="-1418"/>
                </a:stretch>
              </a:blipFill>
            </p:spPr>
            <p:txBody>
              <a:bodyPr/>
              <a:lstStyle/>
              <a:p>
                <a:r>
                  <a:rPr lang="es-ES">
                    <a:noFill/>
                  </a:rPr>
                  <a:t> </a:t>
                </a:r>
              </a:p>
            </p:txBody>
          </p:sp>
        </mc:Fallback>
      </mc:AlternateContent>
      <p:pic>
        <p:nvPicPr>
          <p:cNvPr id="4" name="Imagen 3">
            <a:extLst>
              <a:ext uri="{FF2B5EF4-FFF2-40B4-BE49-F238E27FC236}">
                <a16:creationId xmlns:a16="http://schemas.microsoft.com/office/drawing/2014/main" xmlns="" id="{1C5AB23A-587D-40AB-A365-4B397C0E79A3}"/>
              </a:ext>
            </a:extLst>
          </p:cNvPr>
          <p:cNvPicPr>
            <a:picLocks noChangeAspect="1"/>
          </p:cNvPicPr>
          <p:nvPr/>
        </p:nvPicPr>
        <p:blipFill>
          <a:blip r:embed="rId3" cstate="print"/>
          <a:stretch>
            <a:fillRect/>
          </a:stretch>
        </p:blipFill>
        <p:spPr>
          <a:xfrm>
            <a:off x="7409233" y="2436055"/>
            <a:ext cx="3944567" cy="4269545"/>
          </a:xfrm>
          <a:prstGeom prst="rect">
            <a:avLst/>
          </a:prstGeom>
        </p:spPr>
      </p:pic>
    </p:spTree>
    <p:extLst>
      <p:ext uri="{BB962C8B-B14F-4D97-AF65-F5344CB8AC3E}">
        <p14:creationId xmlns:p14="http://schemas.microsoft.com/office/powerpoint/2010/main" xmlns="" val="24427050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9511437-7DE7-4E9B-BFA7-D76167F89A1D}"/>
              </a:ext>
            </a:extLst>
          </p:cNvPr>
          <p:cNvSpPr>
            <a:spLocks noGrp="1"/>
          </p:cNvSpPr>
          <p:nvPr>
            <p:ph type="title"/>
          </p:nvPr>
        </p:nvSpPr>
        <p:spPr>
          <a:xfrm>
            <a:off x="838200" y="445150"/>
            <a:ext cx="10515600" cy="315912"/>
          </a:xfrm>
        </p:spPr>
        <p:txBody>
          <a:bodyPr>
            <a:noAutofit/>
          </a:bodyPr>
          <a:lstStyle/>
          <a:p>
            <a:r>
              <a:rPr lang="es-ES" sz="3200" b="1" dirty="0">
                <a:solidFill>
                  <a:srgbClr val="FF0000"/>
                </a:solidFill>
              </a:rPr>
              <a:t>Magneto estricción en cristales uniaxiales, (hexagonal) </a:t>
            </a:r>
            <a:endParaRPr lang="es-ES" sz="3200" dirty="0"/>
          </a:p>
        </p:txBody>
      </p:sp>
      <mc:AlternateContent xmlns:mc="http://schemas.openxmlformats.org/markup-compatibility/2006">
        <mc:Choice xmlns:a14="http://schemas.microsoft.com/office/drawing/2010/main" xmlns="" Requires="a14">
          <p:sp>
            <p:nvSpPr>
              <p:cNvPr id="3" name="Marcador de contenido 2">
                <a:extLst>
                  <a:ext uri="{FF2B5EF4-FFF2-40B4-BE49-F238E27FC236}">
                    <a16:creationId xmlns:a16="http://schemas.microsoft.com/office/drawing/2014/main" id="{6FD21145-B655-4779-8589-26F7F7518F50}"/>
                  </a:ext>
                </a:extLst>
              </p:cNvPr>
              <p:cNvSpPr>
                <a:spLocks noGrp="1"/>
              </p:cNvSpPr>
              <p:nvPr>
                <p:ph idx="1"/>
              </p:nvPr>
            </p:nvSpPr>
            <p:spPr>
              <a:xfrm>
                <a:off x="360217" y="1179801"/>
                <a:ext cx="8437419" cy="6079979"/>
              </a:xfrm>
            </p:spPr>
            <p:txBody>
              <a:bodyPr>
                <a:normAutofit fontScale="70000" lnSpcReduction="20000"/>
              </a:bodyPr>
              <a:lstStyle/>
              <a:p>
                <a:pPr marL="0" indent="0" algn="just">
                  <a:buNone/>
                </a:pPr>
                <a:r>
                  <a:rPr lang="es-ES" dirty="0"/>
                  <a:t>En este caso la expresión para un cristal hexagonal (cobalto) es:</a:t>
                </a:r>
              </a:p>
              <a:p>
                <a:pPr marL="0" indent="0" algn="just">
                  <a:lnSpc>
                    <a:spcPct val="120000"/>
                  </a:lnSpc>
                  <a:buNone/>
                </a:pPr>
                <a:r>
                  <a:rPr lang="es-ES" dirty="0"/>
                  <a:t> </a:t>
                </a:r>
                <a14:m>
                  <m:oMath xmlns:m="http://schemas.openxmlformats.org/officeDocument/2006/math">
                    <m:r>
                      <a:rPr lang="es-ES" i="1">
                        <a:latin typeface="Cambria Math" panose="02040503050406030204" pitchFamily="18" charset="0"/>
                        <a:ea typeface="Cambria Math" panose="02040503050406030204" pitchFamily="18" charset="0"/>
                      </a:rPr>
                      <m:t>𝜆</m:t>
                    </m:r>
                    <m:r>
                      <a:rPr lang="es-ES" i="1">
                        <a:latin typeface="Cambria Math" panose="02040503050406030204" pitchFamily="18" charset="0"/>
                        <a:ea typeface="Cambria Math" panose="02040503050406030204" pitchFamily="18" charset="0"/>
                      </a:rPr>
                      <m:t> =</m:t>
                    </m:r>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𝜆</m:t>
                        </m:r>
                      </m:e>
                      <m:sub>
                        <m:r>
                          <a:rPr lang="es-ES" i="1">
                            <a:latin typeface="Cambria Math" panose="02040503050406030204" pitchFamily="18" charset="0"/>
                            <a:ea typeface="Cambria Math" panose="02040503050406030204" pitchFamily="18" charset="0"/>
                          </a:rPr>
                          <m:t>𝐴</m:t>
                        </m:r>
                      </m:sub>
                    </m:sSub>
                    <m:d>
                      <m:dPr>
                        <m:begChr m:val="["/>
                        <m:endChr m:val="]"/>
                        <m:ctrlPr>
                          <a:rPr lang="es-ES" i="1">
                            <a:latin typeface="Cambria Math" panose="02040503050406030204" pitchFamily="18" charset="0"/>
                            <a:ea typeface="Cambria Math" panose="02040503050406030204" pitchFamily="18" charset="0"/>
                          </a:rPr>
                        </m:ctrlPr>
                      </m:dPr>
                      <m:e>
                        <m:sSup>
                          <m:sSupPr>
                            <m:ctrlPr>
                              <a:rPr lang="es-ES" i="1">
                                <a:latin typeface="Cambria Math" panose="02040503050406030204" pitchFamily="18" charset="0"/>
                                <a:ea typeface="Cambria Math" panose="02040503050406030204" pitchFamily="18" charset="0"/>
                              </a:rPr>
                            </m:ctrlPr>
                          </m:sSupPr>
                          <m:e>
                            <m:d>
                              <m:dPr>
                                <m:ctrlPr>
                                  <a:rPr lang="es-ES" i="1">
                                    <a:latin typeface="Cambria Math" panose="02040503050406030204" pitchFamily="18" charset="0"/>
                                    <a:ea typeface="Cambria Math" panose="02040503050406030204" pitchFamily="18" charset="0"/>
                                  </a:rPr>
                                </m:ctrlPr>
                              </m:dPr>
                              <m:e>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s-ES" i="1">
                                        <a:latin typeface="Cambria Math" panose="02040503050406030204" pitchFamily="18" charset="0"/>
                                        <a:ea typeface="Cambria Math" panose="02040503050406030204" pitchFamily="18" charset="0"/>
                                      </a:rPr>
                                      <m:t>1</m:t>
                                    </m:r>
                                  </m:sub>
                                </m:sSub>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𝛽</m:t>
                                    </m:r>
                                  </m:e>
                                  <m:sub>
                                    <m:r>
                                      <a:rPr lang="es-ES" i="1">
                                        <a:latin typeface="Cambria Math" panose="02040503050406030204" pitchFamily="18" charset="0"/>
                                        <a:ea typeface="Cambria Math" panose="02040503050406030204" pitchFamily="18" charset="0"/>
                                      </a:rPr>
                                      <m:t>1</m:t>
                                    </m:r>
                                  </m:sub>
                                </m:sSub>
                                <m:r>
                                  <a:rPr lang="es-ES" i="1">
                                    <a:latin typeface="Cambria Math" panose="02040503050406030204" pitchFamily="18" charset="0"/>
                                    <a:ea typeface="Cambria Math" panose="02040503050406030204" pitchFamily="18" charset="0"/>
                                  </a:rPr>
                                  <m:t>+</m:t>
                                </m:r>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s-ES" i="1">
                                        <a:latin typeface="Cambria Math" panose="02040503050406030204" pitchFamily="18" charset="0"/>
                                        <a:ea typeface="Cambria Math" panose="02040503050406030204" pitchFamily="18" charset="0"/>
                                      </a:rPr>
                                      <m:t>2</m:t>
                                    </m:r>
                                  </m:sub>
                                </m:sSub>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𝛽</m:t>
                                    </m:r>
                                  </m:e>
                                  <m:sub>
                                    <m:r>
                                      <a:rPr lang="es-ES" i="1">
                                        <a:latin typeface="Cambria Math" panose="02040503050406030204" pitchFamily="18" charset="0"/>
                                        <a:ea typeface="Cambria Math" panose="02040503050406030204" pitchFamily="18" charset="0"/>
                                      </a:rPr>
                                      <m:t>2</m:t>
                                    </m:r>
                                  </m:sub>
                                </m:sSub>
                              </m:e>
                            </m:d>
                          </m:e>
                          <m:sup>
                            <m:r>
                              <a:rPr lang="es-ES" i="1">
                                <a:latin typeface="Cambria Math" panose="02040503050406030204" pitchFamily="18" charset="0"/>
                                <a:ea typeface="Cambria Math" panose="02040503050406030204" pitchFamily="18" charset="0"/>
                              </a:rPr>
                              <m:t>2</m:t>
                            </m:r>
                          </m:sup>
                        </m:sSup>
                        <m:r>
                          <a:rPr lang="es-ES" i="1">
                            <a:latin typeface="Cambria Math" panose="02040503050406030204" pitchFamily="18" charset="0"/>
                            <a:ea typeface="Cambria Math" panose="02040503050406030204" pitchFamily="18" charset="0"/>
                          </a:rPr>
                          <m:t>−</m:t>
                        </m:r>
                        <m:d>
                          <m:dPr>
                            <m:ctrlPr>
                              <a:rPr lang="es-ES" i="1">
                                <a:latin typeface="Cambria Math" panose="02040503050406030204" pitchFamily="18" charset="0"/>
                                <a:ea typeface="Cambria Math" panose="02040503050406030204" pitchFamily="18" charset="0"/>
                              </a:rPr>
                            </m:ctrlPr>
                          </m:dPr>
                          <m:e>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s-ES" i="1">
                                    <a:latin typeface="Cambria Math" panose="02040503050406030204" pitchFamily="18" charset="0"/>
                                    <a:ea typeface="Cambria Math" panose="02040503050406030204" pitchFamily="18" charset="0"/>
                                  </a:rPr>
                                  <m:t>1</m:t>
                                </m:r>
                              </m:sub>
                            </m:sSub>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𝛽</m:t>
                                </m:r>
                              </m:e>
                              <m:sub>
                                <m:r>
                                  <a:rPr lang="es-ES" i="1">
                                    <a:latin typeface="Cambria Math" panose="02040503050406030204" pitchFamily="18" charset="0"/>
                                    <a:ea typeface="Cambria Math" panose="02040503050406030204" pitchFamily="18" charset="0"/>
                                  </a:rPr>
                                  <m:t>1</m:t>
                                </m:r>
                              </m:sub>
                            </m:sSub>
                            <m:r>
                              <a:rPr lang="es-ES" i="1">
                                <a:latin typeface="Cambria Math" panose="02040503050406030204" pitchFamily="18" charset="0"/>
                                <a:ea typeface="Cambria Math" panose="02040503050406030204" pitchFamily="18" charset="0"/>
                              </a:rPr>
                              <m:t>+</m:t>
                            </m:r>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s-ES" i="1">
                                    <a:latin typeface="Cambria Math" panose="02040503050406030204" pitchFamily="18" charset="0"/>
                                    <a:ea typeface="Cambria Math" panose="02040503050406030204" pitchFamily="18" charset="0"/>
                                  </a:rPr>
                                  <m:t>2</m:t>
                                </m:r>
                              </m:sub>
                            </m:sSub>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𝛽</m:t>
                                </m:r>
                              </m:e>
                              <m:sub>
                                <m:r>
                                  <a:rPr lang="es-ES" i="1">
                                    <a:latin typeface="Cambria Math" panose="02040503050406030204" pitchFamily="18" charset="0"/>
                                    <a:ea typeface="Cambria Math" panose="02040503050406030204" pitchFamily="18" charset="0"/>
                                  </a:rPr>
                                  <m:t>2</m:t>
                                </m:r>
                              </m:sub>
                            </m:sSub>
                          </m:e>
                        </m:d>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s-ES" i="1">
                                <a:latin typeface="Cambria Math" panose="02040503050406030204" pitchFamily="18" charset="0"/>
                                <a:ea typeface="Cambria Math" panose="02040503050406030204" pitchFamily="18" charset="0"/>
                              </a:rPr>
                              <m:t>3</m:t>
                            </m:r>
                          </m:sub>
                        </m:sSub>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𝛽</m:t>
                            </m:r>
                          </m:e>
                          <m:sub>
                            <m:r>
                              <a:rPr lang="es-ES" i="1">
                                <a:latin typeface="Cambria Math" panose="02040503050406030204" pitchFamily="18" charset="0"/>
                                <a:ea typeface="Cambria Math" panose="02040503050406030204" pitchFamily="18" charset="0"/>
                              </a:rPr>
                              <m:t>3</m:t>
                            </m:r>
                          </m:sub>
                        </m:sSub>
                      </m:e>
                    </m:d>
                    <m:r>
                      <a:rPr lang="es-ES" i="1">
                        <a:latin typeface="Cambria Math" panose="02040503050406030204" pitchFamily="18" charset="0"/>
                        <a:ea typeface="Cambria Math" panose="02040503050406030204" pitchFamily="18" charset="0"/>
                      </a:rPr>
                      <m:t>+</m:t>
                    </m:r>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𝜆</m:t>
                        </m:r>
                      </m:e>
                      <m:sub>
                        <m:r>
                          <a:rPr lang="es-ES" i="1">
                            <a:latin typeface="Cambria Math" panose="02040503050406030204" pitchFamily="18" charset="0"/>
                            <a:ea typeface="Cambria Math" panose="02040503050406030204" pitchFamily="18" charset="0"/>
                          </a:rPr>
                          <m:t>𝐵</m:t>
                        </m:r>
                      </m:sub>
                    </m:sSub>
                    <m:d>
                      <m:dPr>
                        <m:begChr m:val="["/>
                        <m:endChr m:val="]"/>
                        <m:ctrlPr>
                          <a:rPr lang="es-ES" i="1">
                            <a:latin typeface="Cambria Math" panose="02040503050406030204" pitchFamily="18" charset="0"/>
                            <a:ea typeface="Cambria Math" panose="02040503050406030204" pitchFamily="18" charset="0"/>
                          </a:rPr>
                        </m:ctrlPr>
                      </m:dPr>
                      <m:e>
                        <m:d>
                          <m:dPr>
                            <m:ctrlPr>
                              <a:rPr lang="es-ES" i="1">
                                <a:latin typeface="Cambria Math" panose="02040503050406030204" pitchFamily="18" charset="0"/>
                                <a:ea typeface="Cambria Math" panose="02040503050406030204" pitchFamily="18" charset="0"/>
                              </a:rPr>
                            </m:ctrlPr>
                          </m:dPr>
                          <m:e>
                            <m:r>
                              <a:rPr lang="es-ES" i="1">
                                <a:latin typeface="Cambria Math" panose="02040503050406030204" pitchFamily="18" charset="0"/>
                                <a:ea typeface="Cambria Math" panose="02040503050406030204" pitchFamily="18" charset="0"/>
                              </a:rPr>
                              <m:t>1−</m:t>
                            </m:r>
                            <m:sSup>
                              <m:sSupPr>
                                <m:ctrlPr>
                                  <a:rPr lang="es-ES" i="1">
                                    <a:latin typeface="Cambria Math" panose="02040503050406030204" pitchFamily="18" charset="0"/>
                                    <a:ea typeface="Cambria Math" panose="02040503050406030204" pitchFamily="18" charset="0"/>
                                  </a:rPr>
                                </m:ctrlPr>
                              </m:sSupPr>
                              <m:e>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s-ES" i="1">
                                        <a:latin typeface="Cambria Math" panose="02040503050406030204" pitchFamily="18" charset="0"/>
                                        <a:ea typeface="Cambria Math" panose="02040503050406030204" pitchFamily="18" charset="0"/>
                                      </a:rPr>
                                      <m:t>3</m:t>
                                    </m:r>
                                  </m:sub>
                                </m:sSub>
                              </m:e>
                              <m:sup>
                                <m:r>
                                  <a:rPr lang="es-ES" i="1">
                                    <a:latin typeface="Cambria Math" panose="02040503050406030204" pitchFamily="18" charset="0"/>
                                    <a:ea typeface="Cambria Math" panose="02040503050406030204" pitchFamily="18" charset="0"/>
                                  </a:rPr>
                                  <m:t>2</m:t>
                                </m:r>
                              </m:sup>
                            </m:sSup>
                          </m:e>
                        </m:d>
                        <m:d>
                          <m:dPr>
                            <m:ctrlPr>
                              <a:rPr lang="es-ES" i="1">
                                <a:latin typeface="Cambria Math" panose="02040503050406030204" pitchFamily="18" charset="0"/>
                                <a:ea typeface="Cambria Math" panose="02040503050406030204" pitchFamily="18" charset="0"/>
                              </a:rPr>
                            </m:ctrlPr>
                          </m:dPr>
                          <m:e>
                            <m:r>
                              <a:rPr lang="es-ES" i="1">
                                <a:latin typeface="Cambria Math" panose="02040503050406030204" pitchFamily="18" charset="0"/>
                                <a:ea typeface="Cambria Math" panose="02040503050406030204" pitchFamily="18" charset="0"/>
                              </a:rPr>
                              <m:t>1−</m:t>
                            </m:r>
                            <m:sSup>
                              <m:sSupPr>
                                <m:ctrlPr>
                                  <a:rPr lang="es-ES" i="1">
                                    <a:latin typeface="Cambria Math" panose="02040503050406030204" pitchFamily="18" charset="0"/>
                                    <a:ea typeface="Cambria Math" panose="02040503050406030204" pitchFamily="18" charset="0"/>
                                  </a:rPr>
                                </m:ctrlPr>
                              </m:sSupPr>
                              <m:e>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𝛽</m:t>
                                    </m:r>
                                  </m:e>
                                  <m:sub>
                                    <m:r>
                                      <a:rPr lang="es-ES" i="1">
                                        <a:latin typeface="Cambria Math" panose="02040503050406030204" pitchFamily="18" charset="0"/>
                                        <a:ea typeface="Cambria Math" panose="02040503050406030204" pitchFamily="18" charset="0"/>
                                      </a:rPr>
                                      <m:t>3</m:t>
                                    </m:r>
                                  </m:sub>
                                </m:sSub>
                              </m:e>
                              <m:sup>
                                <m:r>
                                  <a:rPr lang="es-ES" i="1">
                                    <a:latin typeface="Cambria Math" panose="02040503050406030204" pitchFamily="18" charset="0"/>
                                    <a:ea typeface="Cambria Math" panose="02040503050406030204" pitchFamily="18" charset="0"/>
                                  </a:rPr>
                                  <m:t>2</m:t>
                                </m:r>
                              </m:sup>
                            </m:sSup>
                          </m:e>
                        </m:d>
                        <m:r>
                          <a:rPr lang="es-ES" i="1">
                            <a:latin typeface="Cambria Math" panose="02040503050406030204" pitchFamily="18" charset="0"/>
                            <a:ea typeface="Cambria Math" panose="02040503050406030204" pitchFamily="18" charset="0"/>
                          </a:rPr>
                          <m:t>−</m:t>
                        </m:r>
                        <m:sSup>
                          <m:sSupPr>
                            <m:ctrlPr>
                              <a:rPr lang="es-ES" i="1">
                                <a:latin typeface="Cambria Math" panose="02040503050406030204" pitchFamily="18" charset="0"/>
                                <a:ea typeface="Cambria Math" panose="02040503050406030204" pitchFamily="18" charset="0"/>
                              </a:rPr>
                            </m:ctrlPr>
                          </m:sSupPr>
                          <m:e>
                            <m:d>
                              <m:dPr>
                                <m:ctrlPr>
                                  <a:rPr lang="es-ES" i="1">
                                    <a:latin typeface="Cambria Math" panose="02040503050406030204" pitchFamily="18" charset="0"/>
                                    <a:ea typeface="Cambria Math" panose="02040503050406030204" pitchFamily="18" charset="0"/>
                                  </a:rPr>
                                </m:ctrlPr>
                              </m:dPr>
                              <m:e>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s-ES" i="1">
                                        <a:latin typeface="Cambria Math" panose="02040503050406030204" pitchFamily="18" charset="0"/>
                                        <a:ea typeface="Cambria Math" panose="02040503050406030204" pitchFamily="18" charset="0"/>
                                      </a:rPr>
                                      <m:t>1</m:t>
                                    </m:r>
                                  </m:sub>
                                </m:sSub>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𝛽</m:t>
                                    </m:r>
                                  </m:e>
                                  <m:sub>
                                    <m:r>
                                      <a:rPr lang="es-ES" i="1">
                                        <a:latin typeface="Cambria Math" panose="02040503050406030204" pitchFamily="18" charset="0"/>
                                        <a:ea typeface="Cambria Math" panose="02040503050406030204" pitchFamily="18" charset="0"/>
                                      </a:rPr>
                                      <m:t>1</m:t>
                                    </m:r>
                                  </m:sub>
                                </m:sSub>
                                <m:r>
                                  <a:rPr lang="es-ES" i="1">
                                    <a:latin typeface="Cambria Math" panose="02040503050406030204" pitchFamily="18" charset="0"/>
                                    <a:ea typeface="Cambria Math" panose="02040503050406030204" pitchFamily="18" charset="0"/>
                                  </a:rPr>
                                  <m:t>+</m:t>
                                </m:r>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s-ES" i="1">
                                        <a:latin typeface="Cambria Math" panose="02040503050406030204" pitchFamily="18" charset="0"/>
                                        <a:ea typeface="Cambria Math" panose="02040503050406030204" pitchFamily="18" charset="0"/>
                                      </a:rPr>
                                      <m:t>2</m:t>
                                    </m:r>
                                  </m:sub>
                                </m:sSub>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𝛽</m:t>
                                    </m:r>
                                  </m:e>
                                  <m:sub>
                                    <m:r>
                                      <a:rPr lang="es-ES" i="1">
                                        <a:latin typeface="Cambria Math" panose="02040503050406030204" pitchFamily="18" charset="0"/>
                                        <a:ea typeface="Cambria Math" panose="02040503050406030204" pitchFamily="18" charset="0"/>
                                      </a:rPr>
                                      <m:t>2</m:t>
                                    </m:r>
                                  </m:sub>
                                </m:sSub>
                              </m:e>
                            </m:d>
                          </m:e>
                          <m:sup>
                            <m:r>
                              <a:rPr lang="es-ES" i="1">
                                <a:latin typeface="Cambria Math" panose="02040503050406030204" pitchFamily="18" charset="0"/>
                                <a:ea typeface="Cambria Math" panose="02040503050406030204" pitchFamily="18" charset="0"/>
                              </a:rPr>
                              <m:t>2</m:t>
                            </m:r>
                          </m:sup>
                        </m:sSup>
                      </m:e>
                    </m:d>
                    <m:r>
                      <a:rPr lang="es-ES" i="1">
                        <a:latin typeface="Cambria Math" panose="02040503050406030204" pitchFamily="18" charset="0"/>
                        <a:ea typeface="Cambria Math" panose="02040503050406030204" pitchFamily="18" charset="0"/>
                      </a:rPr>
                      <m:t>+</m:t>
                    </m:r>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𝜆</m:t>
                        </m:r>
                      </m:e>
                      <m:sub>
                        <m:r>
                          <a:rPr lang="es-ES" i="1">
                            <a:latin typeface="Cambria Math" panose="02040503050406030204" pitchFamily="18" charset="0"/>
                            <a:ea typeface="Cambria Math" panose="02040503050406030204" pitchFamily="18" charset="0"/>
                          </a:rPr>
                          <m:t>𝐶</m:t>
                        </m:r>
                      </m:sub>
                    </m:sSub>
                    <m:d>
                      <m:dPr>
                        <m:begChr m:val="["/>
                        <m:endChr m:val="]"/>
                        <m:ctrlPr>
                          <a:rPr lang="es-ES" i="1">
                            <a:latin typeface="Cambria Math" panose="02040503050406030204" pitchFamily="18" charset="0"/>
                            <a:ea typeface="Cambria Math" panose="02040503050406030204" pitchFamily="18" charset="0"/>
                          </a:rPr>
                        </m:ctrlPr>
                      </m:dPr>
                      <m:e>
                        <m:d>
                          <m:dPr>
                            <m:ctrlPr>
                              <a:rPr lang="es-ES" i="1">
                                <a:latin typeface="Cambria Math" panose="02040503050406030204" pitchFamily="18" charset="0"/>
                                <a:ea typeface="Cambria Math" panose="02040503050406030204" pitchFamily="18" charset="0"/>
                              </a:rPr>
                            </m:ctrlPr>
                          </m:dPr>
                          <m:e>
                            <m:r>
                              <a:rPr lang="es-ES" i="1">
                                <a:latin typeface="Cambria Math" panose="02040503050406030204" pitchFamily="18" charset="0"/>
                                <a:ea typeface="Cambria Math" panose="02040503050406030204" pitchFamily="18" charset="0"/>
                              </a:rPr>
                              <m:t>1−</m:t>
                            </m:r>
                            <m:sSup>
                              <m:sSupPr>
                                <m:ctrlPr>
                                  <a:rPr lang="es-ES" i="1">
                                    <a:latin typeface="Cambria Math" panose="02040503050406030204" pitchFamily="18" charset="0"/>
                                    <a:ea typeface="Cambria Math" panose="02040503050406030204" pitchFamily="18" charset="0"/>
                                  </a:rPr>
                                </m:ctrlPr>
                              </m:sSupPr>
                              <m:e>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s-ES" i="1">
                                        <a:latin typeface="Cambria Math" panose="02040503050406030204" pitchFamily="18" charset="0"/>
                                        <a:ea typeface="Cambria Math" panose="02040503050406030204" pitchFamily="18" charset="0"/>
                                      </a:rPr>
                                      <m:t>3</m:t>
                                    </m:r>
                                  </m:sub>
                                </m:sSub>
                              </m:e>
                              <m:sup>
                                <m:r>
                                  <a:rPr lang="es-ES" i="1">
                                    <a:latin typeface="Cambria Math" panose="02040503050406030204" pitchFamily="18" charset="0"/>
                                    <a:ea typeface="Cambria Math" panose="02040503050406030204" pitchFamily="18" charset="0"/>
                                  </a:rPr>
                                  <m:t>2</m:t>
                                </m:r>
                              </m:sup>
                            </m:sSup>
                          </m:e>
                        </m:d>
                        <m:sSup>
                          <m:sSupPr>
                            <m:ctrlPr>
                              <a:rPr lang="es-ES" i="1">
                                <a:latin typeface="Cambria Math" panose="02040503050406030204" pitchFamily="18" charset="0"/>
                                <a:ea typeface="Cambria Math" panose="02040503050406030204" pitchFamily="18" charset="0"/>
                              </a:rPr>
                            </m:ctrlPr>
                          </m:sSupPr>
                          <m:e>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𝛽</m:t>
                                </m:r>
                              </m:e>
                              <m:sub>
                                <m:r>
                                  <a:rPr lang="es-ES" i="1">
                                    <a:latin typeface="Cambria Math" panose="02040503050406030204" pitchFamily="18" charset="0"/>
                                    <a:ea typeface="Cambria Math" panose="02040503050406030204" pitchFamily="18" charset="0"/>
                                  </a:rPr>
                                  <m:t>3</m:t>
                                </m:r>
                              </m:sub>
                            </m:sSub>
                          </m:e>
                          <m:sup>
                            <m:r>
                              <a:rPr lang="es-ES" i="1">
                                <a:latin typeface="Cambria Math" panose="02040503050406030204" pitchFamily="18" charset="0"/>
                                <a:ea typeface="Cambria Math" panose="02040503050406030204" pitchFamily="18" charset="0"/>
                              </a:rPr>
                              <m:t>2</m:t>
                            </m:r>
                          </m:sup>
                        </m:sSup>
                        <m:r>
                          <a:rPr lang="es-ES" i="1">
                            <a:latin typeface="Cambria Math" panose="02040503050406030204" pitchFamily="18" charset="0"/>
                            <a:ea typeface="Cambria Math" panose="02040503050406030204" pitchFamily="18" charset="0"/>
                          </a:rPr>
                          <m:t>−</m:t>
                        </m:r>
                        <m:d>
                          <m:dPr>
                            <m:ctrlPr>
                              <a:rPr lang="es-ES" i="1">
                                <a:latin typeface="Cambria Math" panose="02040503050406030204" pitchFamily="18" charset="0"/>
                                <a:ea typeface="Cambria Math" panose="02040503050406030204" pitchFamily="18" charset="0"/>
                              </a:rPr>
                            </m:ctrlPr>
                          </m:dPr>
                          <m:e>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s-ES" i="1">
                                    <a:latin typeface="Cambria Math" panose="02040503050406030204" pitchFamily="18" charset="0"/>
                                    <a:ea typeface="Cambria Math" panose="02040503050406030204" pitchFamily="18" charset="0"/>
                                  </a:rPr>
                                  <m:t>1</m:t>
                                </m:r>
                              </m:sub>
                            </m:sSub>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𝛽</m:t>
                                </m:r>
                              </m:e>
                              <m:sub>
                                <m:r>
                                  <a:rPr lang="es-ES" i="1">
                                    <a:latin typeface="Cambria Math" panose="02040503050406030204" pitchFamily="18" charset="0"/>
                                    <a:ea typeface="Cambria Math" panose="02040503050406030204" pitchFamily="18" charset="0"/>
                                  </a:rPr>
                                  <m:t>1</m:t>
                                </m:r>
                              </m:sub>
                            </m:sSub>
                            <m:r>
                              <a:rPr lang="es-ES" i="1">
                                <a:latin typeface="Cambria Math" panose="02040503050406030204" pitchFamily="18" charset="0"/>
                                <a:ea typeface="Cambria Math" panose="02040503050406030204" pitchFamily="18" charset="0"/>
                              </a:rPr>
                              <m:t>+</m:t>
                            </m:r>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s-ES" i="1">
                                    <a:latin typeface="Cambria Math" panose="02040503050406030204" pitchFamily="18" charset="0"/>
                                    <a:ea typeface="Cambria Math" panose="02040503050406030204" pitchFamily="18" charset="0"/>
                                  </a:rPr>
                                  <m:t>2</m:t>
                                </m:r>
                              </m:sub>
                            </m:sSub>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𝛽</m:t>
                                </m:r>
                              </m:e>
                              <m:sub>
                                <m:r>
                                  <a:rPr lang="es-ES" i="1">
                                    <a:latin typeface="Cambria Math" panose="02040503050406030204" pitchFamily="18" charset="0"/>
                                    <a:ea typeface="Cambria Math" panose="02040503050406030204" pitchFamily="18" charset="0"/>
                                  </a:rPr>
                                  <m:t>2</m:t>
                                </m:r>
                              </m:sub>
                            </m:sSub>
                          </m:e>
                        </m:d>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s-ES" i="1">
                                <a:latin typeface="Cambria Math" panose="02040503050406030204" pitchFamily="18" charset="0"/>
                                <a:ea typeface="Cambria Math" panose="02040503050406030204" pitchFamily="18" charset="0"/>
                              </a:rPr>
                              <m:t>3</m:t>
                            </m:r>
                          </m:sub>
                        </m:sSub>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𝛽</m:t>
                            </m:r>
                          </m:e>
                          <m:sub>
                            <m:r>
                              <a:rPr lang="es-ES" i="1">
                                <a:latin typeface="Cambria Math" panose="02040503050406030204" pitchFamily="18" charset="0"/>
                                <a:ea typeface="Cambria Math" panose="02040503050406030204" pitchFamily="18" charset="0"/>
                              </a:rPr>
                              <m:t>3</m:t>
                            </m:r>
                          </m:sub>
                        </m:sSub>
                      </m:e>
                    </m:d>
                    <m:r>
                      <a:rPr lang="es-ES" i="1">
                        <a:latin typeface="Cambria Math" panose="02040503050406030204" pitchFamily="18" charset="0"/>
                        <a:ea typeface="Cambria Math" panose="02040503050406030204" pitchFamily="18" charset="0"/>
                      </a:rPr>
                      <m:t>+4</m:t>
                    </m:r>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𝜆</m:t>
                        </m:r>
                      </m:e>
                      <m:sub>
                        <m:r>
                          <a:rPr lang="es-ES" i="1">
                            <a:latin typeface="Cambria Math" panose="02040503050406030204" pitchFamily="18" charset="0"/>
                            <a:ea typeface="Cambria Math" panose="02040503050406030204" pitchFamily="18" charset="0"/>
                          </a:rPr>
                          <m:t>𝐷</m:t>
                        </m:r>
                      </m:sub>
                    </m:sSub>
                    <m:d>
                      <m:dPr>
                        <m:ctrlPr>
                          <a:rPr lang="es-ES" i="1">
                            <a:latin typeface="Cambria Math" panose="02040503050406030204" pitchFamily="18" charset="0"/>
                            <a:ea typeface="Cambria Math" panose="02040503050406030204" pitchFamily="18" charset="0"/>
                          </a:rPr>
                        </m:ctrlPr>
                      </m:dPr>
                      <m:e>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s-ES" i="1">
                                <a:latin typeface="Cambria Math" panose="02040503050406030204" pitchFamily="18" charset="0"/>
                                <a:ea typeface="Cambria Math" panose="02040503050406030204" pitchFamily="18" charset="0"/>
                              </a:rPr>
                              <m:t>1</m:t>
                            </m:r>
                          </m:sub>
                        </m:sSub>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𝛽</m:t>
                            </m:r>
                          </m:e>
                          <m:sub>
                            <m:r>
                              <a:rPr lang="es-ES" i="1">
                                <a:latin typeface="Cambria Math" panose="02040503050406030204" pitchFamily="18" charset="0"/>
                                <a:ea typeface="Cambria Math" panose="02040503050406030204" pitchFamily="18" charset="0"/>
                              </a:rPr>
                              <m:t>1</m:t>
                            </m:r>
                          </m:sub>
                        </m:sSub>
                        <m:r>
                          <a:rPr lang="es-ES" i="1">
                            <a:latin typeface="Cambria Math" panose="02040503050406030204" pitchFamily="18" charset="0"/>
                            <a:ea typeface="Cambria Math" panose="02040503050406030204" pitchFamily="18" charset="0"/>
                          </a:rPr>
                          <m:t>+</m:t>
                        </m:r>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s-ES" i="1">
                                <a:latin typeface="Cambria Math" panose="02040503050406030204" pitchFamily="18" charset="0"/>
                                <a:ea typeface="Cambria Math" panose="02040503050406030204" pitchFamily="18" charset="0"/>
                              </a:rPr>
                              <m:t>2</m:t>
                            </m:r>
                          </m:sub>
                        </m:sSub>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𝛽</m:t>
                            </m:r>
                          </m:e>
                          <m:sub>
                            <m:r>
                              <a:rPr lang="es-ES" i="1">
                                <a:latin typeface="Cambria Math" panose="02040503050406030204" pitchFamily="18" charset="0"/>
                                <a:ea typeface="Cambria Math" panose="02040503050406030204" pitchFamily="18" charset="0"/>
                              </a:rPr>
                              <m:t>2</m:t>
                            </m:r>
                          </m:sub>
                        </m:sSub>
                      </m:e>
                    </m:d>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s-ES" i="1">
                            <a:latin typeface="Cambria Math" panose="02040503050406030204" pitchFamily="18" charset="0"/>
                            <a:ea typeface="Cambria Math" panose="02040503050406030204" pitchFamily="18" charset="0"/>
                          </a:rPr>
                          <m:t>3</m:t>
                        </m:r>
                      </m:sub>
                    </m:sSub>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𝛽</m:t>
                        </m:r>
                      </m:e>
                      <m:sub>
                        <m:r>
                          <a:rPr lang="es-ES" i="1">
                            <a:latin typeface="Cambria Math" panose="02040503050406030204" pitchFamily="18" charset="0"/>
                            <a:ea typeface="Cambria Math" panose="02040503050406030204" pitchFamily="18" charset="0"/>
                          </a:rPr>
                          <m:t>3</m:t>
                        </m:r>
                      </m:sub>
                    </m:sSub>
                  </m:oMath>
                </a14:m>
                <a:endParaRPr lang="es-ES" dirty="0"/>
              </a:p>
              <a:p>
                <a:pPr marL="0" indent="0" algn="just">
                  <a:buNone/>
                </a:pPr>
                <a14:m>
                  <m:oMath xmlns:m="http://schemas.openxmlformats.org/officeDocument/2006/math">
                    <m:sSub>
                      <m:sSubPr>
                        <m:ctrlPr>
                          <a:rPr lang="es-ES" i="1">
                            <a:latin typeface="Cambria Math" panose="02040503050406030204" pitchFamily="18" charset="0"/>
                            <a:ea typeface="Cambria Math" panose="02040503050406030204" pitchFamily="18" charset="0"/>
                          </a:rPr>
                        </m:ctrlPr>
                      </m:sSubPr>
                      <m:e>
                        <m:r>
                          <a:rPr lang="es-ES" i="1" smtClean="0">
                            <a:latin typeface="Cambria Math" panose="02040503050406030204" pitchFamily="18" charset="0"/>
                            <a:ea typeface="Cambria Math" panose="02040503050406030204" pitchFamily="18" charset="0"/>
                          </a:rPr>
                          <m:t>𝛼</m:t>
                        </m:r>
                      </m:e>
                      <m:sub>
                        <m:r>
                          <a:rPr lang="es-ES" i="1">
                            <a:latin typeface="Cambria Math" panose="02040503050406030204" pitchFamily="18" charset="0"/>
                            <a:ea typeface="Cambria Math" panose="02040503050406030204" pitchFamily="18" charset="0"/>
                          </a:rPr>
                          <m:t>𝑖</m:t>
                        </m:r>
                      </m:sub>
                    </m:sSub>
                  </m:oMath>
                </a14:m>
                <a:r>
                  <a:rPr lang="es-ES" dirty="0"/>
                  <a:t>: cosenos directores de la dirección de saturación respecto a los ejes de coordenadas.</a:t>
                </a:r>
              </a:p>
              <a:p>
                <a:pPr marL="0" indent="0" algn="just">
                  <a:buNone/>
                </a:pPr>
                <a14:m>
                  <m:oMath xmlns:m="http://schemas.openxmlformats.org/officeDocument/2006/math">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𝛽</m:t>
                        </m:r>
                      </m:e>
                      <m:sub>
                        <m:r>
                          <a:rPr lang="es-ES" b="0" i="1" smtClean="0">
                            <a:latin typeface="Cambria Math" panose="02040503050406030204" pitchFamily="18" charset="0"/>
                            <a:ea typeface="Cambria Math" panose="02040503050406030204" pitchFamily="18" charset="0"/>
                          </a:rPr>
                          <m:t>𝑖</m:t>
                        </m:r>
                      </m:sub>
                    </m:sSub>
                    <m:r>
                      <a:rPr lang="es-ES" b="0" i="1" smtClean="0">
                        <a:latin typeface="Cambria Math" panose="02040503050406030204" pitchFamily="18" charset="0"/>
                        <a:ea typeface="Cambria Math" panose="02040503050406030204" pitchFamily="18" charset="0"/>
                      </a:rPr>
                      <m:t>:</m:t>
                    </m:r>
                  </m:oMath>
                </a14:m>
                <a:r>
                  <a:rPr lang="es-ES" dirty="0"/>
                  <a:t>cosenos directores de la dirección en la que se mide la magnetostricción respecto a los ejes de coordenadas.</a:t>
                </a:r>
              </a:p>
              <a:p>
                <a:pPr marL="0" indent="0" algn="just">
                  <a:buNone/>
                </a:pPr>
                <a14:m>
                  <m:oMath xmlns:m="http://schemas.openxmlformats.org/officeDocument/2006/math">
                    <m:sSub>
                      <m:sSubPr>
                        <m:ctrlPr>
                          <a:rPr lang="es-ES"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𝑎</m:t>
                        </m:r>
                      </m:e>
                      <m:sub>
                        <m:r>
                          <a:rPr lang="es-ES" b="0" i="1" smtClean="0">
                            <a:latin typeface="Cambria Math" panose="02040503050406030204" pitchFamily="18" charset="0"/>
                            <a:ea typeface="Cambria Math" panose="02040503050406030204" pitchFamily="18" charset="0"/>
                          </a:rPr>
                          <m:t>1</m:t>
                        </m:r>
                      </m:sub>
                    </m:sSub>
                  </m:oMath>
                </a14:m>
                <a:r>
                  <a:rPr lang="es-ES" dirty="0"/>
                  <a:t>,</a:t>
                </a:r>
                <a:r>
                  <a:rPr lang="es-ES" dirty="0">
                    <a:ea typeface="Cambria Math" panose="02040503050406030204" pitchFamily="18" charset="0"/>
                  </a:rPr>
                  <a:t> </a:t>
                </a:r>
                <a14:m>
                  <m:oMath xmlns:m="http://schemas.openxmlformats.org/officeDocument/2006/math">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𝑎</m:t>
                        </m:r>
                      </m:e>
                      <m:sub>
                        <m:r>
                          <a:rPr lang="es-ES" b="0" i="1" smtClean="0">
                            <a:latin typeface="Cambria Math" panose="02040503050406030204" pitchFamily="18" charset="0"/>
                            <a:ea typeface="Cambria Math" panose="02040503050406030204" pitchFamily="18" charset="0"/>
                          </a:rPr>
                          <m:t>2</m:t>
                        </m:r>
                      </m:sub>
                    </m:sSub>
                  </m:oMath>
                </a14:m>
                <a:r>
                  <a:rPr lang="es-ES" dirty="0"/>
                  <a:t>, </a:t>
                </a:r>
                <a14:m>
                  <m:oMath xmlns:m="http://schemas.openxmlformats.org/officeDocument/2006/math">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𝑎</m:t>
                        </m:r>
                      </m:e>
                      <m:sub>
                        <m:r>
                          <a:rPr lang="es-ES" b="0" i="1" smtClean="0">
                            <a:latin typeface="Cambria Math" panose="02040503050406030204" pitchFamily="18" charset="0"/>
                            <a:ea typeface="Cambria Math" panose="02040503050406030204" pitchFamily="18" charset="0"/>
                          </a:rPr>
                          <m:t>3</m:t>
                        </m:r>
                      </m:sub>
                    </m:sSub>
                  </m:oMath>
                </a14:m>
                <a:r>
                  <a:rPr lang="es-ES" dirty="0"/>
                  <a:t>  y </a:t>
                </a:r>
                <a14:m>
                  <m:oMath xmlns:m="http://schemas.openxmlformats.org/officeDocument/2006/math">
                    <m:r>
                      <a:rPr lang="es-ES" b="0" i="1" smtClean="0">
                        <a:latin typeface="Cambria Math" panose="02040503050406030204" pitchFamily="18" charset="0"/>
                        <a:ea typeface="Cambria Math" panose="02040503050406030204" pitchFamily="18" charset="0"/>
                      </a:rPr>
                      <m:t>𝑐</m:t>
                    </m:r>
                  </m:oMath>
                </a14:m>
                <a:r>
                  <a:rPr lang="es-ES" dirty="0"/>
                  <a:t> son los ejes que habitualmente se usan en un sistema hexagonal.</a:t>
                </a:r>
              </a:p>
              <a:p>
                <a:pPr marL="0" indent="0" algn="just">
                  <a:buNone/>
                </a:pPr>
                <a:r>
                  <a:rPr lang="es-ES" dirty="0"/>
                  <a:t> Esta expresión es una primera  aproximación e involucra a cuatro constantes y solamente es valida para cristales donde el eje de fácil magnetización es </a:t>
                </a:r>
                <a14:m>
                  <m:oMath xmlns:m="http://schemas.openxmlformats.org/officeDocument/2006/math">
                    <m:r>
                      <a:rPr lang="es-ES" b="0" i="1" smtClean="0">
                        <a:latin typeface="Cambria Math" panose="02040503050406030204" pitchFamily="18" charset="0"/>
                        <a:ea typeface="Cambria Math" panose="02040503050406030204" pitchFamily="18" charset="0"/>
                      </a:rPr>
                      <m:t>𝑐</m:t>
                    </m:r>
                  </m:oMath>
                </a14:m>
                <a:endParaRPr lang="es-ES" dirty="0"/>
              </a:p>
              <a:p>
                <a:pPr marL="0" indent="0" algn="just">
                  <a:buNone/>
                </a:pPr>
                <a:r>
                  <a:rPr lang="es-ES" dirty="0"/>
                  <a:t>El eje de fácil magnetización coincide con la coordenada </a:t>
                </a:r>
                <a14:m>
                  <m:oMath xmlns:m="http://schemas.openxmlformats.org/officeDocument/2006/math">
                    <m:r>
                      <a:rPr lang="es-ES" b="0" i="1" smtClean="0">
                        <a:latin typeface="Cambria Math" panose="02040503050406030204" pitchFamily="18" charset="0"/>
                        <a:ea typeface="Cambria Math" panose="02040503050406030204" pitchFamily="18" charset="0"/>
                      </a:rPr>
                      <m:t>𝑧</m:t>
                    </m:r>
                  </m:oMath>
                </a14:m>
                <a:r>
                  <a:rPr lang="es-ES" dirty="0"/>
                  <a:t> y con </a:t>
                </a:r>
                <a14:m>
                  <m:oMath xmlns:m="http://schemas.openxmlformats.org/officeDocument/2006/math">
                    <m:r>
                      <a:rPr lang="es-ES" i="1">
                        <a:latin typeface="Cambria Math" panose="02040503050406030204" pitchFamily="18" charset="0"/>
                        <a:ea typeface="Cambria Math" panose="02040503050406030204" pitchFamily="18" charset="0"/>
                      </a:rPr>
                      <m:t>𝑐</m:t>
                    </m:r>
                  </m:oMath>
                </a14:m>
                <a:r>
                  <a:rPr lang="es-ES" dirty="0"/>
                  <a:t>.</a:t>
                </a:r>
              </a:p>
              <a:p>
                <a:pPr marL="0" indent="0" algn="just">
                  <a:buNone/>
                </a:pPr>
                <a:r>
                  <a:rPr lang="es-ES" dirty="0"/>
                  <a:t>Para el cobalto las constantes valen:</a:t>
                </a:r>
              </a:p>
              <a:p>
                <a:pPr marL="0" indent="0" algn="just">
                  <a:buNone/>
                </a:pPr>
                <a14:m>
                  <m:oMath xmlns:m="http://schemas.openxmlformats.org/officeDocument/2006/math">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𝜆</m:t>
                        </m:r>
                      </m:e>
                      <m:sub>
                        <m:r>
                          <a:rPr lang="es-ES" i="1">
                            <a:latin typeface="Cambria Math" panose="02040503050406030204" pitchFamily="18" charset="0"/>
                            <a:ea typeface="Cambria Math" panose="02040503050406030204" pitchFamily="18" charset="0"/>
                          </a:rPr>
                          <m:t>𝐴</m:t>
                        </m:r>
                      </m:sub>
                    </m:sSub>
                    <m:r>
                      <a:rPr lang="es-ES" b="0" i="1" smtClean="0">
                        <a:latin typeface="Cambria Math" panose="02040503050406030204" pitchFamily="18" charset="0"/>
                        <a:ea typeface="Cambria Math" panose="02040503050406030204" pitchFamily="18" charset="0"/>
                      </a:rPr>
                      <m:t>=−45.</m:t>
                    </m:r>
                    <m:sSup>
                      <m:sSupPr>
                        <m:ctrlPr>
                          <a:rPr lang="es-ES" b="0" i="1" smtClean="0">
                            <a:latin typeface="Cambria Math" panose="02040503050406030204" pitchFamily="18" charset="0"/>
                            <a:ea typeface="Cambria Math" panose="02040503050406030204" pitchFamily="18" charset="0"/>
                          </a:rPr>
                        </m:ctrlPr>
                      </m:sSupPr>
                      <m:e>
                        <m:r>
                          <a:rPr lang="es-ES" b="0" i="1" smtClean="0">
                            <a:latin typeface="Cambria Math" panose="02040503050406030204" pitchFamily="18" charset="0"/>
                            <a:ea typeface="Cambria Math" panose="02040503050406030204" pitchFamily="18" charset="0"/>
                          </a:rPr>
                          <m:t>10</m:t>
                        </m:r>
                      </m:e>
                      <m:sup>
                        <m:r>
                          <a:rPr lang="es-ES" b="0" i="1" smtClean="0">
                            <a:latin typeface="Cambria Math" panose="02040503050406030204" pitchFamily="18" charset="0"/>
                            <a:ea typeface="Cambria Math" panose="02040503050406030204" pitchFamily="18" charset="0"/>
                          </a:rPr>
                          <m:t>−6</m:t>
                        </m:r>
                      </m:sup>
                    </m:sSup>
                  </m:oMath>
                </a14:m>
                <a:r>
                  <a:rPr lang="es-ES" dirty="0"/>
                  <a:t>    </a:t>
                </a:r>
                <a14:m>
                  <m:oMath xmlns:m="http://schemas.openxmlformats.org/officeDocument/2006/math">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𝜆</m:t>
                        </m:r>
                      </m:e>
                      <m:sub>
                        <m:r>
                          <a:rPr lang="es-ES" b="0" i="1" smtClean="0">
                            <a:latin typeface="Cambria Math" panose="02040503050406030204" pitchFamily="18" charset="0"/>
                            <a:ea typeface="Cambria Math" panose="02040503050406030204" pitchFamily="18" charset="0"/>
                          </a:rPr>
                          <m:t>𝐵</m:t>
                        </m:r>
                      </m:sub>
                    </m:sSub>
                    <m:r>
                      <a:rPr lang="es-ES" i="1">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95</m:t>
                    </m:r>
                    <m:r>
                      <a:rPr lang="es-ES" i="1">
                        <a:latin typeface="Cambria Math" panose="02040503050406030204" pitchFamily="18" charset="0"/>
                        <a:ea typeface="Cambria Math" panose="02040503050406030204" pitchFamily="18" charset="0"/>
                      </a:rPr>
                      <m:t>.</m:t>
                    </m:r>
                    <m:sSup>
                      <m:sSupPr>
                        <m:ctrlPr>
                          <a:rPr lang="es-ES" i="1">
                            <a:latin typeface="Cambria Math" panose="02040503050406030204" pitchFamily="18" charset="0"/>
                            <a:ea typeface="Cambria Math" panose="02040503050406030204" pitchFamily="18" charset="0"/>
                          </a:rPr>
                        </m:ctrlPr>
                      </m:sSupPr>
                      <m:e>
                        <m:r>
                          <a:rPr lang="es-ES" i="1">
                            <a:latin typeface="Cambria Math" panose="02040503050406030204" pitchFamily="18" charset="0"/>
                            <a:ea typeface="Cambria Math" panose="02040503050406030204" pitchFamily="18" charset="0"/>
                          </a:rPr>
                          <m:t>10</m:t>
                        </m:r>
                      </m:e>
                      <m:sup>
                        <m:r>
                          <a:rPr lang="es-ES" i="1">
                            <a:latin typeface="Cambria Math" panose="02040503050406030204" pitchFamily="18" charset="0"/>
                            <a:ea typeface="Cambria Math" panose="02040503050406030204" pitchFamily="18" charset="0"/>
                          </a:rPr>
                          <m:t>−6</m:t>
                        </m:r>
                      </m:sup>
                    </m:sSup>
                  </m:oMath>
                </a14:m>
                <a:endParaRPr lang="es-ES" dirty="0"/>
              </a:p>
              <a:p>
                <a:pPr marL="0" indent="0" algn="just">
                  <a:buNone/>
                </a:pPr>
                <a14:m>
                  <m:oMath xmlns:m="http://schemas.openxmlformats.org/officeDocument/2006/math">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𝜆</m:t>
                        </m:r>
                      </m:e>
                      <m:sub>
                        <m:r>
                          <a:rPr lang="es-ES" b="0" i="1" smtClean="0">
                            <a:latin typeface="Cambria Math" panose="02040503050406030204" pitchFamily="18" charset="0"/>
                            <a:ea typeface="Cambria Math" panose="02040503050406030204" pitchFamily="18" charset="0"/>
                          </a:rPr>
                          <m:t>𝐶</m:t>
                        </m:r>
                      </m:sub>
                    </m:sSub>
                    <m:r>
                      <a:rPr lang="es-ES" i="1">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+110.</m:t>
                    </m:r>
                    <m:sSup>
                      <m:sSupPr>
                        <m:ctrlPr>
                          <a:rPr lang="es-ES" i="1">
                            <a:latin typeface="Cambria Math" panose="02040503050406030204" pitchFamily="18" charset="0"/>
                            <a:ea typeface="Cambria Math" panose="02040503050406030204" pitchFamily="18" charset="0"/>
                          </a:rPr>
                        </m:ctrlPr>
                      </m:sSupPr>
                      <m:e>
                        <m:r>
                          <a:rPr lang="es-ES" i="1">
                            <a:latin typeface="Cambria Math" panose="02040503050406030204" pitchFamily="18" charset="0"/>
                            <a:ea typeface="Cambria Math" panose="02040503050406030204" pitchFamily="18" charset="0"/>
                          </a:rPr>
                          <m:t>10</m:t>
                        </m:r>
                      </m:e>
                      <m:sup>
                        <m:r>
                          <a:rPr lang="es-ES" i="1">
                            <a:latin typeface="Cambria Math" panose="02040503050406030204" pitchFamily="18" charset="0"/>
                            <a:ea typeface="Cambria Math" panose="02040503050406030204" pitchFamily="18" charset="0"/>
                          </a:rPr>
                          <m:t>−6</m:t>
                        </m:r>
                      </m:sup>
                    </m:sSup>
                  </m:oMath>
                </a14:m>
                <a:r>
                  <a:rPr lang="es-ES" dirty="0"/>
                  <a:t> </a:t>
                </a:r>
                <a14:m>
                  <m:oMath xmlns:m="http://schemas.openxmlformats.org/officeDocument/2006/math">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𝜆</m:t>
                        </m:r>
                      </m:e>
                      <m:sub>
                        <m:r>
                          <a:rPr lang="es-ES" b="0" i="1" smtClean="0">
                            <a:latin typeface="Cambria Math" panose="02040503050406030204" pitchFamily="18" charset="0"/>
                            <a:ea typeface="Cambria Math" panose="02040503050406030204" pitchFamily="18" charset="0"/>
                          </a:rPr>
                          <m:t>𝐷</m:t>
                        </m:r>
                      </m:sub>
                    </m:sSub>
                    <m:r>
                      <a:rPr lang="es-ES" i="1">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100</m:t>
                    </m:r>
                    <m:r>
                      <a:rPr lang="es-ES" i="1">
                        <a:latin typeface="Cambria Math" panose="02040503050406030204" pitchFamily="18" charset="0"/>
                        <a:ea typeface="Cambria Math" panose="02040503050406030204" pitchFamily="18" charset="0"/>
                      </a:rPr>
                      <m:t>.</m:t>
                    </m:r>
                    <m:sSup>
                      <m:sSupPr>
                        <m:ctrlPr>
                          <a:rPr lang="es-ES" i="1">
                            <a:latin typeface="Cambria Math" panose="02040503050406030204" pitchFamily="18" charset="0"/>
                            <a:ea typeface="Cambria Math" panose="02040503050406030204" pitchFamily="18" charset="0"/>
                          </a:rPr>
                        </m:ctrlPr>
                      </m:sSupPr>
                      <m:e>
                        <m:r>
                          <a:rPr lang="es-ES" i="1">
                            <a:latin typeface="Cambria Math" panose="02040503050406030204" pitchFamily="18" charset="0"/>
                            <a:ea typeface="Cambria Math" panose="02040503050406030204" pitchFamily="18" charset="0"/>
                          </a:rPr>
                          <m:t>10</m:t>
                        </m:r>
                      </m:e>
                      <m:sup>
                        <m:r>
                          <a:rPr lang="es-ES" i="1">
                            <a:latin typeface="Cambria Math" panose="02040503050406030204" pitchFamily="18" charset="0"/>
                            <a:ea typeface="Cambria Math" panose="02040503050406030204" pitchFamily="18" charset="0"/>
                          </a:rPr>
                          <m:t>−6</m:t>
                        </m:r>
                      </m:sup>
                    </m:sSup>
                  </m:oMath>
                </a14:m>
                <a:endParaRPr lang="es-ES" dirty="0"/>
              </a:p>
              <a:p>
                <a:pPr marL="0" indent="0" algn="just">
                  <a:buNone/>
                </a:pPr>
                <a:r>
                  <a:rPr lang="es-ES" dirty="0"/>
                  <a:t>Generalmente las constantes de magnetostricción decrecen en valor absoluto cuando la temperatura se incrementa y son cero a la temperatura de Curie.</a:t>
                </a:r>
              </a:p>
              <a:p>
                <a:pPr marL="0" indent="0" algn="just">
                  <a:buNone/>
                </a:pPr>
                <a:endParaRPr lang="es-ES" dirty="0"/>
              </a:p>
              <a:p>
                <a:pPr marL="0" indent="0">
                  <a:buNone/>
                </a:pPr>
                <a:endParaRPr lang="es-ES" dirty="0"/>
              </a:p>
            </p:txBody>
          </p:sp>
        </mc:Choice>
        <mc:Fallback>
          <p:sp>
            <p:nvSpPr>
              <p:cNvPr id="3" name="Marcador de contenido 2">
                <a:extLst>
                  <a:ext uri="{FF2B5EF4-FFF2-40B4-BE49-F238E27FC236}">
                    <a16:creationId xmlns:a16="http://schemas.microsoft.com/office/drawing/2014/main" xmlns="" xmlns:a14="http://schemas.microsoft.com/office/drawing/2010/main" id="{6FD21145-B655-4779-8589-26F7F7518F50}"/>
                  </a:ext>
                </a:extLst>
              </p:cNvPr>
              <p:cNvSpPr>
                <a:spLocks noGrp="1" noRot="1" noChangeAspect="1" noMove="1" noResize="1" noEditPoints="1" noAdjustHandles="1" noChangeArrowheads="1" noChangeShapeType="1" noTextEdit="1"/>
              </p:cNvSpPr>
              <p:nvPr>
                <p:ph idx="1"/>
              </p:nvPr>
            </p:nvSpPr>
            <p:spPr>
              <a:xfrm>
                <a:off x="360217" y="1179801"/>
                <a:ext cx="8437419" cy="6079979"/>
              </a:xfrm>
              <a:blipFill>
                <a:blip r:embed="rId2" cstate="print"/>
                <a:stretch>
                  <a:fillRect l="-723" t="-5517" r="-795"/>
                </a:stretch>
              </a:blipFill>
            </p:spPr>
            <p:txBody>
              <a:bodyPr/>
              <a:lstStyle/>
              <a:p>
                <a:r>
                  <a:rPr lang="es-ES">
                    <a:noFill/>
                  </a:rPr>
                  <a:t> </a:t>
                </a:r>
              </a:p>
            </p:txBody>
          </p:sp>
        </mc:Fallback>
      </mc:AlternateContent>
      <p:pic>
        <p:nvPicPr>
          <p:cNvPr id="6" name="Imagen 5">
            <a:extLst>
              <a:ext uri="{FF2B5EF4-FFF2-40B4-BE49-F238E27FC236}">
                <a16:creationId xmlns:a16="http://schemas.microsoft.com/office/drawing/2014/main" xmlns="" id="{ADF7DA47-9B42-47E4-8FDB-616FE9D5B786}"/>
              </a:ext>
            </a:extLst>
          </p:cNvPr>
          <p:cNvPicPr>
            <a:picLocks noChangeAspect="1"/>
          </p:cNvPicPr>
          <p:nvPr/>
        </p:nvPicPr>
        <p:blipFill rotWithShape="1">
          <a:blip r:embed="rId3" cstate="print"/>
          <a:srcRect l="38068" t="17971" r="36705" b="29496"/>
          <a:stretch/>
        </p:blipFill>
        <p:spPr>
          <a:xfrm>
            <a:off x="8797636" y="1701367"/>
            <a:ext cx="3214254" cy="3431433"/>
          </a:xfrm>
          <a:prstGeom prst="rect">
            <a:avLst/>
          </a:prstGeom>
        </p:spPr>
      </p:pic>
    </p:spTree>
    <p:extLst>
      <p:ext uri="{BB962C8B-B14F-4D97-AF65-F5344CB8AC3E}">
        <p14:creationId xmlns:p14="http://schemas.microsoft.com/office/powerpoint/2010/main" xmlns="" val="11930646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50623232-EE88-48FE-99B4-D3DF7F9A227A}"/>
              </a:ext>
            </a:extLst>
          </p:cNvPr>
          <p:cNvSpPr>
            <a:spLocks noGrp="1"/>
          </p:cNvSpPr>
          <p:nvPr>
            <p:ph type="title"/>
          </p:nvPr>
        </p:nvSpPr>
        <p:spPr>
          <a:xfrm>
            <a:off x="838200" y="554182"/>
            <a:ext cx="10515600" cy="126856"/>
          </a:xfrm>
        </p:spPr>
        <p:txBody>
          <a:bodyPr>
            <a:noAutofit/>
          </a:bodyPr>
          <a:lstStyle/>
          <a:p>
            <a:r>
              <a:rPr lang="es-ES" sz="3600" b="1" dirty="0">
                <a:solidFill>
                  <a:srgbClr val="FF0000"/>
                </a:solidFill>
              </a:rPr>
              <a:t>Magneto estricción en cristales uniaxiales, (hexagonal) </a:t>
            </a:r>
            <a:endParaRPr lang="es-ES" sz="3600" dirty="0"/>
          </a:p>
        </p:txBody>
      </p:sp>
      <mc:AlternateContent xmlns:mc="http://schemas.openxmlformats.org/markup-compatibility/2006">
        <mc:Choice xmlns:a14="http://schemas.microsoft.com/office/drawing/2010/main" xmlns="" Requires="a14">
          <p:sp>
            <p:nvSpPr>
              <p:cNvPr id="3" name="Marcador de contenido 2">
                <a:extLst>
                  <a:ext uri="{FF2B5EF4-FFF2-40B4-BE49-F238E27FC236}">
                    <a16:creationId xmlns:a16="http://schemas.microsoft.com/office/drawing/2014/main" id="{B42A5407-9909-44D7-BE0D-87EA47365CD9}"/>
                  </a:ext>
                </a:extLst>
              </p:cNvPr>
              <p:cNvSpPr>
                <a:spLocks noGrp="1"/>
              </p:cNvSpPr>
              <p:nvPr>
                <p:ph idx="1"/>
              </p:nvPr>
            </p:nvSpPr>
            <p:spPr>
              <a:xfrm>
                <a:off x="207817" y="955964"/>
                <a:ext cx="11804073" cy="5220999"/>
              </a:xfrm>
            </p:spPr>
            <p:txBody>
              <a:bodyPr>
                <a:normAutofit fontScale="70000" lnSpcReduction="20000"/>
              </a:bodyPr>
              <a:lstStyle/>
              <a:p>
                <a:pPr>
                  <a:lnSpc>
                    <a:spcPct val="120000"/>
                  </a:lnSpc>
                </a:pPr>
                <a:r>
                  <a:rPr lang="es-ES" dirty="0"/>
                  <a:t>Veamos el caso en que la magnetostricción  es medida en la misma dirección que la magnetización, o sea </a:t>
                </a:r>
                <a14:m>
                  <m:oMath xmlns:m="http://schemas.openxmlformats.org/officeDocument/2006/math">
                    <m:sSub>
                      <m:sSubPr>
                        <m:ctrlPr>
                          <a:rPr lang="es-ES" i="1">
                            <a:latin typeface="Cambria Math" panose="02040503050406030204" pitchFamily="18" charset="0"/>
                            <a:ea typeface="Cambria Math" panose="02040503050406030204" pitchFamily="18" charset="0"/>
                          </a:rPr>
                        </m:ctrlPr>
                      </m:sSubPr>
                      <m:e>
                        <m:r>
                          <a:rPr lang="es-ES" i="1" smtClean="0">
                            <a:latin typeface="Cambria Math" panose="02040503050406030204" pitchFamily="18" charset="0"/>
                            <a:ea typeface="Cambria Math" panose="02040503050406030204" pitchFamily="18" charset="0"/>
                          </a:rPr>
                          <m:t>𝛼</m:t>
                        </m:r>
                      </m:e>
                      <m:sub>
                        <m:r>
                          <a:rPr lang="es-ES" b="0" i="1" smtClean="0">
                            <a:latin typeface="Cambria Math" panose="02040503050406030204" pitchFamily="18" charset="0"/>
                            <a:ea typeface="Cambria Math" panose="02040503050406030204" pitchFamily="18" charset="0"/>
                          </a:rPr>
                          <m:t>1</m:t>
                        </m:r>
                      </m:sub>
                    </m:sSub>
                    <m:r>
                      <a:rPr lang="es-ES" b="0" i="1" smtClean="0">
                        <a:latin typeface="Cambria Math" panose="02040503050406030204" pitchFamily="18" charset="0"/>
                        <a:ea typeface="Cambria Math" panose="02040503050406030204" pitchFamily="18" charset="0"/>
                      </a:rPr>
                      <m:t>=</m:t>
                    </m:r>
                  </m:oMath>
                </a14:m>
                <a:r>
                  <a:rPr lang="es-ES" dirty="0">
                    <a:ea typeface="Cambria Math" panose="02040503050406030204" pitchFamily="18" charset="0"/>
                  </a:rPr>
                  <a:t> </a:t>
                </a:r>
                <a14:m>
                  <m:oMath xmlns:m="http://schemas.openxmlformats.org/officeDocument/2006/math">
                    <m:sSub>
                      <m:sSubPr>
                        <m:ctrlPr>
                          <a:rPr lang="es-ES" i="1">
                            <a:latin typeface="Cambria Math" panose="02040503050406030204" pitchFamily="18" charset="0"/>
                            <a:ea typeface="Cambria Math" panose="02040503050406030204" pitchFamily="18" charset="0"/>
                          </a:rPr>
                        </m:ctrlPr>
                      </m:sSubPr>
                      <m:e>
                        <m:r>
                          <a:rPr lang="es-ES" i="1" smtClean="0">
                            <a:latin typeface="Cambria Math" panose="02040503050406030204" pitchFamily="18" charset="0"/>
                            <a:ea typeface="Cambria Math" panose="02040503050406030204" pitchFamily="18" charset="0"/>
                          </a:rPr>
                          <m:t>𝛽</m:t>
                        </m:r>
                      </m:e>
                      <m:sub>
                        <m:r>
                          <a:rPr lang="es-ES" b="0" i="1" smtClean="0">
                            <a:latin typeface="Cambria Math" panose="02040503050406030204" pitchFamily="18" charset="0"/>
                            <a:ea typeface="Cambria Math" panose="02040503050406030204" pitchFamily="18" charset="0"/>
                          </a:rPr>
                          <m:t>1</m:t>
                        </m:r>
                      </m:sub>
                    </m:sSub>
                  </m:oMath>
                </a14:m>
                <a:r>
                  <a:rPr lang="es-ES" dirty="0"/>
                  <a:t> </a:t>
                </a:r>
                <a14:m>
                  <m:oMath xmlns:m="http://schemas.openxmlformats.org/officeDocument/2006/math">
                    <m:sSub>
                      <m:sSubPr>
                        <m:ctrlPr>
                          <a:rPr lang="es-ES" i="1" smtClean="0">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s-ES" b="0" i="1" smtClean="0">
                            <a:latin typeface="Cambria Math" panose="02040503050406030204" pitchFamily="18" charset="0"/>
                            <a:ea typeface="Cambria Math" panose="02040503050406030204" pitchFamily="18" charset="0"/>
                          </a:rPr>
                          <m:t>2</m:t>
                        </m:r>
                      </m:sub>
                    </m:sSub>
                    <m:r>
                      <a:rPr lang="es-ES" i="1">
                        <a:latin typeface="Cambria Math" panose="02040503050406030204" pitchFamily="18" charset="0"/>
                        <a:ea typeface="Cambria Math" panose="02040503050406030204" pitchFamily="18" charset="0"/>
                      </a:rPr>
                      <m:t>=</m:t>
                    </m:r>
                  </m:oMath>
                </a14:m>
                <a:r>
                  <a:rPr lang="es-ES" dirty="0">
                    <a:ea typeface="Cambria Math" panose="02040503050406030204" pitchFamily="18" charset="0"/>
                  </a:rPr>
                  <a:t> </a:t>
                </a:r>
                <a14:m>
                  <m:oMath xmlns:m="http://schemas.openxmlformats.org/officeDocument/2006/math">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𝛽</m:t>
                        </m:r>
                      </m:e>
                      <m:sub>
                        <m:r>
                          <a:rPr lang="es-ES" b="0" i="1" smtClean="0">
                            <a:latin typeface="Cambria Math" panose="02040503050406030204" pitchFamily="18" charset="0"/>
                            <a:ea typeface="Cambria Math" panose="02040503050406030204" pitchFamily="18" charset="0"/>
                          </a:rPr>
                          <m:t>2</m:t>
                        </m:r>
                      </m:sub>
                    </m:sSub>
                  </m:oMath>
                </a14:m>
                <a:r>
                  <a:rPr lang="es-ES" dirty="0"/>
                  <a:t> </a:t>
                </a:r>
                <a14:m>
                  <m:oMath xmlns:m="http://schemas.openxmlformats.org/officeDocument/2006/math">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s-ES" b="0" i="1" smtClean="0">
                            <a:latin typeface="Cambria Math" panose="02040503050406030204" pitchFamily="18" charset="0"/>
                            <a:ea typeface="Cambria Math" panose="02040503050406030204" pitchFamily="18" charset="0"/>
                          </a:rPr>
                          <m:t>3</m:t>
                        </m:r>
                      </m:sub>
                    </m:sSub>
                    <m:r>
                      <a:rPr lang="es-ES" i="1">
                        <a:latin typeface="Cambria Math" panose="02040503050406030204" pitchFamily="18" charset="0"/>
                        <a:ea typeface="Cambria Math" panose="02040503050406030204" pitchFamily="18" charset="0"/>
                      </a:rPr>
                      <m:t>=</m:t>
                    </m:r>
                  </m:oMath>
                </a14:m>
                <a:r>
                  <a:rPr lang="es-ES" dirty="0">
                    <a:ea typeface="Cambria Math" panose="02040503050406030204" pitchFamily="18" charset="0"/>
                  </a:rPr>
                  <a:t> </a:t>
                </a:r>
                <a14:m>
                  <m:oMath xmlns:m="http://schemas.openxmlformats.org/officeDocument/2006/math">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𝛽</m:t>
                        </m:r>
                      </m:e>
                      <m:sub>
                        <m:r>
                          <a:rPr lang="es-ES" b="0" i="1" smtClean="0">
                            <a:latin typeface="Cambria Math" panose="02040503050406030204" pitchFamily="18" charset="0"/>
                            <a:ea typeface="Cambria Math" panose="02040503050406030204" pitchFamily="18" charset="0"/>
                          </a:rPr>
                          <m:t>3</m:t>
                        </m:r>
                      </m:sub>
                    </m:sSub>
                  </m:oMath>
                </a14:m>
                <a:endParaRPr lang="es-ES" dirty="0"/>
              </a:p>
              <a:p>
                <a:pPr marL="0" indent="0">
                  <a:lnSpc>
                    <a:spcPct val="120000"/>
                  </a:lnSpc>
                  <a:buNone/>
                </a:pPr>
                <a:r>
                  <a:rPr lang="es-ES" dirty="0"/>
                  <a:t> </a:t>
                </a:r>
                <a14:m>
                  <m:oMath xmlns:m="http://schemas.openxmlformats.org/officeDocument/2006/math">
                    <m:r>
                      <a:rPr lang="es-ES" i="1">
                        <a:latin typeface="Cambria Math" panose="02040503050406030204" pitchFamily="18" charset="0"/>
                        <a:ea typeface="Cambria Math" panose="02040503050406030204" pitchFamily="18" charset="0"/>
                      </a:rPr>
                      <m:t>𝜆</m:t>
                    </m:r>
                    <m:r>
                      <a:rPr lang="es-ES" i="1">
                        <a:latin typeface="Cambria Math" panose="02040503050406030204" pitchFamily="18" charset="0"/>
                        <a:ea typeface="Cambria Math" panose="02040503050406030204" pitchFamily="18" charset="0"/>
                      </a:rPr>
                      <m:t> =</m:t>
                    </m:r>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𝜆</m:t>
                        </m:r>
                      </m:e>
                      <m:sub>
                        <m:r>
                          <a:rPr lang="es-ES" i="1">
                            <a:latin typeface="Cambria Math" panose="02040503050406030204" pitchFamily="18" charset="0"/>
                            <a:ea typeface="Cambria Math" panose="02040503050406030204" pitchFamily="18" charset="0"/>
                          </a:rPr>
                          <m:t>𝐴</m:t>
                        </m:r>
                      </m:sub>
                    </m:sSub>
                    <m:d>
                      <m:dPr>
                        <m:begChr m:val="["/>
                        <m:endChr m:val="]"/>
                        <m:ctrlPr>
                          <a:rPr lang="es-ES" i="1">
                            <a:latin typeface="Cambria Math" panose="02040503050406030204" pitchFamily="18" charset="0"/>
                            <a:ea typeface="Cambria Math" panose="02040503050406030204" pitchFamily="18" charset="0"/>
                          </a:rPr>
                        </m:ctrlPr>
                      </m:dPr>
                      <m:e>
                        <m:sSup>
                          <m:sSupPr>
                            <m:ctrlPr>
                              <a:rPr lang="es-ES" i="1">
                                <a:latin typeface="Cambria Math" panose="02040503050406030204" pitchFamily="18" charset="0"/>
                                <a:ea typeface="Cambria Math" panose="02040503050406030204" pitchFamily="18" charset="0"/>
                              </a:rPr>
                            </m:ctrlPr>
                          </m:sSupPr>
                          <m:e>
                            <m:d>
                              <m:dPr>
                                <m:ctrlPr>
                                  <a:rPr lang="es-ES" i="1">
                                    <a:latin typeface="Cambria Math" panose="02040503050406030204" pitchFamily="18" charset="0"/>
                                    <a:ea typeface="Cambria Math" panose="02040503050406030204" pitchFamily="18" charset="0"/>
                                  </a:rPr>
                                </m:ctrlPr>
                              </m:dPr>
                              <m:e>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s-ES" i="1">
                                        <a:latin typeface="Cambria Math" panose="02040503050406030204" pitchFamily="18" charset="0"/>
                                        <a:ea typeface="Cambria Math" panose="02040503050406030204" pitchFamily="18" charset="0"/>
                                      </a:rPr>
                                      <m:t>1</m:t>
                                    </m:r>
                                  </m:sub>
                                </m:sSub>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𝛽</m:t>
                                    </m:r>
                                  </m:e>
                                  <m:sub>
                                    <m:r>
                                      <a:rPr lang="es-ES" i="1">
                                        <a:latin typeface="Cambria Math" panose="02040503050406030204" pitchFamily="18" charset="0"/>
                                        <a:ea typeface="Cambria Math" panose="02040503050406030204" pitchFamily="18" charset="0"/>
                                      </a:rPr>
                                      <m:t>1</m:t>
                                    </m:r>
                                  </m:sub>
                                </m:sSub>
                                <m:r>
                                  <a:rPr lang="es-ES" i="1">
                                    <a:latin typeface="Cambria Math" panose="02040503050406030204" pitchFamily="18" charset="0"/>
                                    <a:ea typeface="Cambria Math" panose="02040503050406030204" pitchFamily="18" charset="0"/>
                                  </a:rPr>
                                  <m:t>+</m:t>
                                </m:r>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s-ES" i="1">
                                        <a:latin typeface="Cambria Math" panose="02040503050406030204" pitchFamily="18" charset="0"/>
                                        <a:ea typeface="Cambria Math" panose="02040503050406030204" pitchFamily="18" charset="0"/>
                                      </a:rPr>
                                      <m:t>2</m:t>
                                    </m:r>
                                  </m:sub>
                                </m:sSub>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𝛽</m:t>
                                    </m:r>
                                  </m:e>
                                  <m:sub>
                                    <m:r>
                                      <a:rPr lang="es-ES" i="1">
                                        <a:latin typeface="Cambria Math" panose="02040503050406030204" pitchFamily="18" charset="0"/>
                                        <a:ea typeface="Cambria Math" panose="02040503050406030204" pitchFamily="18" charset="0"/>
                                      </a:rPr>
                                      <m:t>2</m:t>
                                    </m:r>
                                  </m:sub>
                                </m:sSub>
                              </m:e>
                            </m:d>
                          </m:e>
                          <m:sup>
                            <m:r>
                              <a:rPr lang="es-ES" i="1">
                                <a:latin typeface="Cambria Math" panose="02040503050406030204" pitchFamily="18" charset="0"/>
                                <a:ea typeface="Cambria Math" panose="02040503050406030204" pitchFamily="18" charset="0"/>
                              </a:rPr>
                              <m:t>2</m:t>
                            </m:r>
                          </m:sup>
                        </m:sSup>
                        <m:r>
                          <a:rPr lang="es-ES" i="1">
                            <a:latin typeface="Cambria Math" panose="02040503050406030204" pitchFamily="18" charset="0"/>
                            <a:ea typeface="Cambria Math" panose="02040503050406030204" pitchFamily="18" charset="0"/>
                          </a:rPr>
                          <m:t>−</m:t>
                        </m:r>
                        <m:d>
                          <m:dPr>
                            <m:ctrlPr>
                              <a:rPr lang="es-ES" i="1">
                                <a:latin typeface="Cambria Math" panose="02040503050406030204" pitchFamily="18" charset="0"/>
                                <a:ea typeface="Cambria Math" panose="02040503050406030204" pitchFamily="18" charset="0"/>
                              </a:rPr>
                            </m:ctrlPr>
                          </m:dPr>
                          <m:e>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s-ES" i="1">
                                    <a:latin typeface="Cambria Math" panose="02040503050406030204" pitchFamily="18" charset="0"/>
                                    <a:ea typeface="Cambria Math" panose="02040503050406030204" pitchFamily="18" charset="0"/>
                                  </a:rPr>
                                  <m:t>1</m:t>
                                </m:r>
                              </m:sub>
                            </m:sSub>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𝛽</m:t>
                                </m:r>
                              </m:e>
                              <m:sub>
                                <m:r>
                                  <a:rPr lang="es-ES" i="1">
                                    <a:latin typeface="Cambria Math" panose="02040503050406030204" pitchFamily="18" charset="0"/>
                                    <a:ea typeface="Cambria Math" panose="02040503050406030204" pitchFamily="18" charset="0"/>
                                  </a:rPr>
                                  <m:t>1</m:t>
                                </m:r>
                              </m:sub>
                            </m:sSub>
                            <m:r>
                              <a:rPr lang="es-ES" i="1">
                                <a:latin typeface="Cambria Math" panose="02040503050406030204" pitchFamily="18" charset="0"/>
                                <a:ea typeface="Cambria Math" panose="02040503050406030204" pitchFamily="18" charset="0"/>
                              </a:rPr>
                              <m:t>+</m:t>
                            </m:r>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s-ES" i="1">
                                    <a:latin typeface="Cambria Math" panose="02040503050406030204" pitchFamily="18" charset="0"/>
                                    <a:ea typeface="Cambria Math" panose="02040503050406030204" pitchFamily="18" charset="0"/>
                                  </a:rPr>
                                  <m:t>2</m:t>
                                </m:r>
                              </m:sub>
                            </m:sSub>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𝛽</m:t>
                                </m:r>
                              </m:e>
                              <m:sub>
                                <m:r>
                                  <a:rPr lang="es-ES" i="1">
                                    <a:latin typeface="Cambria Math" panose="02040503050406030204" pitchFamily="18" charset="0"/>
                                    <a:ea typeface="Cambria Math" panose="02040503050406030204" pitchFamily="18" charset="0"/>
                                  </a:rPr>
                                  <m:t>2</m:t>
                                </m:r>
                              </m:sub>
                            </m:sSub>
                          </m:e>
                        </m:d>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s-ES" i="1">
                                <a:latin typeface="Cambria Math" panose="02040503050406030204" pitchFamily="18" charset="0"/>
                                <a:ea typeface="Cambria Math" panose="02040503050406030204" pitchFamily="18" charset="0"/>
                              </a:rPr>
                              <m:t>3</m:t>
                            </m:r>
                          </m:sub>
                        </m:sSub>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𝛽</m:t>
                            </m:r>
                          </m:e>
                          <m:sub>
                            <m:r>
                              <a:rPr lang="es-ES" i="1">
                                <a:latin typeface="Cambria Math" panose="02040503050406030204" pitchFamily="18" charset="0"/>
                                <a:ea typeface="Cambria Math" panose="02040503050406030204" pitchFamily="18" charset="0"/>
                              </a:rPr>
                              <m:t>3</m:t>
                            </m:r>
                          </m:sub>
                        </m:sSub>
                      </m:e>
                    </m:d>
                    <m:r>
                      <a:rPr lang="es-ES" i="1">
                        <a:latin typeface="Cambria Math" panose="02040503050406030204" pitchFamily="18" charset="0"/>
                        <a:ea typeface="Cambria Math" panose="02040503050406030204" pitchFamily="18" charset="0"/>
                      </a:rPr>
                      <m:t>+</m:t>
                    </m:r>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𝜆</m:t>
                        </m:r>
                      </m:e>
                      <m:sub>
                        <m:r>
                          <a:rPr lang="es-ES" i="1">
                            <a:latin typeface="Cambria Math" panose="02040503050406030204" pitchFamily="18" charset="0"/>
                            <a:ea typeface="Cambria Math" panose="02040503050406030204" pitchFamily="18" charset="0"/>
                          </a:rPr>
                          <m:t>𝐵</m:t>
                        </m:r>
                      </m:sub>
                    </m:sSub>
                    <m:d>
                      <m:dPr>
                        <m:begChr m:val="["/>
                        <m:endChr m:val="]"/>
                        <m:ctrlPr>
                          <a:rPr lang="es-ES" i="1">
                            <a:latin typeface="Cambria Math" panose="02040503050406030204" pitchFamily="18" charset="0"/>
                            <a:ea typeface="Cambria Math" panose="02040503050406030204" pitchFamily="18" charset="0"/>
                          </a:rPr>
                        </m:ctrlPr>
                      </m:dPr>
                      <m:e>
                        <m:d>
                          <m:dPr>
                            <m:ctrlPr>
                              <a:rPr lang="es-ES" i="1">
                                <a:latin typeface="Cambria Math" panose="02040503050406030204" pitchFamily="18" charset="0"/>
                                <a:ea typeface="Cambria Math" panose="02040503050406030204" pitchFamily="18" charset="0"/>
                              </a:rPr>
                            </m:ctrlPr>
                          </m:dPr>
                          <m:e>
                            <m:r>
                              <a:rPr lang="es-ES" i="1">
                                <a:latin typeface="Cambria Math" panose="02040503050406030204" pitchFamily="18" charset="0"/>
                                <a:ea typeface="Cambria Math" panose="02040503050406030204" pitchFamily="18" charset="0"/>
                              </a:rPr>
                              <m:t>1−</m:t>
                            </m:r>
                            <m:sSup>
                              <m:sSupPr>
                                <m:ctrlPr>
                                  <a:rPr lang="es-ES" i="1">
                                    <a:latin typeface="Cambria Math" panose="02040503050406030204" pitchFamily="18" charset="0"/>
                                    <a:ea typeface="Cambria Math" panose="02040503050406030204" pitchFamily="18" charset="0"/>
                                  </a:rPr>
                                </m:ctrlPr>
                              </m:sSupPr>
                              <m:e>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s-ES" i="1">
                                        <a:latin typeface="Cambria Math" panose="02040503050406030204" pitchFamily="18" charset="0"/>
                                        <a:ea typeface="Cambria Math" panose="02040503050406030204" pitchFamily="18" charset="0"/>
                                      </a:rPr>
                                      <m:t>3</m:t>
                                    </m:r>
                                  </m:sub>
                                </m:sSub>
                              </m:e>
                              <m:sup>
                                <m:r>
                                  <a:rPr lang="es-ES" i="1">
                                    <a:latin typeface="Cambria Math" panose="02040503050406030204" pitchFamily="18" charset="0"/>
                                    <a:ea typeface="Cambria Math" panose="02040503050406030204" pitchFamily="18" charset="0"/>
                                  </a:rPr>
                                  <m:t>2</m:t>
                                </m:r>
                              </m:sup>
                            </m:sSup>
                          </m:e>
                        </m:d>
                        <m:d>
                          <m:dPr>
                            <m:ctrlPr>
                              <a:rPr lang="es-ES" i="1">
                                <a:latin typeface="Cambria Math" panose="02040503050406030204" pitchFamily="18" charset="0"/>
                                <a:ea typeface="Cambria Math" panose="02040503050406030204" pitchFamily="18" charset="0"/>
                              </a:rPr>
                            </m:ctrlPr>
                          </m:dPr>
                          <m:e>
                            <m:r>
                              <a:rPr lang="es-ES" i="1">
                                <a:latin typeface="Cambria Math" panose="02040503050406030204" pitchFamily="18" charset="0"/>
                                <a:ea typeface="Cambria Math" panose="02040503050406030204" pitchFamily="18" charset="0"/>
                              </a:rPr>
                              <m:t>1−</m:t>
                            </m:r>
                            <m:sSup>
                              <m:sSupPr>
                                <m:ctrlPr>
                                  <a:rPr lang="es-ES" i="1">
                                    <a:latin typeface="Cambria Math" panose="02040503050406030204" pitchFamily="18" charset="0"/>
                                    <a:ea typeface="Cambria Math" panose="02040503050406030204" pitchFamily="18" charset="0"/>
                                  </a:rPr>
                                </m:ctrlPr>
                              </m:sSupPr>
                              <m:e>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𝛽</m:t>
                                    </m:r>
                                  </m:e>
                                  <m:sub>
                                    <m:r>
                                      <a:rPr lang="es-ES" i="1">
                                        <a:latin typeface="Cambria Math" panose="02040503050406030204" pitchFamily="18" charset="0"/>
                                        <a:ea typeface="Cambria Math" panose="02040503050406030204" pitchFamily="18" charset="0"/>
                                      </a:rPr>
                                      <m:t>3</m:t>
                                    </m:r>
                                  </m:sub>
                                </m:sSub>
                              </m:e>
                              <m:sup>
                                <m:r>
                                  <a:rPr lang="es-ES" i="1">
                                    <a:latin typeface="Cambria Math" panose="02040503050406030204" pitchFamily="18" charset="0"/>
                                    <a:ea typeface="Cambria Math" panose="02040503050406030204" pitchFamily="18" charset="0"/>
                                  </a:rPr>
                                  <m:t>2</m:t>
                                </m:r>
                              </m:sup>
                            </m:sSup>
                          </m:e>
                        </m:d>
                        <m:r>
                          <a:rPr lang="es-ES" i="1">
                            <a:latin typeface="Cambria Math" panose="02040503050406030204" pitchFamily="18" charset="0"/>
                            <a:ea typeface="Cambria Math" panose="02040503050406030204" pitchFamily="18" charset="0"/>
                          </a:rPr>
                          <m:t>−</m:t>
                        </m:r>
                        <m:sSup>
                          <m:sSupPr>
                            <m:ctrlPr>
                              <a:rPr lang="es-ES" i="1">
                                <a:latin typeface="Cambria Math" panose="02040503050406030204" pitchFamily="18" charset="0"/>
                                <a:ea typeface="Cambria Math" panose="02040503050406030204" pitchFamily="18" charset="0"/>
                              </a:rPr>
                            </m:ctrlPr>
                          </m:sSupPr>
                          <m:e>
                            <m:d>
                              <m:dPr>
                                <m:ctrlPr>
                                  <a:rPr lang="es-ES" i="1">
                                    <a:latin typeface="Cambria Math" panose="02040503050406030204" pitchFamily="18" charset="0"/>
                                    <a:ea typeface="Cambria Math" panose="02040503050406030204" pitchFamily="18" charset="0"/>
                                  </a:rPr>
                                </m:ctrlPr>
                              </m:dPr>
                              <m:e>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s-ES" i="1">
                                        <a:latin typeface="Cambria Math" panose="02040503050406030204" pitchFamily="18" charset="0"/>
                                        <a:ea typeface="Cambria Math" panose="02040503050406030204" pitchFamily="18" charset="0"/>
                                      </a:rPr>
                                      <m:t>1</m:t>
                                    </m:r>
                                  </m:sub>
                                </m:sSub>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𝛽</m:t>
                                    </m:r>
                                  </m:e>
                                  <m:sub>
                                    <m:r>
                                      <a:rPr lang="es-ES" i="1">
                                        <a:latin typeface="Cambria Math" panose="02040503050406030204" pitchFamily="18" charset="0"/>
                                        <a:ea typeface="Cambria Math" panose="02040503050406030204" pitchFamily="18" charset="0"/>
                                      </a:rPr>
                                      <m:t>1</m:t>
                                    </m:r>
                                  </m:sub>
                                </m:sSub>
                                <m:r>
                                  <a:rPr lang="es-ES" i="1">
                                    <a:latin typeface="Cambria Math" panose="02040503050406030204" pitchFamily="18" charset="0"/>
                                    <a:ea typeface="Cambria Math" panose="02040503050406030204" pitchFamily="18" charset="0"/>
                                  </a:rPr>
                                  <m:t>+</m:t>
                                </m:r>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s-ES" i="1">
                                        <a:latin typeface="Cambria Math" panose="02040503050406030204" pitchFamily="18" charset="0"/>
                                        <a:ea typeface="Cambria Math" panose="02040503050406030204" pitchFamily="18" charset="0"/>
                                      </a:rPr>
                                      <m:t>2</m:t>
                                    </m:r>
                                  </m:sub>
                                </m:sSub>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𝛽</m:t>
                                    </m:r>
                                  </m:e>
                                  <m:sub>
                                    <m:r>
                                      <a:rPr lang="es-ES" i="1">
                                        <a:latin typeface="Cambria Math" panose="02040503050406030204" pitchFamily="18" charset="0"/>
                                        <a:ea typeface="Cambria Math" panose="02040503050406030204" pitchFamily="18" charset="0"/>
                                      </a:rPr>
                                      <m:t>2</m:t>
                                    </m:r>
                                  </m:sub>
                                </m:sSub>
                              </m:e>
                            </m:d>
                          </m:e>
                          <m:sup>
                            <m:r>
                              <a:rPr lang="es-ES" i="1">
                                <a:latin typeface="Cambria Math" panose="02040503050406030204" pitchFamily="18" charset="0"/>
                                <a:ea typeface="Cambria Math" panose="02040503050406030204" pitchFamily="18" charset="0"/>
                              </a:rPr>
                              <m:t>2</m:t>
                            </m:r>
                          </m:sup>
                        </m:sSup>
                      </m:e>
                    </m:d>
                    <m:r>
                      <a:rPr lang="es-ES" i="1">
                        <a:latin typeface="Cambria Math" panose="02040503050406030204" pitchFamily="18" charset="0"/>
                        <a:ea typeface="Cambria Math" panose="02040503050406030204" pitchFamily="18" charset="0"/>
                      </a:rPr>
                      <m:t>+</m:t>
                    </m:r>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𝜆</m:t>
                        </m:r>
                      </m:e>
                      <m:sub>
                        <m:r>
                          <a:rPr lang="es-ES" i="1">
                            <a:latin typeface="Cambria Math" panose="02040503050406030204" pitchFamily="18" charset="0"/>
                            <a:ea typeface="Cambria Math" panose="02040503050406030204" pitchFamily="18" charset="0"/>
                          </a:rPr>
                          <m:t>𝐶</m:t>
                        </m:r>
                      </m:sub>
                    </m:sSub>
                    <m:d>
                      <m:dPr>
                        <m:begChr m:val="["/>
                        <m:endChr m:val="]"/>
                        <m:ctrlPr>
                          <a:rPr lang="es-ES" i="1">
                            <a:latin typeface="Cambria Math" panose="02040503050406030204" pitchFamily="18" charset="0"/>
                            <a:ea typeface="Cambria Math" panose="02040503050406030204" pitchFamily="18" charset="0"/>
                          </a:rPr>
                        </m:ctrlPr>
                      </m:dPr>
                      <m:e>
                        <m:d>
                          <m:dPr>
                            <m:ctrlPr>
                              <a:rPr lang="es-ES" i="1">
                                <a:latin typeface="Cambria Math" panose="02040503050406030204" pitchFamily="18" charset="0"/>
                                <a:ea typeface="Cambria Math" panose="02040503050406030204" pitchFamily="18" charset="0"/>
                              </a:rPr>
                            </m:ctrlPr>
                          </m:dPr>
                          <m:e>
                            <m:r>
                              <a:rPr lang="es-ES" i="1">
                                <a:latin typeface="Cambria Math" panose="02040503050406030204" pitchFamily="18" charset="0"/>
                                <a:ea typeface="Cambria Math" panose="02040503050406030204" pitchFamily="18" charset="0"/>
                              </a:rPr>
                              <m:t>1−</m:t>
                            </m:r>
                            <m:sSup>
                              <m:sSupPr>
                                <m:ctrlPr>
                                  <a:rPr lang="es-ES" i="1">
                                    <a:latin typeface="Cambria Math" panose="02040503050406030204" pitchFamily="18" charset="0"/>
                                    <a:ea typeface="Cambria Math" panose="02040503050406030204" pitchFamily="18" charset="0"/>
                                  </a:rPr>
                                </m:ctrlPr>
                              </m:sSupPr>
                              <m:e>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s-ES" i="1">
                                        <a:latin typeface="Cambria Math" panose="02040503050406030204" pitchFamily="18" charset="0"/>
                                        <a:ea typeface="Cambria Math" panose="02040503050406030204" pitchFamily="18" charset="0"/>
                                      </a:rPr>
                                      <m:t>3</m:t>
                                    </m:r>
                                  </m:sub>
                                </m:sSub>
                              </m:e>
                              <m:sup>
                                <m:r>
                                  <a:rPr lang="es-ES" i="1">
                                    <a:latin typeface="Cambria Math" panose="02040503050406030204" pitchFamily="18" charset="0"/>
                                    <a:ea typeface="Cambria Math" panose="02040503050406030204" pitchFamily="18" charset="0"/>
                                  </a:rPr>
                                  <m:t>2</m:t>
                                </m:r>
                              </m:sup>
                            </m:sSup>
                          </m:e>
                        </m:d>
                        <m:sSup>
                          <m:sSupPr>
                            <m:ctrlPr>
                              <a:rPr lang="es-ES" i="1">
                                <a:latin typeface="Cambria Math" panose="02040503050406030204" pitchFamily="18" charset="0"/>
                                <a:ea typeface="Cambria Math" panose="02040503050406030204" pitchFamily="18" charset="0"/>
                              </a:rPr>
                            </m:ctrlPr>
                          </m:sSupPr>
                          <m:e>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𝛽</m:t>
                                </m:r>
                              </m:e>
                              <m:sub>
                                <m:r>
                                  <a:rPr lang="es-ES" i="1">
                                    <a:latin typeface="Cambria Math" panose="02040503050406030204" pitchFamily="18" charset="0"/>
                                    <a:ea typeface="Cambria Math" panose="02040503050406030204" pitchFamily="18" charset="0"/>
                                  </a:rPr>
                                  <m:t>3</m:t>
                                </m:r>
                              </m:sub>
                            </m:sSub>
                          </m:e>
                          <m:sup>
                            <m:r>
                              <a:rPr lang="es-ES" i="1">
                                <a:latin typeface="Cambria Math" panose="02040503050406030204" pitchFamily="18" charset="0"/>
                                <a:ea typeface="Cambria Math" panose="02040503050406030204" pitchFamily="18" charset="0"/>
                              </a:rPr>
                              <m:t>2</m:t>
                            </m:r>
                          </m:sup>
                        </m:sSup>
                        <m:r>
                          <a:rPr lang="es-ES" i="1">
                            <a:latin typeface="Cambria Math" panose="02040503050406030204" pitchFamily="18" charset="0"/>
                            <a:ea typeface="Cambria Math" panose="02040503050406030204" pitchFamily="18" charset="0"/>
                          </a:rPr>
                          <m:t>−</m:t>
                        </m:r>
                        <m:d>
                          <m:dPr>
                            <m:ctrlPr>
                              <a:rPr lang="es-ES" i="1">
                                <a:latin typeface="Cambria Math" panose="02040503050406030204" pitchFamily="18" charset="0"/>
                                <a:ea typeface="Cambria Math" panose="02040503050406030204" pitchFamily="18" charset="0"/>
                              </a:rPr>
                            </m:ctrlPr>
                          </m:dPr>
                          <m:e>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s-ES" i="1">
                                    <a:latin typeface="Cambria Math" panose="02040503050406030204" pitchFamily="18" charset="0"/>
                                    <a:ea typeface="Cambria Math" panose="02040503050406030204" pitchFamily="18" charset="0"/>
                                  </a:rPr>
                                  <m:t>1</m:t>
                                </m:r>
                              </m:sub>
                            </m:sSub>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𝛽</m:t>
                                </m:r>
                              </m:e>
                              <m:sub>
                                <m:r>
                                  <a:rPr lang="es-ES" i="1">
                                    <a:latin typeface="Cambria Math" panose="02040503050406030204" pitchFamily="18" charset="0"/>
                                    <a:ea typeface="Cambria Math" panose="02040503050406030204" pitchFamily="18" charset="0"/>
                                  </a:rPr>
                                  <m:t>1</m:t>
                                </m:r>
                              </m:sub>
                            </m:sSub>
                            <m:r>
                              <a:rPr lang="es-ES" i="1">
                                <a:latin typeface="Cambria Math" panose="02040503050406030204" pitchFamily="18" charset="0"/>
                                <a:ea typeface="Cambria Math" panose="02040503050406030204" pitchFamily="18" charset="0"/>
                              </a:rPr>
                              <m:t>+</m:t>
                            </m:r>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s-ES" i="1">
                                    <a:latin typeface="Cambria Math" panose="02040503050406030204" pitchFamily="18" charset="0"/>
                                    <a:ea typeface="Cambria Math" panose="02040503050406030204" pitchFamily="18" charset="0"/>
                                  </a:rPr>
                                  <m:t>2</m:t>
                                </m:r>
                              </m:sub>
                            </m:sSub>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𝛽</m:t>
                                </m:r>
                              </m:e>
                              <m:sub>
                                <m:r>
                                  <a:rPr lang="es-ES" i="1">
                                    <a:latin typeface="Cambria Math" panose="02040503050406030204" pitchFamily="18" charset="0"/>
                                    <a:ea typeface="Cambria Math" panose="02040503050406030204" pitchFamily="18" charset="0"/>
                                  </a:rPr>
                                  <m:t>2</m:t>
                                </m:r>
                              </m:sub>
                            </m:sSub>
                          </m:e>
                        </m:d>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s-ES" i="1">
                                <a:latin typeface="Cambria Math" panose="02040503050406030204" pitchFamily="18" charset="0"/>
                                <a:ea typeface="Cambria Math" panose="02040503050406030204" pitchFamily="18" charset="0"/>
                              </a:rPr>
                              <m:t>3</m:t>
                            </m:r>
                          </m:sub>
                        </m:sSub>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𝛽</m:t>
                            </m:r>
                          </m:e>
                          <m:sub>
                            <m:r>
                              <a:rPr lang="es-ES" i="1">
                                <a:latin typeface="Cambria Math" panose="02040503050406030204" pitchFamily="18" charset="0"/>
                                <a:ea typeface="Cambria Math" panose="02040503050406030204" pitchFamily="18" charset="0"/>
                              </a:rPr>
                              <m:t>3</m:t>
                            </m:r>
                          </m:sub>
                        </m:sSub>
                      </m:e>
                    </m:d>
                    <m:r>
                      <a:rPr lang="es-ES" i="1">
                        <a:latin typeface="Cambria Math" panose="02040503050406030204" pitchFamily="18" charset="0"/>
                        <a:ea typeface="Cambria Math" panose="02040503050406030204" pitchFamily="18" charset="0"/>
                      </a:rPr>
                      <m:t>+4</m:t>
                    </m:r>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𝜆</m:t>
                        </m:r>
                      </m:e>
                      <m:sub>
                        <m:r>
                          <a:rPr lang="es-ES" i="1">
                            <a:latin typeface="Cambria Math" panose="02040503050406030204" pitchFamily="18" charset="0"/>
                            <a:ea typeface="Cambria Math" panose="02040503050406030204" pitchFamily="18" charset="0"/>
                          </a:rPr>
                          <m:t>𝐷</m:t>
                        </m:r>
                      </m:sub>
                    </m:sSub>
                    <m:d>
                      <m:dPr>
                        <m:ctrlPr>
                          <a:rPr lang="es-ES" i="1">
                            <a:latin typeface="Cambria Math" panose="02040503050406030204" pitchFamily="18" charset="0"/>
                            <a:ea typeface="Cambria Math" panose="02040503050406030204" pitchFamily="18" charset="0"/>
                          </a:rPr>
                        </m:ctrlPr>
                      </m:dPr>
                      <m:e>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s-ES" i="1">
                                <a:latin typeface="Cambria Math" panose="02040503050406030204" pitchFamily="18" charset="0"/>
                                <a:ea typeface="Cambria Math" panose="02040503050406030204" pitchFamily="18" charset="0"/>
                              </a:rPr>
                              <m:t>1</m:t>
                            </m:r>
                          </m:sub>
                        </m:sSub>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𝛽</m:t>
                            </m:r>
                          </m:e>
                          <m:sub>
                            <m:r>
                              <a:rPr lang="es-ES" i="1">
                                <a:latin typeface="Cambria Math" panose="02040503050406030204" pitchFamily="18" charset="0"/>
                                <a:ea typeface="Cambria Math" panose="02040503050406030204" pitchFamily="18" charset="0"/>
                              </a:rPr>
                              <m:t>1</m:t>
                            </m:r>
                          </m:sub>
                        </m:sSub>
                        <m:r>
                          <a:rPr lang="es-ES" i="1">
                            <a:latin typeface="Cambria Math" panose="02040503050406030204" pitchFamily="18" charset="0"/>
                            <a:ea typeface="Cambria Math" panose="02040503050406030204" pitchFamily="18" charset="0"/>
                          </a:rPr>
                          <m:t>+</m:t>
                        </m:r>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s-ES" i="1">
                                <a:latin typeface="Cambria Math" panose="02040503050406030204" pitchFamily="18" charset="0"/>
                                <a:ea typeface="Cambria Math" panose="02040503050406030204" pitchFamily="18" charset="0"/>
                              </a:rPr>
                              <m:t>2</m:t>
                            </m:r>
                          </m:sub>
                        </m:sSub>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𝛽</m:t>
                            </m:r>
                          </m:e>
                          <m:sub>
                            <m:r>
                              <a:rPr lang="es-ES" i="1">
                                <a:latin typeface="Cambria Math" panose="02040503050406030204" pitchFamily="18" charset="0"/>
                                <a:ea typeface="Cambria Math" panose="02040503050406030204" pitchFamily="18" charset="0"/>
                              </a:rPr>
                              <m:t>2</m:t>
                            </m:r>
                          </m:sub>
                        </m:sSub>
                      </m:e>
                    </m:d>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s-ES" i="1">
                            <a:latin typeface="Cambria Math" panose="02040503050406030204" pitchFamily="18" charset="0"/>
                            <a:ea typeface="Cambria Math" panose="02040503050406030204" pitchFamily="18" charset="0"/>
                          </a:rPr>
                          <m:t>3</m:t>
                        </m:r>
                      </m:sub>
                    </m:sSub>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𝛽</m:t>
                        </m:r>
                      </m:e>
                      <m:sub>
                        <m:r>
                          <a:rPr lang="es-ES" i="1">
                            <a:latin typeface="Cambria Math" panose="02040503050406030204" pitchFamily="18" charset="0"/>
                            <a:ea typeface="Cambria Math" panose="02040503050406030204" pitchFamily="18" charset="0"/>
                          </a:rPr>
                          <m:t>3</m:t>
                        </m:r>
                      </m:sub>
                    </m:sSub>
                  </m:oMath>
                </a14:m>
                <a:endParaRPr lang="es-ES" dirty="0"/>
              </a:p>
              <a:p>
                <a:pPr marL="0" indent="0">
                  <a:lnSpc>
                    <a:spcPct val="120000"/>
                  </a:lnSpc>
                  <a:buNone/>
                </a:pPr>
                <a:r>
                  <a:rPr lang="es-ES" dirty="0"/>
                  <a:t> como </a:t>
                </a:r>
                <a14:m>
                  <m:oMath xmlns:m="http://schemas.openxmlformats.org/officeDocument/2006/math">
                    <m:sSup>
                      <m:sSupPr>
                        <m:ctrlPr>
                          <a:rPr lang="es-ES" i="1" smtClean="0">
                            <a:latin typeface="Cambria Math" panose="02040503050406030204" pitchFamily="18" charset="0"/>
                          </a:rPr>
                        </m:ctrlPr>
                      </m:sSupPr>
                      <m:e>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s-ES" i="1">
                                <a:latin typeface="Cambria Math" panose="02040503050406030204" pitchFamily="18" charset="0"/>
                                <a:ea typeface="Cambria Math" panose="02040503050406030204" pitchFamily="18" charset="0"/>
                              </a:rPr>
                              <m:t>1</m:t>
                            </m:r>
                          </m:sub>
                        </m:sSub>
                      </m:e>
                      <m:sup>
                        <m:r>
                          <a:rPr lang="es-ES" b="0" i="1" smtClean="0">
                            <a:latin typeface="Cambria Math" panose="02040503050406030204" pitchFamily="18" charset="0"/>
                          </a:rPr>
                          <m:t>2</m:t>
                        </m:r>
                      </m:sup>
                    </m:sSup>
                    <m:r>
                      <a:rPr lang="es-ES" b="0" i="1" smtClean="0">
                        <a:latin typeface="Cambria Math" panose="02040503050406030204" pitchFamily="18" charset="0"/>
                      </a:rPr>
                      <m:t>+</m:t>
                    </m:r>
                    <m:sSup>
                      <m:sSupPr>
                        <m:ctrlPr>
                          <a:rPr lang="es-ES" b="0" i="1" smtClean="0">
                            <a:latin typeface="Cambria Math" panose="02040503050406030204" pitchFamily="18" charset="0"/>
                          </a:rPr>
                        </m:ctrlPr>
                      </m:sSupPr>
                      <m:e>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s-ES" b="0" i="1" smtClean="0">
                                <a:latin typeface="Cambria Math" panose="02040503050406030204" pitchFamily="18" charset="0"/>
                                <a:ea typeface="Cambria Math" panose="02040503050406030204" pitchFamily="18" charset="0"/>
                              </a:rPr>
                              <m:t>2</m:t>
                            </m:r>
                          </m:sub>
                        </m:sSub>
                      </m:e>
                      <m:sup>
                        <m:r>
                          <a:rPr lang="es-ES" b="0" i="1" smtClean="0">
                            <a:latin typeface="Cambria Math" panose="02040503050406030204" pitchFamily="18" charset="0"/>
                          </a:rPr>
                          <m:t>2</m:t>
                        </m:r>
                      </m:sup>
                    </m:sSup>
                    <m:r>
                      <a:rPr lang="es-ES" b="0" i="1" smtClean="0">
                        <a:latin typeface="Cambria Math" panose="02040503050406030204" pitchFamily="18" charset="0"/>
                      </a:rPr>
                      <m:t>+</m:t>
                    </m:r>
                    <m:sSup>
                      <m:sSupPr>
                        <m:ctrlPr>
                          <a:rPr lang="es-ES" b="0" i="1" smtClean="0">
                            <a:latin typeface="Cambria Math" panose="02040503050406030204" pitchFamily="18" charset="0"/>
                          </a:rPr>
                        </m:ctrlPr>
                      </m:sSupPr>
                      <m:e>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s-ES" b="0" i="1" smtClean="0">
                                <a:latin typeface="Cambria Math" panose="02040503050406030204" pitchFamily="18" charset="0"/>
                                <a:ea typeface="Cambria Math" panose="02040503050406030204" pitchFamily="18" charset="0"/>
                              </a:rPr>
                              <m:t>3</m:t>
                            </m:r>
                          </m:sub>
                        </m:sSub>
                      </m:e>
                      <m:sup>
                        <m:r>
                          <a:rPr lang="es-ES" b="0" i="1" smtClean="0">
                            <a:latin typeface="Cambria Math" panose="02040503050406030204" pitchFamily="18" charset="0"/>
                          </a:rPr>
                          <m:t>2</m:t>
                        </m:r>
                      </m:sup>
                    </m:sSup>
                    <m:r>
                      <a:rPr lang="es-ES" b="0" i="1" smtClean="0">
                        <a:latin typeface="Cambria Math" panose="02040503050406030204" pitchFamily="18" charset="0"/>
                      </a:rPr>
                      <m:t>=1</m:t>
                    </m:r>
                  </m:oMath>
                </a14:m>
                <a:endParaRPr lang="es-ES" b="0" dirty="0"/>
              </a:p>
              <a:p>
                <a:pPr marL="0" indent="0">
                  <a:lnSpc>
                    <a:spcPct val="120000"/>
                  </a:lnSpc>
                  <a:buNone/>
                </a:pPr>
                <a:r>
                  <a:rPr lang="es-ES" dirty="0"/>
                  <a:t>Trabajando sobre cada sumando tenemos que </a:t>
                </a:r>
              </a:p>
              <a:p>
                <a:pPr marL="0" indent="0">
                  <a:lnSpc>
                    <a:spcPct val="120000"/>
                  </a:lnSpc>
                  <a:buNone/>
                </a:pPr>
                <a14:m>
                  <m:oMath xmlns:m="http://schemas.openxmlformats.org/officeDocument/2006/math">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𝜆</m:t>
                        </m:r>
                      </m:e>
                      <m:sub>
                        <m:r>
                          <a:rPr lang="es-ES" i="1">
                            <a:latin typeface="Cambria Math" panose="02040503050406030204" pitchFamily="18" charset="0"/>
                            <a:ea typeface="Cambria Math" panose="02040503050406030204" pitchFamily="18" charset="0"/>
                          </a:rPr>
                          <m:t>𝐵</m:t>
                        </m:r>
                      </m:sub>
                    </m:sSub>
                    <m:d>
                      <m:dPr>
                        <m:begChr m:val="["/>
                        <m:endChr m:val="]"/>
                        <m:ctrlPr>
                          <a:rPr lang="es-ES" i="1">
                            <a:latin typeface="Cambria Math" panose="02040503050406030204" pitchFamily="18" charset="0"/>
                            <a:ea typeface="Cambria Math" panose="02040503050406030204" pitchFamily="18" charset="0"/>
                          </a:rPr>
                        </m:ctrlPr>
                      </m:dPr>
                      <m:e>
                        <m:d>
                          <m:dPr>
                            <m:ctrlPr>
                              <a:rPr lang="es-ES" i="1">
                                <a:latin typeface="Cambria Math" panose="02040503050406030204" pitchFamily="18" charset="0"/>
                                <a:ea typeface="Cambria Math" panose="02040503050406030204" pitchFamily="18" charset="0"/>
                              </a:rPr>
                            </m:ctrlPr>
                          </m:dPr>
                          <m:e>
                            <m:r>
                              <a:rPr lang="es-ES" i="1">
                                <a:latin typeface="Cambria Math" panose="02040503050406030204" pitchFamily="18" charset="0"/>
                                <a:ea typeface="Cambria Math" panose="02040503050406030204" pitchFamily="18" charset="0"/>
                              </a:rPr>
                              <m:t>1−</m:t>
                            </m:r>
                            <m:sSup>
                              <m:sSupPr>
                                <m:ctrlPr>
                                  <a:rPr lang="es-ES" i="1">
                                    <a:latin typeface="Cambria Math" panose="02040503050406030204" pitchFamily="18" charset="0"/>
                                    <a:ea typeface="Cambria Math" panose="02040503050406030204" pitchFamily="18" charset="0"/>
                                  </a:rPr>
                                </m:ctrlPr>
                              </m:sSupPr>
                              <m:e>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s-ES" i="1">
                                        <a:latin typeface="Cambria Math" panose="02040503050406030204" pitchFamily="18" charset="0"/>
                                        <a:ea typeface="Cambria Math" panose="02040503050406030204" pitchFamily="18" charset="0"/>
                                      </a:rPr>
                                      <m:t>3</m:t>
                                    </m:r>
                                  </m:sub>
                                </m:sSub>
                              </m:e>
                              <m:sup>
                                <m:r>
                                  <a:rPr lang="es-ES" i="1">
                                    <a:latin typeface="Cambria Math" panose="02040503050406030204" pitchFamily="18" charset="0"/>
                                    <a:ea typeface="Cambria Math" panose="02040503050406030204" pitchFamily="18" charset="0"/>
                                  </a:rPr>
                                  <m:t>2</m:t>
                                </m:r>
                              </m:sup>
                            </m:sSup>
                          </m:e>
                        </m:d>
                        <m:d>
                          <m:dPr>
                            <m:ctrlPr>
                              <a:rPr lang="es-ES" i="1">
                                <a:latin typeface="Cambria Math" panose="02040503050406030204" pitchFamily="18" charset="0"/>
                                <a:ea typeface="Cambria Math" panose="02040503050406030204" pitchFamily="18" charset="0"/>
                              </a:rPr>
                            </m:ctrlPr>
                          </m:dPr>
                          <m:e>
                            <m:r>
                              <a:rPr lang="es-ES" i="1">
                                <a:latin typeface="Cambria Math" panose="02040503050406030204" pitchFamily="18" charset="0"/>
                                <a:ea typeface="Cambria Math" panose="02040503050406030204" pitchFamily="18" charset="0"/>
                              </a:rPr>
                              <m:t>1−</m:t>
                            </m:r>
                            <m:sSup>
                              <m:sSupPr>
                                <m:ctrlPr>
                                  <a:rPr lang="es-ES" i="1">
                                    <a:latin typeface="Cambria Math" panose="02040503050406030204" pitchFamily="18" charset="0"/>
                                    <a:ea typeface="Cambria Math" panose="02040503050406030204" pitchFamily="18" charset="0"/>
                                  </a:rPr>
                                </m:ctrlPr>
                              </m:sSupPr>
                              <m:e>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𝛽</m:t>
                                    </m:r>
                                  </m:e>
                                  <m:sub>
                                    <m:r>
                                      <a:rPr lang="es-ES" i="1">
                                        <a:latin typeface="Cambria Math" panose="02040503050406030204" pitchFamily="18" charset="0"/>
                                        <a:ea typeface="Cambria Math" panose="02040503050406030204" pitchFamily="18" charset="0"/>
                                      </a:rPr>
                                      <m:t>3</m:t>
                                    </m:r>
                                  </m:sub>
                                </m:sSub>
                              </m:e>
                              <m:sup>
                                <m:r>
                                  <a:rPr lang="es-ES" i="1">
                                    <a:latin typeface="Cambria Math" panose="02040503050406030204" pitchFamily="18" charset="0"/>
                                    <a:ea typeface="Cambria Math" panose="02040503050406030204" pitchFamily="18" charset="0"/>
                                  </a:rPr>
                                  <m:t>2</m:t>
                                </m:r>
                              </m:sup>
                            </m:sSup>
                          </m:e>
                        </m:d>
                        <m:r>
                          <a:rPr lang="es-ES" i="1">
                            <a:latin typeface="Cambria Math" panose="02040503050406030204" pitchFamily="18" charset="0"/>
                            <a:ea typeface="Cambria Math" panose="02040503050406030204" pitchFamily="18" charset="0"/>
                          </a:rPr>
                          <m:t>−</m:t>
                        </m:r>
                        <m:sSup>
                          <m:sSupPr>
                            <m:ctrlPr>
                              <a:rPr lang="es-ES" i="1">
                                <a:latin typeface="Cambria Math" panose="02040503050406030204" pitchFamily="18" charset="0"/>
                                <a:ea typeface="Cambria Math" panose="02040503050406030204" pitchFamily="18" charset="0"/>
                              </a:rPr>
                            </m:ctrlPr>
                          </m:sSupPr>
                          <m:e>
                            <m:d>
                              <m:dPr>
                                <m:ctrlPr>
                                  <a:rPr lang="es-ES" i="1">
                                    <a:latin typeface="Cambria Math" panose="02040503050406030204" pitchFamily="18" charset="0"/>
                                    <a:ea typeface="Cambria Math" panose="02040503050406030204" pitchFamily="18" charset="0"/>
                                  </a:rPr>
                                </m:ctrlPr>
                              </m:dPr>
                              <m:e>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s-ES" i="1">
                                        <a:latin typeface="Cambria Math" panose="02040503050406030204" pitchFamily="18" charset="0"/>
                                        <a:ea typeface="Cambria Math" panose="02040503050406030204" pitchFamily="18" charset="0"/>
                                      </a:rPr>
                                      <m:t>1</m:t>
                                    </m:r>
                                  </m:sub>
                                </m:sSub>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𝛽</m:t>
                                    </m:r>
                                  </m:e>
                                  <m:sub>
                                    <m:r>
                                      <a:rPr lang="es-ES" i="1">
                                        <a:latin typeface="Cambria Math" panose="02040503050406030204" pitchFamily="18" charset="0"/>
                                        <a:ea typeface="Cambria Math" panose="02040503050406030204" pitchFamily="18" charset="0"/>
                                      </a:rPr>
                                      <m:t>1</m:t>
                                    </m:r>
                                  </m:sub>
                                </m:sSub>
                                <m:r>
                                  <a:rPr lang="es-ES" i="1">
                                    <a:latin typeface="Cambria Math" panose="02040503050406030204" pitchFamily="18" charset="0"/>
                                    <a:ea typeface="Cambria Math" panose="02040503050406030204" pitchFamily="18" charset="0"/>
                                  </a:rPr>
                                  <m:t>+</m:t>
                                </m:r>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s-ES" i="1">
                                        <a:latin typeface="Cambria Math" panose="02040503050406030204" pitchFamily="18" charset="0"/>
                                        <a:ea typeface="Cambria Math" panose="02040503050406030204" pitchFamily="18" charset="0"/>
                                      </a:rPr>
                                      <m:t>2</m:t>
                                    </m:r>
                                  </m:sub>
                                </m:sSub>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𝛽</m:t>
                                    </m:r>
                                  </m:e>
                                  <m:sub>
                                    <m:r>
                                      <a:rPr lang="es-ES" i="1">
                                        <a:latin typeface="Cambria Math" panose="02040503050406030204" pitchFamily="18" charset="0"/>
                                        <a:ea typeface="Cambria Math" panose="02040503050406030204" pitchFamily="18" charset="0"/>
                                      </a:rPr>
                                      <m:t>2</m:t>
                                    </m:r>
                                  </m:sub>
                                </m:sSub>
                              </m:e>
                            </m:d>
                          </m:e>
                          <m:sup>
                            <m:r>
                              <a:rPr lang="es-ES" i="1">
                                <a:latin typeface="Cambria Math" panose="02040503050406030204" pitchFamily="18" charset="0"/>
                                <a:ea typeface="Cambria Math" panose="02040503050406030204" pitchFamily="18" charset="0"/>
                              </a:rPr>
                              <m:t>2</m:t>
                            </m:r>
                          </m:sup>
                        </m:sSup>
                      </m:e>
                    </m:d>
                    <m:r>
                      <a:rPr lang="es-ES" b="0" i="1" smtClean="0">
                        <a:latin typeface="Cambria Math" panose="02040503050406030204" pitchFamily="18" charset="0"/>
                        <a:ea typeface="Cambria Math" panose="02040503050406030204" pitchFamily="18" charset="0"/>
                      </a:rPr>
                      <m:t>=</m:t>
                    </m:r>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𝜆</m:t>
                        </m:r>
                      </m:e>
                      <m:sub>
                        <m:r>
                          <a:rPr lang="es-ES" b="0" i="1" smtClean="0">
                            <a:latin typeface="Cambria Math" panose="02040503050406030204" pitchFamily="18" charset="0"/>
                            <a:ea typeface="Cambria Math" panose="02040503050406030204" pitchFamily="18" charset="0"/>
                          </a:rPr>
                          <m:t>𝐵</m:t>
                        </m:r>
                      </m:sub>
                    </m:sSub>
                    <m:sSup>
                      <m:sSupPr>
                        <m:ctrlPr>
                          <a:rPr lang="es-ES" b="0" i="1" smtClean="0">
                            <a:latin typeface="Cambria Math" panose="02040503050406030204" pitchFamily="18" charset="0"/>
                            <a:ea typeface="Cambria Math" panose="02040503050406030204" pitchFamily="18" charset="0"/>
                          </a:rPr>
                        </m:ctrlPr>
                      </m:sSupPr>
                      <m:e>
                        <m:r>
                          <a:rPr lang="es-ES" b="0" i="1" smtClean="0">
                            <a:latin typeface="Cambria Math" panose="02040503050406030204" pitchFamily="18" charset="0"/>
                            <a:ea typeface="Cambria Math" panose="02040503050406030204" pitchFamily="18" charset="0"/>
                          </a:rPr>
                          <m:t>[</m:t>
                        </m:r>
                        <m:d>
                          <m:dPr>
                            <m:ctrlPr>
                              <a:rPr lang="es-ES" b="0" i="1" smtClean="0">
                                <a:latin typeface="Cambria Math" panose="02040503050406030204" pitchFamily="18" charset="0"/>
                                <a:ea typeface="Cambria Math" panose="02040503050406030204" pitchFamily="18" charset="0"/>
                              </a:rPr>
                            </m:ctrlPr>
                          </m:dPr>
                          <m:e>
                            <m:r>
                              <a:rPr lang="es-ES" i="1">
                                <a:latin typeface="Cambria Math" panose="02040503050406030204" pitchFamily="18" charset="0"/>
                                <a:ea typeface="Cambria Math" panose="02040503050406030204" pitchFamily="18" charset="0"/>
                              </a:rPr>
                              <m:t>1−</m:t>
                            </m:r>
                            <m:sSup>
                              <m:sSupPr>
                                <m:ctrlPr>
                                  <a:rPr lang="es-ES" i="1">
                                    <a:latin typeface="Cambria Math" panose="02040503050406030204" pitchFamily="18" charset="0"/>
                                    <a:ea typeface="Cambria Math" panose="02040503050406030204" pitchFamily="18" charset="0"/>
                                  </a:rPr>
                                </m:ctrlPr>
                              </m:sSupPr>
                              <m:e>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s-ES" i="1">
                                        <a:latin typeface="Cambria Math" panose="02040503050406030204" pitchFamily="18" charset="0"/>
                                        <a:ea typeface="Cambria Math" panose="02040503050406030204" pitchFamily="18" charset="0"/>
                                      </a:rPr>
                                      <m:t>3</m:t>
                                    </m:r>
                                  </m:sub>
                                </m:sSub>
                              </m:e>
                              <m:sup>
                                <m:r>
                                  <a:rPr lang="es-ES" i="1">
                                    <a:latin typeface="Cambria Math" panose="02040503050406030204" pitchFamily="18" charset="0"/>
                                    <a:ea typeface="Cambria Math" panose="02040503050406030204" pitchFamily="18" charset="0"/>
                                  </a:rPr>
                                  <m:t>2</m:t>
                                </m:r>
                              </m:sup>
                            </m:sSup>
                          </m:e>
                        </m:d>
                      </m:e>
                      <m:sup>
                        <m:r>
                          <a:rPr lang="es-ES" b="0" i="1" smtClean="0">
                            <a:latin typeface="Cambria Math" panose="02040503050406030204" pitchFamily="18" charset="0"/>
                            <a:ea typeface="Cambria Math" panose="02040503050406030204" pitchFamily="18" charset="0"/>
                          </a:rPr>
                          <m:t>2</m:t>
                        </m:r>
                      </m:sup>
                    </m:sSup>
                    <m:r>
                      <a:rPr lang="es-ES" b="0" i="1" smtClean="0">
                        <a:latin typeface="Cambria Math" panose="02040503050406030204" pitchFamily="18" charset="0"/>
                        <a:ea typeface="Cambria Math" panose="02040503050406030204" pitchFamily="18" charset="0"/>
                      </a:rPr>
                      <m:t>−</m:t>
                    </m:r>
                    <m:sSup>
                      <m:sSupPr>
                        <m:ctrlPr>
                          <a:rPr lang="es-ES" i="1">
                            <a:latin typeface="Cambria Math" panose="02040503050406030204" pitchFamily="18" charset="0"/>
                            <a:ea typeface="Cambria Math" panose="02040503050406030204" pitchFamily="18" charset="0"/>
                          </a:rPr>
                        </m:ctrlPr>
                      </m:sSupPr>
                      <m:e>
                        <m:r>
                          <a:rPr lang="es-ES" i="1">
                            <a:latin typeface="Cambria Math" panose="02040503050406030204" pitchFamily="18" charset="0"/>
                            <a:ea typeface="Cambria Math" panose="02040503050406030204" pitchFamily="18" charset="0"/>
                          </a:rPr>
                          <m:t>[</m:t>
                        </m:r>
                        <m:d>
                          <m:dPr>
                            <m:ctrlPr>
                              <a:rPr lang="es-ES" i="1">
                                <a:latin typeface="Cambria Math" panose="02040503050406030204" pitchFamily="18" charset="0"/>
                                <a:ea typeface="Cambria Math" panose="02040503050406030204" pitchFamily="18" charset="0"/>
                              </a:rPr>
                            </m:ctrlPr>
                          </m:dPr>
                          <m:e>
                            <m:r>
                              <a:rPr lang="es-ES" i="1">
                                <a:latin typeface="Cambria Math" panose="02040503050406030204" pitchFamily="18" charset="0"/>
                                <a:ea typeface="Cambria Math" panose="02040503050406030204" pitchFamily="18" charset="0"/>
                              </a:rPr>
                              <m:t>1−</m:t>
                            </m:r>
                            <m:sSup>
                              <m:sSupPr>
                                <m:ctrlPr>
                                  <a:rPr lang="es-ES" i="1">
                                    <a:latin typeface="Cambria Math" panose="02040503050406030204" pitchFamily="18" charset="0"/>
                                    <a:ea typeface="Cambria Math" panose="02040503050406030204" pitchFamily="18" charset="0"/>
                                  </a:rPr>
                                </m:ctrlPr>
                              </m:sSupPr>
                              <m:e>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s-ES" i="1">
                                        <a:latin typeface="Cambria Math" panose="02040503050406030204" pitchFamily="18" charset="0"/>
                                        <a:ea typeface="Cambria Math" panose="02040503050406030204" pitchFamily="18" charset="0"/>
                                      </a:rPr>
                                      <m:t>3</m:t>
                                    </m:r>
                                  </m:sub>
                                </m:sSub>
                              </m:e>
                              <m:sup>
                                <m:r>
                                  <a:rPr lang="es-ES" i="1">
                                    <a:latin typeface="Cambria Math" panose="02040503050406030204" pitchFamily="18" charset="0"/>
                                    <a:ea typeface="Cambria Math" panose="02040503050406030204" pitchFamily="18" charset="0"/>
                                  </a:rPr>
                                  <m:t>2</m:t>
                                </m:r>
                              </m:sup>
                            </m:sSup>
                          </m:e>
                        </m:d>
                      </m:e>
                      <m:sup>
                        <m:r>
                          <a:rPr lang="es-ES" i="1">
                            <a:latin typeface="Cambria Math" panose="02040503050406030204" pitchFamily="18" charset="0"/>
                            <a:ea typeface="Cambria Math" panose="02040503050406030204" pitchFamily="18" charset="0"/>
                          </a:rPr>
                          <m:t>2</m:t>
                        </m:r>
                      </m:sup>
                    </m:sSup>
                    <m:r>
                      <a:rPr lang="es-ES" b="0" i="1" smtClean="0">
                        <a:latin typeface="Cambria Math" panose="02040503050406030204" pitchFamily="18" charset="0"/>
                        <a:ea typeface="Cambria Math" panose="02040503050406030204" pitchFamily="18" charset="0"/>
                      </a:rPr>
                      <m:t>]=0</m:t>
                    </m:r>
                  </m:oMath>
                </a14:m>
                <a:r>
                  <a:rPr lang="es-ES" dirty="0"/>
                  <a:t>  y también </a:t>
                </a:r>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𝜆</m:t>
                          </m:r>
                        </m:e>
                        <m:sub>
                          <m:r>
                            <a:rPr lang="es-ES" i="1">
                              <a:latin typeface="Cambria Math" panose="02040503050406030204" pitchFamily="18" charset="0"/>
                              <a:ea typeface="Cambria Math" panose="02040503050406030204" pitchFamily="18" charset="0"/>
                            </a:rPr>
                            <m:t>𝐶</m:t>
                          </m:r>
                        </m:sub>
                      </m:sSub>
                      <m:d>
                        <m:dPr>
                          <m:begChr m:val="["/>
                          <m:endChr m:val="]"/>
                          <m:ctrlPr>
                            <a:rPr lang="es-ES" i="1">
                              <a:latin typeface="Cambria Math" panose="02040503050406030204" pitchFamily="18" charset="0"/>
                              <a:ea typeface="Cambria Math" panose="02040503050406030204" pitchFamily="18" charset="0"/>
                            </a:rPr>
                          </m:ctrlPr>
                        </m:dPr>
                        <m:e>
                          <m:d>
                            <m:dPr>
                              <m:ctrlPr>
                                <a:rPr lang="es-ES" i="1">
                                  <a:latin typeface="Cambria Math" panose="02040503050406030204" pitchFamily="18" charset="0"/>
                                  <a:ea typeface="Cambria Math" panose="02040503050406030204" pitchFamily="18" charset="0"/>
                                </a:rPr>
                              </m:ctrlPr>
                            </m:dPr>
                            <m:e>
                              <m:r>
                                <a:rPr lang="es-ES" i="1">
                                  <a:latin typeface="Cambria Math" panose="02040503050406030204" pitchFamily="18" charset="0"/>
                                  <a:ea typeface="Cambria Math" panose="02040503050406030204" pitchFamily="18" charset="0"/>
                                </a:rPr>
                                <m:t>1−</m:t>
                              </m:r>
                              <m:sSup>
                                <m:sSupPr>
                                  <m:ctrlPr>
                                    <a:rPr lang="es-ES" i="1">
                                      <a:latin typeface="Cambria Math" panose="02040503050406030204" pitchFamily="18" charset="0"/>
                                      <a:ea typeface="Cambria Math" panose="02040503050406030204" pitchFamily="18" charset="0"/>
                                    </a:rPr>
                                  </m:ctrlPr>
                                </m:sSupPr>
                                <m:e>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s-ES" i="1">
                                          <a:latin typeface="Cambria Math" panose="02040503050406030204" pitchFamily="18" charset="0"/>
                                          <a:ea typeface="Cambria Math" panose="02040503050406030204" pitchFamily="18" charset="0"/>
                                        </a:rPr>
                                        <m:t>3</m:t>
                                      </m:r>
                                    </m:sub>
                                  </m:sSub>
                                </m:e>
                                <m:sup>
                                  <m:r>
                                    <a:rPr lang="es-ES" i="1">
                                      <a:latin typeface="Cambria Math" panose="02040503050406030204" pitchFamily="18" charset="0"/>
                                      <a:ea typeface="Cambria Math" panose="02040503050406030204" pitchFamily="18" charset="0"/>
                                    </a:rPr>
                                    <m:t>2</m:t>
                                  </m:r>
                                </m:sup>
                              </m:sSup>
                            </m:e>
                          </m:d>
                          <m:sSup>
                            <m:sSupPr>
                              <m:ctrlPr>
                                <a:rPr lang="es-ES" i="1">
                                  <a:latin typeface="Cambria Math" panose="02040503050406030204" pitchFamily="18" charset="0"/>
                                  <a:ea typeface="Cambria Math" panose="02040503050406030204" pitchFamily="18" charset="0"/>
                                </a:rPr>
                              </m:ctrlPr>
                            </m:sSupPr>
                            <m:e>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𝛽</m:t>
                                  </m:r>
                                </m:e>
                                <m:sub>
                                  <m:r>
                                    <a:rPr lang="es-ES" i="1">
                                      <a:latin typeface="Cambria Math" panose="02040503050406030204" pitchFamily="18" charset="0"/>
                                      <a:ea typeface="Cambria Math" panose="02040503050406030204" pitchFamily="18" charset="0"/>
                                    </a:rPr>
                                    <m:t>3</m:t>
                                  </m:r>
                                </m:sub>
                              </m:sSub>
                            </m:e>
                            <m:sup>
                              <m:r>
                                <a:rPr lang="es-ES" i="1">
                                  <a:latin typeface="Cambria Math" panose="02040503050406030204" pitchFamily="18" charset="0"/>
                                  <a:ea typeface="Cambria Math" panose="02040503050406030204" pitchFamily="18" charset="0"/>
                                </a:rPr>
                                <m:t>2</m:t>
                              </m:r>
                            </m:sup>
                          </m:sSup>
                          <m:r>
                            <a:rPr lang="es-ES" i="1">
                              <a:latin typeface="Cambria Math" panose="02040503050406030204" pitchFamily="18" charset="0"/>
                              <a:ea typeface="Cambria Math" panose="02040503050406030204" pitchFamily="18" charset="0"/>
                            </a:rPr>
                            <m:t>−</m:t>
                          </m:r>
                          <m:d>
                            <m:dPr>
                              <m:ctrlPr>
                                <a:rPr lang="es-ES" i="1">
                                  <a:latin typeface="Cambria Math" panose="02040503050406030204" pitchFamily="18" charset="0"/>
                                  <a:ea typeface="Cambria Math" panose="02040503050406030204" pitchFamily="18" charset="0"/>
                                </a:rPr>
                              </m:ctrlPr>
                            </m:dPr>
                            <m:e>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s-ES" i="1">
                                      <a:latin typeface="Cambria Math" panose="02040503050406030204" pitchFamily="18" charset="0"/>
                                      <a:ea typeface="Cambria Math" panose="02040503050406030204" pitchFamily="18" charset="0"/>
                                    </a:rPr>
                                    <m:t>1</m:t>
                                  </m:r>
                                </m:sub>
                              </m:sSub>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𝛽</m:t>
                                  </m:r>
                                </m:e>
                                <m:sub>
                                  <m:r>
                                    <a:rPr lang="es-ES" i="1">
                                      <a:latin typeface="Cambria Math" panose="02040503050406030204" pitchFamily="18" charset="0"/>
                                      <a:ea typeface="Cambria Math" panose="02040503050406030204" pitchFamily="18" charset="0"/>
                                    </a:rPr>
                                    <m:t>1</m:t>
                                  </m:r>
                                </m:sub>
                              </m:sSub>
                              <m:r>
                                <a:rPr lang="es-ES" i="1">
                                  <a:latin typeface="Cambria Math" panose="02040503050406030204" pitchFamily="18" charset="0"/>
                                  <a:ea typeface="Cambria Math" panose="02040503050406030204" pitchFamily="18" charset="0"/>
                                </a:rPr>
                                <m:t>+</m:t>
                              </m:r>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s-ES" i="1">
                                      <a:latin typeface="Cambria Math" panose="02040503050406030204" pitchFamily="18" charset="0"/>
                                      <a:ea typeface="Cambria Math" panose="02040503050406030204" pitchFamily="18" charset="0"/>
                                    </a:rPr>
                                    <m:t>2</m:t>
                                  </m:r>
                                </m:sub>
                              </m:sSub>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𝛽</m:t>
                                  </m:r>
                                </m:e>
                                <m:sub>
                                  <m:r>
                                    <a:rPr lang="es-ES" i="1">
                                      <a:latin typeface="Cambria Math" panose="02040503050406030204" pitchFamily="18" charset="0"/>
                                      <a:ea typeface="Cambria Math" panose="02040503050406030204" pitchFamily="18" charset="0"/>
                                    </a:rPr>
                                    <m:t>2</m:t>
                                  </m:r>
                                </m:sub>
                              </m:sSub>
                            </m:e>
                          </m:d>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s-ES" i="1">
                                  <a:latin typeface="Cambria Math" panose="02040503050406030204" pitchFamily="18" charset="0"/>
                                  <a:ea typeface="Cambria Math" panose="02040503050406030204" pitchFamily="18" charset="0"/>
                                </a:rPr>
                                <m:t>3</m:t>
                              </m:r>
                            </m:sub>
                          </m:sSub>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𝛽</m:t>
                              </m:r>
                            </m:e>
                            <m:sub>
                              <m:r>
                                <a:rPr lang="es-ES" i="1">
                                  <a:latin typeface="Cambria Math" panose="02040503050406030204" pitchFamily="18" charset="0"/>
                                  <a:ea typeface="Cambria Math" panose="02040503050406030204" pitchFamily="18" charset="0"/>
                                </a:rPr>
                                <m:t>3</m:t>
                              </m:r>
                            </m:sub>
                          </m:sSub>
                        </m:e>
                      </m:d>
                      <m:r>
                        <a:rPr lang="es-ES" b="0" i="1" smtClean="0">
                          <a:latin typeface="Cambria Math" panose="02040503050406030204" pitchFamily="18" charset="0"/>
                          <a:ea typeface="Cambria Math" panose="02040503050406030204" pitchFamily="18" charset="0"/>
                        </a:rPr>
                        <m:t>=0</m:t>
                      </m:r>
                    </m:oMath>
                  </m:oMathPara>
                </a14:m>
                <a:endParaRPr lang="es-ES" b="0" dirty="0">
                  <a:ea typeface="Cambria Math" panose="02040503050406030204" pitchFamily="18" charset="0"/>
                </a:endParaRPr>
              </a:p>
              <a:p>
                <a:pPr marL="0" indent="0">
                  <a:lnSpc>
                    <a:spcPct val="120000"/>
                  </a:lnSpc>
                  <a:buNone/>
                </a:pPr>
                <a:r>
                  <a:rPr lang="es-ES" dirty="0"/>
                  <a:t> queda entonces</a:t>
                </a:r>
              </a:p>
              <a:p>
                <a:pPr marL="0" indent="0">
                  <a:lnSpc>
                    <a:spcPct val="120000"/>
                  </a:lnSpc>
                  <a:buNone/>
                </a:pPr>
                <a14:m>
                  <m:oMathPara xmlns:m="http://schemas.openxmlformats.org/officeDocument/2006/math">
                    <m:oMathParaPr>
                      <m:jc m:val="centerGroup"/>
                    </m:oMathParaPr>
                    <m:oMath xmlns:m="http://schemas.openxmlformats.org/officeDocument/2006/math">
                      <m:r>
                        <a:rPr lang="es-ES" i="1">
                          <a:latin typeface="Cambria Math" panose="02040503050406030204" pitchFamily="18" charset="0"/>
                          <a:ea typeface="Cambria Math" panose="02040503050406030204" pitchFamily="18" charset="0"/>
                        </a:rPr>
                        <m:t>𝜆</m:t>
                      </m:r>
                      <m:r>
                        <a:rPr lang="es-ES" i="1">
                          <a:latin typeface="Cambria Math" panose="02040503050406030204" pitchFamily="18" charset="0"/>
                          <a:ea typeface="Cambria Math" panose="02040503050406030204" pitchFamily="18" charset="0"/>
                        </a:rPr>
                        <m:t> =</m:t>
                      </m:r>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𝜆</m:t>
                          </m:r>
                        </m:e>
                        <m:sub>
                          <m:r>
                            <a:rPr lang="es-ES" i="1">
                              <a:latin typeface="Cambria Math" panose="02040503050406030204" pitchFamily="18" charset="0"/>
                              <a:ea typeface="Cambria Math" panose="02040503050406030204" pitchFamily="18" charset="0"/>
                            </a:rPr>
                            <m:t>𝐴</m:t>
                          </m:r>
                        </m:sub>
                      </m:sSub>
                      <m:d>
                        <m:dPr>
                          <m:begChr m:val="["/>
                          <m:endChr m:val="]"/>
                          <m:ctrlPr>
                            <a:rPr lang="es-ES" i="1">
                              <a:latin typeface="Cambria Math" panose="02040503050406030204" pitchFamily="18" charset="0"/>
                              <a:ea typeface="Cambria Math" panose="02040503050406030204" pitchFamily="18" charset="0"/>
                            </a:rPr>
                          </m:ctrlPr>
                        </m:dPr>
                        <m:e>
                          <m:sSup>
                            <m:sSupPr>
                              <m:ctrlPr>
                                <a:rPr lang="es-ES" i="1">
                                  <a:latin typeface="Cambria Math" panose="02040503050406030204" pitchFamily="18" charset="0"/>
                                  <a:ea typeface="Cambria Math" panose="02040503050406030204" pitchFamily="18" charset="0"/>
                                </a:rPr>
                              </m:ctrlPr>
                            </m:sSupPr>
                            <m:e>
                              <m:d>
                                <m:dPr>
                                  <m:ctrlPr>
                                    <a:rPr lang="es-ES" i="1">
                                      <a:latin typeface="Cambria Math" panose="02040503050406030204" pitchFamily="18" charset="0"/>
                                      <a:ea typeface="Cambria Math" panose="02040503050406030204" pitchFamily="18" charset="0"/>
                                    </a:rPr>
                                  </m:ctrlPr>
                                </m:dPr>
                                <m:e>
                                  <m:r>
                                    <a:rPr lang="es-ES" i="1">
                                      <a:latin typeface="Cambria Math" panose="02040503050406030204" pitchFamily="18" charset="0"/>
                                      <a:ea typeface="Cambria Math" panose="02040503050406030204" pitchFamily="18" charset="0"/>
                                    </a:rPr>
                                    <m:t>1−</m:t>
                                  </m:r>
                                  <m:sSup>
                                    <m:sSupPr>
                                      <m:ctrlPr>
                                        <a:rPr lang="es-ES" i="1">
                                          <a:latin typeface="Cambria Math" panose="02040503050406030204" pitchFamily="18" charset="0"/>
                                          <a:ea typeface="Cambria Math" panose="02040503050406030204" pitchFamily="18" charset="0"/>
                                        </a:rPr>
                                      </m:ctrlPr>
                                    </m:sSupPr>
                                    <m:e>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s-ES" i="1">
                                              <a:latin typeface="Cambria Math" panose="02040503050406030204" pitchFamily="18" charset="0"/>
                                              <a:ea typeface="Cambria Math" panose="02040503050406030204" pitchFamily="18" charset="0"/>
                                            </a:rPr>
                                            <m:t>3</m:t>
                                          </m:r>
                                        </m:sub>
                                      </m:sSub>
                                    </m:e>
                                    <m:sup>
                                      <m:r>
                                        <a:rPr lang="es-ES" i="1">
                                          <a:latin typeface="Cambria Math" panose="02040503050406030204" pitchFamily="18" charset="0"/>
                                          <a:ea typeface="Cambria Math" panose="02040503050406030204" pitchFamily="18" charset="0"/>
                                        </a:rPr>
                                        <m:t>2</m:t>
                                      </m:r>
                                    </m:sup>
                                  </m:sSup>
                                </m:e>
                              </m:d>
                            </m:e>
                            <m:sup>
                              <m:r>
                                <a:rPr lang="es-ES" i="1">
                                  <a:latin typeface="Cambria Math" panose="02040503050406030204" pitchFamily="18" charset="0"/>
                                  <a:ea typeface="Cambria Math" panose="02040503050406030204" pitchFamily="18" charset="0"/>
                                </a:rPr>
                                <m:t>2</m:t>
                              </m:r>
                            </m:sup>
                          </m:sSup>
                          <m:r>
                            <a:rPr lang="es-ES" i="1">
                              <a:latin typeface="Cambria Math" panose="02040503050406030204" pitchFamily="18" charset="0"/>
                              <a:ea typeface="Cambria Math" panose="02040503050406030204" pitchFamily="18" charset="0"/>
                            </a:rPr>
                            <m:t>−</m:t>
                          </m:r>
                          <m:d>
                            <m:dPr>
                              <m:ctrlPr>
                                <a:rPr lang="es-ES" i="1">
                                  <a:latin typeface="Cambria Math" panose="02040503050406030204" pitchFamily="18" charset="0"/>
                                  <a:ea typeface="Cambria Math" panose="02040503050406030204" pitchFamily="18" charset="0"/>
                                </a:rPr>
                              </m:ctrlPr>
                            </m:dPr>
                            <m:e>
                              <m:r>
                                <a:rPr lang="es-ES" i="1">
                                  <a:latin typeface="Cambria Math" panose="02040503050406030204" pitchFamily="18" charset="0"/>
                                  <a:ea typeface="Cambria Math" panose="02040503050406030204" pitchFamily="18" charset="0"/>
                                </a:rPr>
                                <m:t>1−</m:t>
                              </m:r>
                              <m:sSup>
                                <m:sSupPr>
                                  <m:ctrlPr>
                                    <a:rPr lang="es-ES" i="1">
                                      <a:latin typeface="Cambria Math" panose="02040503050406030204" pitchFamily="18" charset="0"/>
                                      <a:ea typeface="Cambria Math" panose="02040503050406030204" pitchFamily="18" charset="0"/>
                                    </a:rPr>
                                  </m:ctrlPr>
                                </m:sSupPr>
                                <m:e>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s-ES" i="1">
                                          <a:latin typeface="Cambria Math" panose="02040503050406030204" pitchFamily="18" charset="0"/>
                                          <a:ea typeface="Cambria Math" panose="02040503050406030204" pitchFamily="18" charset="0"/>
                                        </a:rPr>
                                        <m:t>3</m:t>
                                      </m:r>
                                    </m:sub>
                                  </m:sSub>
                                </m:e>
                                <m:sup>
                                  <m:r>
                                    <a:rPr lang="es-ES" i="1">
                                      <a:latin typeface="Cambria Math" panose="02040503050406030204" pitchFamily="18" charset="0"/>
                                      <a:ea typeface="Cambria Math" panose="02040503050406030204" pitchFamily="18" charset="0"/>
                                    </a:rPr>
                                    <m:t>2</m:t>
                                  </m:r>
                                </m:sup>
                              </m:sSup>
                            </m:e>
                          </m:d>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s-ES" i="1">
                                  <a:latin typeface="Cambria Math" panose="02040503050406030204" pitchFamily="18" charset="0"/>
                                  <a:ea typeface="Cambria Math" panose="02040503050406030204" pitchFamily="18" charset="0"/>
                                </a:rPr>
                                <m:t>3</m:t>
                              </m:r>
                            </m:sub>
                          </m:sSub>
                        </m:e>
                      </m:d>
                      <m:r>
                        <a:rPr lang="es-ES" i="1">
                          <a:latin typeface="Cambria Math" panose="02040503050406030204" pitchFamily="18" charset="0"/>
                          <a:ea typeface="Cambria Math" panose="02040503050406030204" pitchFamily="18" charset="0"/>
                        </a:rPr>
                        <m:t>+4</m:t>
                      </m:r>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𝜆</m:t>
                          </m:r>
                        </m:e>
                        <m:sub>
                          <m:r>
                            <a:rPr lang="es-ES" i="1">
                              <a:latin typeface="Cambria Math" panose="02040503050406030204" pitchFamily="18" charset="0"/>
                              <a:ea typeface="Cambria Math" panose="02040503050406030204" pitchFamily="18" charset="0"/>
                            </a:rPr>
                            <m:t>𝐷</m:t>
                          </m:r>
                        </m:sub>
                      </m:sSub>
                      <m:d>
                        <m:dPr>
                          <m:ctrlPr>
                            <a:rPr lang="es-ES" i="1">
                              <a:latin typeface="Cambria Math" panose="02040503050406030204" pitchFamily="18" charset="0"/>
                              <a:ea typeface="Cambria Math" panose="02040503050406030204" pitchFamily="18" charset="0"/>
                            </a:rPr>
                          </m:ctrlPr>
                        </m:dPr>
                        <m:e>
                          <m:r>
                            <a:rPr lang="es-ES" i="1">
                              <a:latin typeface="Cambria Math" panose="02040503050406030204" pitchFamily="18" charset="0"/>
                              <a:ea typeface="Cambria Math" panose="02040503050406030204" pitchFamily="18" charset="0"/>
                            </a:rPr>
                            <m:t>1−</m:t>
                          </m:r>
                          <m:sSup>
                            <m:sSupPr>
                              <m:ctrlPr>
                                <a:rPr lang="es-ES" i="1">
                                  <a:latin typeface="Cambria Math" panose="02040503050406030204" pitchFamily="18" charset="0"/>
                                  <a:ea typeface="Cambria Math" panose="02040503050406030204" pitchFamily="18" charset="0"/>
                                </a:rPr>
                              </m:ctrlPr>
                            </m:sSupPr>
                            <m:e>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s-ES" i="1">
                                      <a:latin typeface="Cambria Math" panose="02040503050406030204" pitchFamily="18" charset="0"/>
                                      <a:ea typeface="Cambria Math" panose="02040503050406030204" pitchFamily="18" charset="0"/>
                                    </a:rPr>
                                    <m:t>3</m:t>
                                  </m:r>
                                </m:sub>
                              </m:sSub>
                            </m:e>
                            <m:sup>
                              <m:r>
                                <a:rPr lang="es-ES" i="1">
                                  <a:latin typeface="Cambria Math" panose="02040503050406030204" pitchFamily="18" charset="0"/>
                                  <a:ea typeface="Cambria Math" panose="02040503050406030204" pitchFamily="18" charset="0"/>
                                </a:rPr>
                                <m:t>2</m:t>
                              </m:r>
                            </m:sup>
                          </m:sSup>
                        </m:e>
                      </m:d>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s-ES" i="1">
                              <a:latin typeface="Cambria Math" panose="02040503050406030204" pitchFamily="18" charset="0"/>
                              <a:ea typeface="Cambria Math" panose="02040503050406030204" pitchFamily="18" charset="0"/>
                            </a:rPr>
                            <m:t>3</m:t>
                          </m:r>
                        </m:sub>
                      </m:sSub>
                    </m:oMath>
                  </m:oMathPara>
                </a14:m>
                <a:endParaRPr lang="es-ES" dirty="0"/>
              </a:p>
              <a:p>
                <a:pPr marL="0" indent="0">
                  <a:lnSpc>
                    <a:spcPct val="120000"/>
                  </a:lnSpc>
                  <a:buNone/>
                </a:pPr>
                <a:r>
                  <a:rPr lang="es-ES" dirty="0"/>
                  <a:t> Observamos que la expresión magnetostricción depende solo de </a:t>
                </a:r>
                <a14:m>
                  <m:oMath xmlns:m="http://schemas.openxmlformats.org/officeDocument/2006/math">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s-ES" i="1">
                            <a:latin typeface="Cambria Math" panose="02040503050406030204" pitchFamily="18" charset="0"/>
                            <a:ea typeface="Cambria Math" panose="02040503050406030204" pitchFamily="18" charset="0"/>
                          </a:rPr>
                          <m:t>3</m:t>
                        </m:r>
                      </m:sub>
                    </m:sSub>
                  </m:oMath>
                </a14:m>
                <a:r>
                  <a:rPr lang="es-ES" dirty="0"/>
                  <a:t> independiente de la dirección que elijamos  en el plano basal, consecuencia de la simetría hexagonal. </a:t>
                </a:r>
              </a:p>
              <a:p>
                <a:pPr marL="0" indent="0">
                  <a:buNone/>
                </a:pPr>
                <a:endParaRPr lang="es-ES" dirty="0"/>
              </a:p>
            </p:txBody>
          </p:sp>
        </mc:Choice>
        <mc:Fallback>
          <p:sp>
            <p:nvSpPr>
              <p:cNvPr id="3" name="Marcador de contenido 2">
                <a:extLst>
                  <a:ext uri="{FF2B5EF4-FFF2-40B4-BE49-F238E27FC236}">
                    <a16:creationId xmlns:a16="http://schemas.microsoft.com/office/drawing/2014/main" xmlns="" xmlns:a14="http://schemas.microsoft.com/office/drawing/2010/main" id="{B42A5407-9909-44D7-BE0D-87EA47365CD9}"/>
                  </a:ext>
                </a:extLst>
              </p:cNvPr>
              <p:cNvSpPr>
                <a:spLocks noGrp="1" noRot="1" noChangeAspect="1" noMove="1" noResize="1" noEditPoints="1" noAdjustHandles="1" noChangeArrowheads="1" noChangeShapeType="1" noTextEdit="1"/>
              </p:cNvSpPr>
              <p:nvPr>
                <p:ph idx="1"/>
              </p:nvPr>
            </p:nvSpPr>
            <p:spPr>
              <a:xfrm>
                <a:off x="207817" y="955964"/>
                <a:ext cx="11804073" cy="5220999"/>
              </a:xfrm>
              <a:blipFill>
                <a:blip r:embed="rId2" cstate="print"/>
                <a:stretch>
                  <a:fillRect l="-517" t="-701" r="-878"/>
                </a:stretch>
              </a:blipFill>
            </p:spPr>
            <p:txBody>
              <a:bodyPr/>
              <a:lstStyle/>
              <a:p>
                <a:r>
                  <a:rPr lang="es-ES">
                    <a:noFill/>
                  </a:rPr>
                  <a:t> </a:t>
                </a:r>
              </a:p>
            </p:txBody>
          </p:sp>
        </mc:Fallback>
      </mc:AlternateContent>
    </p:spTree>
    <p:extLst>
      <p:ext uri="{BB962C8B-B14F-4D97-AF65-F5344CB8AC3E}">
        <p14:creationId xmlns:p14="http://schemas.microsoft.com/office/powerpoint/2010/main" xmlns="" val="1667569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1D3D281-FEE4-4779-8F19-B3951A14D3DD}"/>
              </a:ext>
            </a:extLst>
          </p:cNvPr>
          <p:cNvSpPr>
            <a:spLocks noGrp="1"/>
          </p:cNvSpPr>
          <p:nvPr>
            <p:ph type="title"/>
          </p:nvPr>
        </p:nvSpPr>
        <p:spPr>
          <a:xfrm>
            <a:off x="838200" y="0"/>
            <a:ext cx="10515600" cy="678873"/>
          </a:xfrm>
        </p:spPr>
        <p:txBody>
          <a:bodyPr>
            <a:normAutofit fontScale="90000"/>
          </a:bodyPr>
          <a:lstStyle/>
          <a:p>
            <a:pPr algn="ctr"/>
            <a:r>
              <a:rPr lang="es-AR" b="1" dirty="0">
                <a:solidFill>
                  <a:srgbClr val="FF0000"/>
                </a:solidFill>
                <a:latin typeface="Arial" panose="020B0604020202020204" pitchFamily="34" charset="0"/>
                <a:cs typeface="Arial" panose="020B0604020202020204" pitchFamily="34" charset="0"/>
              </a:rPr>
              <a:t>ferromagnetismo</a:t>
            </a:r>
            <a:endParaRPr lang="es-ES" dirty="0"/>
          </a:p>
        </p:txBody>
      </p:sp>
      <mc:AlternateContent xmlns:mc="http://schemas.openxmlformats.org/markup-compatibility/2006">
        <mc:Choice xmlns:a14="http://schemas.microsoft.com/office/drawing/2010/main" xmlns="" Requires="a14">
          <p:sp>
            <p:nvSpPr>
              <p:cNvPr id="3" name="Marcador de contenido 2">
                <a:extLst>
                  <a:ext uri="{FF2B5EF4-FFF2-40B4-BE49-F238E27FC236}">
                    <a16:creationId xmlns:a16="http://schemas.microsoft.com/office/drawing/2014/main" id="{838C7F8F-8F60-4336-9272-460ED88A4FD0}"/>
                  </a:ext>
                </a:extLst>
              </p:cNvPr>
              <p:cNvSpPr>
                <a:spLocks noGrp="1"/>
              </p:cNvSpPr>
              <p:nvPr>
                <p:ph idx="1"/>
              </p:nvPr>
            </p:nvSpPr>
            <p:spPr>
              <a:xfrm>
                <a:off x="838200" y="678873"/>
                <a:ext cx="10515600" cy="6026727"/>
              </a:xfrm>
            </p:spPr>
            <p:txBody>
              <a:bodyPr>
                <a:normAutofit fontScale="70000" lnSpcReduction="20000"/>
              </a:bodyPr>
              <a:lstStyle/>
              <a:p>
                <a:pPr algn="just">
                  <a:lnSpc>
                    <a:spcPct val="120000"/>
                  </a:lnSpc>
                </a:pPr>
                <a:r>
                  <a:rPr lang="es-ES" dirty="0">
                    <a:latin typeface="Arial" panose="020B0604020202020204" pitchFamily="34" charset="0"/>
                    <a:cs typeface="Arial" panose="020B0604020202020204" pitchFamily="34" charset="0"/>
                  </a:rPr>
                  <a:t>Para la explicación siguiente tomemos en particular el caso del hierro,  la conclusión no es solo inherente a él.</a:t>
                </a:r>
              </a:p>
              <a:p>
                <a:pPr algn="just">
                  <a:lnSpc>
                    <a:spcPct val="120000"/>
                  </a:lnSpc>
                </a:pPr>
                <a:r>
                  <a:rPr lang="es-ES" dirty="0">
                    <a:latin typeface="Arial" panose="020B0604020202020204" pitchFamily="34" charset="0"/>
                    <a:cs typeface="Arial" panose="020B0604020202020204" pitchFamily="34" charset="0"/>
                  </a:rPr>
                  <a:t> En el grafico se observa que por debajo de la temperatura </a:t>
                </a:r>
                <a14:m>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𝑇</m:t>
                        </m:r>
                      </m:e>
                      <m:sub>
                        <m:r>
                          <a:rPr lang="es-ES" b="0" i="1" smtClean="0">
                            <a:latin typeface="Cambria Math" panose="02040503050406030204" pitchFamily="18" charset="0"/>
                          </a:rPr>
                          <m:t>𝑐</m:t>
                        </m:r>
                        <m:r>
                          <a:rPr lang="es-ES" b="0" i="1" smtClean="0">
                            <a:latin typeface="Cambria Math" panose="02040503050406030204" pitchFamily="18" charset="0"/>
                          </a:rPr>
                          <m:t> </m:t>
                        </m:r>
                      </m:sub>
                    </m:sSub>
                  </m:oMath>
                </a14:m>
                <a:r>
                  <a:rPr lang="es-ES" dirty="0">
                    <a:latin typeface="Arial" panose="020B0604020202020204" pitchFamily="34" charset="0"/>
                    <a:cs typeface="Arial" panose="020B0604020202020204" pitchFamily="34" charset="0"/>
                  </a:rPr>
                  <a:t>llamada temperatura de Curie el hierro con la misma estructura cristalográfica pasa a ser ferromagnético. Esa misma temperatura define una transformación, en estado solido, de segundo orden, llamada también, de orden-desorden. </a:t>
                </a:r>
                <a:r>
                  <a:rPr lang="es-AR" dirty="0">
                    <a:latin typeface="Arial" panose="020B0604020202020204" pitchFamily="34" charset="0"/>
                    <a:cs typeface="Arial" panose="020B0604020202020204" pitchFamily="34" charset="0"/>
                  </a:rPr>
                  <a:t>Bajo ciertas circunstancias y con determinados elementos (en nuestro caso átomos) que constituyen un conjunto, el espacio determinado por los elementos se puede estructurar, ¿qué significa estructurar?, que se subdivide en celdas (zonas espaciales) que tienen características (propiedades) similares, apareciendo una estructura emergente que adquirió cierto orden. Para que el sistema se estructure los individuos que lo forman deben notar la presencia del otro, esto implicaría algún tipo de interacción entre ellos, por lo cual les convenga estructurarse. Este fenómeno requiere un tiempo  que es característico del sistema.</a:t>
                </a:r>
              </a:p>
              <a:p>
                <a:pPr algn="just">
                  <a:lnSpc>
                    <a:spcPct val="120000"/>
                  </a:lnSpc>
                </a:pPr>
                <a:r>
                  <a:rPr lang="es-ES" dirty="0">
                    <a:latin typeface="Arial" panose="020B0604020202020204" pitchFamily="34" charset="0"/>
                    <a:cs typeface="Arial" panose="020B0604020202020204" pitchFamily="34" charset="0"/>
                  </a:rPr>
                  <a:t>Por debajo de </a:t>
                </a:r>
                <a14:m>
                  <m:oMath xmlns:m="http://schemas.openxmlformats.org/officeDocument/2006/math">
                    <m:sSub>
                      <m:sSubPr>
                        <m:ctrlPr>
                          <a:rPr lang="es-ES" i="1" smtClean="0">
                            <a:latin typeface="Cambria Math" panose="02040503050406030204" pitchFamily="18" charset="0"/>
                          </a:rPr>
                        </m:ctrlPr>
                      </m:sSubPr>
                      <m:e>
                        <m:r>
                          <a:rPr lang="es-ES" i="1">
                            <a:latin typeface="Cambria Math" panose="02040503050406030204" pitchFamily="18" charset="0"/>
                          </a:rPr>
                          <m:t>𝑇</m:t>
                        </m:r>
                      </m:e>
                      <m:sub>
                        <m:r>
                          <a:rPr lang="es-ES" i="1">
                            <a:latin typeface="Cambria Math" panose="02040503050406030204" pitchFamily="18" charset="0"/>
                          </a:rPr>
                          <m:t>𝑐</m:t>
                        </m:r>
                        <m:r>
                          <a:rPr lang="es-ES" i="1">
                            <a:latin typeface="Cambria Math" panose="02040503050406030204" pitchFamily="18" charset="0"/>
                          </a:rPr>
                          <m:t> </m:t>
                        </m:r>
                      </m:sub>
                    </m:sSub>
                  </m:oMath>
                </a14:m>
                <a:r>
                  <a:rPr lang="es-ES" dirty="0">
                    <a:latin typeface="Arial" panose="020B0604020202020204" pitchFamily="34" charset="0"/>
                    <a:cs typeface="Arial" panose="020B0604020202020204" pitchFamily="34" charset="0"/>
                  </a:rPr>
                  <a:t>se genera  una estructura llamado orden magnético que implica la existencia de zonas de varias distancias atómicas con momento magnético paralelo, llamados dominios magnéticos. Esto se genera espontáneamente sin que haya existido ninguna acción externa.</a:t>
                </a:r>
              </a:p>
            </p:txBody>
          </p:sp>
        </mc:Choice>
        <mc:Fallback>
          <p:sp>
            <p:nvSpPr>
              <p:cNvPr id="3" name="Marcador de contenido 2">
                <a:extLst>
                  <a:ext uri="{FF2B5EF4-FFF2-40B4-BE49-F238E27FC236}">
                    <a16:creationId xmlns:a16="http://schemas.microsoft.com/office/drawing/2014/main" xmlns="" xmlns:a14="http://schemas.microsoft.com/office/drawing/2010/main" id="{838C7F8F-8F60-4336-9272-460ED88A4FD0}"/>
                  </a:ext>
                </a:extLst>
              </p:cNvPr>
              <p:cNvSpPr>
                <a:spLocks noGrp="1" noRot="1" noChangeAspect="1" noMove="1" noResize="1" noEditPoints="1" noAdjustHandles="1" noChangeArrowheads="1" noChangeShapeType="1" noTextEdit="1"/>
              </p:cNvSpPr>
              <p:nvPr>
                <p:ph idx="1"/>
              </p:nvPr>
            </p:nvSpPr>
            <p:spPr>
              <a:xfrm>
                <a:off x="838200" y="678873"/>
                <a:ext cx="10515600" cy="6026727"/>
              </a:xfrm>
              <a:blipFill>
                <a:blip r:embed="rId2" cstate="print"/>
                <a:stretch>
                  <a:fillRect l="-522" t="-404" r="-580"/>
                </a:stretch>
              </a:blipFill>
            </p:spPr>
            <p:txBody>
              <a:bodyPr/>
              <a:lstStyle/>
              <a:p>
                <a:r>
                  <a:rPr lang="es-ES">
                    <a:noFill/>
                  </a:rPr>
                  <a:t> </a:t>
                </a:r>
              </a:p>
            </p:txBody>
          </p:sp>
        </mc:Fallback>
      </mc:AlternateContent>
    </p:spTree>
    <p:extLst>
      <p:ext uri="{BB962C8B-B14F-4D97-AF65-F5344CB8AC3E}">
        <p14:creationId xmlns:p14="http://schemas.microsoft.com/office/powerpoint/2010/main" xmlns="" val="37926127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9E2956E-E334-4BAF-96CD-A60F21AA3CD2}"/>
              </a:ext>
            </a:extLst>
          </p:cNvPr>
          <p:cNvSpPr>
            <a:spLocks noGrp="1"/>
          </p:cNvSpPr>
          <p:nvPr>
            <p:ph type="title"/>
          </p:nvPr>
        </p:nvSpPr>
        <p:spPr>
          <a:xfrm>
            <a:off x="6223819" y="154563"/>
            <a:ext cx="5628744" cy="526474"/>
          </a:xfrm>
        </p:spPr>
        <p:txBody>
          <a:bodyPr>
            <a:noAutofit/>
          </a:bodyPr>
          <a:lstStyle/>
          <a:p>
            <a:pPr algn="ctr"/>
            <a:r>
              <a:rPr lang="es-AR" sz="2800" b="1" dirty="0">
                <a:solidFill>
                  <a:srgbClr val="FF0000"/>
                </a:solidFill>
                <a:latin typeface="Arial" panose="020B0604020202020204" pitchFamily="34" charset="0"/>
                <a:cs typeface="Arial" panose="020B0604020202020204" pitchFamily="34" charset="0"/>
              </a:rPr>
              <a:t>Anisotropía magnéticas por tensión, Magnetostricción</a:t>
            </a:r>
            <a:endParaRPr lang="es-ES" sz="2800" dirty="0"/>
          </a:p>
        </p:txBody>
      </p:sp>
      <mc:AlternateContent xmlns:mc="http://schemas.openxmlformats.org/markup-compatibility/2006">
        <mc:Choice xmlns:a14="http://schemas.microsoft.com/office/drawing/2010/main" xmlns="" Requires="a14">
          <p:sp>
            <p:nvSpPr>
              <p:cNvPr id="3" name="Marcador de contenido 2">
                <a:extLst>
                  <a:ext uri="{FF2B5EF4-FFF2-40B4-BE49-F238E27FC236}">
                    <a16:creationId xmlns:a16="http://schemas.microsoft.com/office/drawing/2014/main" id="{046C63F8-301B-4F0D-A5F6-AC2E964824A2}"/>
                  </a:ext>
                </a:extLst>
              </p:cNvPr>
              <p:cNvSpPr>
                <a:spLocks noGrp="1"/>
              </p:cNvSpPr>
              <p:nvPr>
                <p:ph idx="1"/>
              </p:nvPr>
            </p:nvSpPr>
            <p:spPr>
              <a:xfrm>
                <a:off x="0" y="154563"/>
                <a:ext cx="5968182" cy="6548874"/>
              </a:xfrm>
            </p:spPr>
            <p:txBody>
              <a:bodyPr>
                <a:normAutofit fontScale="40000" lnSpcReduction="20000"/>
              </a:bodyPr>
              <a:lstStyle/>
              <a:p>
                <a:pPr algn="just">
                  <a:lnSpc>
                    <a:spcPct val="120000"/>
                  </a:lnSpc>
                </a:pPr>
                <a:r>
                  <a:rPr lang="es-ES" sz="3400" dirty="0">
                    <a:latin typeface="Arial" panose="020B0604020202020204" pitchFamily="34" charset="0"/>
                    <a:cs typeface="Arial" panose="020B0604020202020204" pitchFamily="34" charset="0"/>
                  </a:rPr>
                  <a:t>El esquema que se visualiza a la derecha nos muestra, el resultado experimental, de la varia</a:t>
                </a:r>
                <a14:m>
                  <m:oMath xmlns:m="http://schemas.openxmlformats.org/officeDocument/2006/math">
                    <m:r>
                      <a:rPr lang="es-ES" sz="3400" b="0" i="0" smtClean="0">
                        <a:latin typeface="Cambria Math" panose="02040503050406030204" pitchFamily="18" charset="0"/>
                        <a:ea typeface="Cambria Math" panose="02040503050406030204" pitchFamily="18" charset="0"/>
                        <a:cs typeface="Arial" panose="020B0604020202020204" pitchFamily="34" charset="0"/>
                      </a:rPr>
                      <m:t> </m:t>
                    </m:r>
                    <m:r>
                      <a:rPr lang="es-ES" sz="3400" i="1">
                        <a:latin typeface="Cambria Math" panose="02040503050406030204" pitchFamily="18" charset="0"/>
                        <a:ea typeface="Cambria Math" panose="02040503050406030204" pitchFamily="18" charset="0"/>
                        <a:cs typeface="Arial" panose="020B0604020202020204" pitchFamily="34" charset="0"/>
                      </a:rPr>
                      <m:t>𝜆</m:t>
                    </m:r>
                  </m:oMath>
                </a14:m>
                <a:r>
                  <a:rPr lang="es-ES" sz="3400" dirty="0">
                    <a:latin typeface="Arial" panose="020B0604020202020204" pitchFamily="34" charset="0"/>
                    <a:cs typeface="Arial" panose="020B0604020202020204" pitchFamily="34" charset="0"/>
                  </a:rPr>
                  <a:t> con la magnetización para un monocristal de Fe, cortado en forma de rodaja cilíndrica.</a:t>
                </a:r>
              </a:p>
              <a:p>
                <a:pPr algn="just">
                  <a:lnSpc>
                    <a:spcPct val="120000"/>
                  </a:lnSpc>
                </a:pPr>
                <a:r>
                  <a:rPr lang="es-ES" sz="3400" b="1" dirty="0">
                    <a:latin typeface="Arial" panose="020B0604020202020204" pitchFamily="34" charset="0"/>
                    <a:cs typeface="Arial" panose="020B0604020202020204" pitchFamily="34" charset="0"/>
                  </a:rPr>
                  <a:t>Veamos el caso </a:t>
                </a:r>
                <a14:m>
                  <m:oMath xmlns:m="http://schemas.openxmlformats.org/officeDocument/2006/math">
                    <m:d>
                      <m:dPr>
                        <m:begChr m:val="["/>
                        <m:endChr m:val="]"/>
                        <m:ctrlPr>
                          <a:rPr lang="es-ES" sz="3400" b="1" i="1">
                            <a:latin typeface="Cambria Math" panose="02040503050406030204" pitchFamily="18" charset="0"/>
                            <a:cs typeface="Arial" panose="020B0604020202020204" pitchFamily="34" charset="0"/>
                          </a:rPr>
                        </m:ctrlPr>
                      </m:dPr>
                      <m:e>
                        <m:r>
                          <a:rPr lang="es-ES" sz="3400" b="1" i="1">
                            <a:latin typeface="Cambria Math" panose="02040503050406030204" pitchFamily="18" charset="0"/>
                            <a:cs typeface="Arial" panose="020B0604020202020204" pitchFamily="34" charset="0"/>
                          </a:rPr>
                          <m:t>𝟏𝟎𝟎</m:t>
                        </m:r>
                      </m:e>
                    </m:d>
                  </m:oMath>
                </a14:m>
                <a:r>
                  <a:rPr lang="es-ES" sz="3400" dirty="0">
                    <a:latin typeface="Arial" panose="020B0604020202020204" pitchFamily="34" charset="0"/>
                    <a:cs typeface="Arial" panose="020B0604020202020204" pitchFamily="34" charset="0"/>
                  </a:rPr>
                  <a:t>, en mono cristales, generalmente los dominios esta imanados en la dirección de fácil magnetización, hasta saturación. Debido a la magnetostricción, y como </a:t>
                </a:r>
                <a14:m>
                  <m:oMath xmlns:m="http://schemas.openxmlformats.org/officeDocument/2006/math">
                    <m:r>
                      <a:rPr lang="es-ES" sz="3400" i="1" smtClean="0">
                        <a:latin typeface="Cambria Math" panose="02040503050406030204" pitchFamily="18" charset="0"/>
                        <a:ea typeface="Cambria Math" panose="02040503050406030204" pitchFamily="18" charset="0"/>
                        <a:cs typeface="Arial" panose="020B0604020202020204" pitchFamily="34" charset="0"/>
                      </a:rPr>
                      <m:t>𝜆</m:t>
                    </m:r>
                    <m:r>
                      <a:rPr lang="es-ES" sz="3400" i="1" smtClean="0">
                        <a:latin typeface="Cambria Math" panose="02040503050406030204" pitchFamily="18" charset="0"/>
                        <a:ea typeface="Cambria Math" panose="02040503050406030204" pitchFamily="18" charset="0"/>
                        <a:cs typeface="Arial" panose="020B0604020202020204" pitchFamily="34" charset="0"/>
                      </a:rPr>
                      <m:t>&gt;0 , </m:t>
                    </m:r>
                  </m:oMath>
                </a14:m>
                <a:r>
                  <a:rPr lang="es-ES" sz="3400" dirty="0">
                    <a:latin typeface="Arial" panose="020B0604020202020204" pitchFamily="34" charset="0"/>
                    <a:cs typeface="Arial" panose="020B0604020202020204" pitchFamily="34" charset="0"/>
                  </a:rPr>
                  <a:t>estos dominios están alargados según esta dirección. Si el campo </a:t>
                </a:r>
                <a14:m>
                  <m:oMath xmlns:m="http://schemas.openxmlformats.org/officeDocument/2006/math">
                    <m:r>
                      <a:rPr lang="es-ES" sz="3400" b="0" i="1" smtClean="0">
                        <a:latin typeface="Cambria Math" panose="02040503050406030204" pitchFamily="18" charset="0"/>
                        <a:ea typeface="Cambria Math" panose="02040503050406030204" pitchFamily="18" charset="0"/>
                        <a:cs typeface="Arial" panose="020B0604020202020204" pitchFamily="34" charset="0"/>
                      </a:rPr>
                      <m:t>𝐻</m:t>
                    </m:r>
                    <m:r>
                      <a:rPr lang="es-ES" sz="3400" b="0" i="1" smtClean="0">
                        <a:latin typeface="Cambria Math" panose="02040503050406030204" pitchFamily="18" charset="0"/>
                        <a:ea typeface="Cambria Math" panose="02040503050406030204" pitchFamily="18" charset="0"/>
                        <a:cs typeface="Arial" panose="020B0604020202020204" pitchFamily="34" charset="0"/>
                      </a:rPr>
                      <m:t> </m:t>
                    </m:r>
                  </m:oMath>
                </a14:m>
                <a:r>
                  <a:rPr lang="es-ES" sz="3400" dirty="0">
                    <a:latin typeface="Arial" panose="020B0604020202020204" pitchFamily="34" charset="0"/>
                    <a:cs typeface="Arial" panose="020B0604020202020204" pitchFamily="34" charset="0"/>
                  </a:rPr>
                  <a:t>coincide con </a:t>
                </a:r>
                <a14:m>
                  <m:oMath xmlns:m="http://schemas.openxmlformats.org/officeDocument/2006/math">
                    <m:d>
                      <m:dPr>
                        <m:begChr m:val="["/>
                        <m:endChr m:val="]"/>
                        <m:ctrlPr>
                          <a:rPr lang="es-ES" sz="3400" i="1">
                            <a:latin typeface="Cambria Math" panose="02040503050406030204" pitchFamily="18" charset="0"/>
                            <a:cs typeface="Arial" panose="020B0604020202020204" pitchFamily="34" charset="0"/>
                          </a:rPr>
                        </m:ctrlPr>
                      </m:dPr>
                      <m:e>
                        <m:r>
                          <a:rPr lang="es-ES" sz="3400" i="1">
                            <a:latin typeface="Cambria Math" panose="02040503050406030204" pitchFamily="18" charset="0"/>
                            <a:cs typeface="Arial" panose="020B0604020202020204" pitchFamily="34" charset="0"/>
                          </a:rPr>
                          <m:t>100</m:t>
                        </m:r>
                      </m:e>
                    </m:d>
                  </m:oMath>
                </a14:m>
                <a:r>
                  <a:rPr lang="es-ES" sz="3400" dirty="0">
                    <a:latin typeface="Arial" panose="020B0604020202020204" pitchFamily="34" charset="0"/>
                    <a:cs typeface="Arial" panose="020B0604020202020204" pitchFamily="34" charset="0"/>
                  </a:rPr>
                  <a:t>, entonces deben estar comprimidos en la direcciones transversales </a:t>
                </a:r>
                <a14:m>
                  <m:oMath xmlns:m="http://schemas.openxmlformats.org/officeDocument/2006/math">
                    <m:d>
                      <m:dPr>
                        <m:begChr m:val="["/>
                        <m:endChr m:val="]"/>
                        <m:ctrlPr>
                          <a:rPr lang="es-ES" sz="3400" i="1">
                            <a:latin typeface="Cambria Math" panose="02040503050406030204" pitchFamily="18" charset="0"/>
                            <a:cs typeface="Arial" panose="020B0604020202020204" pitchFamily="34" charset="0"/>
                          </a:rPr>
                        </m:ctrlPr>
                      </m:dPr>
                      <m:e>
                        <m:r>
                          <a:rPr lang="es-ES" sz="3400" b="0" i="1" smtClean="0">
                            <a:latin typeface="Cambria Math" panose="02040503050406030204" pitchFamily="18" charset="0"/>
                            <a:cs typeface="Arial" panose="020B0604020202020204" pitchFamily="34" charset="0"/>
                          </a:rPr>
                          <m:t>01</m:t>
                        </m:r>
                        <m:r>
                          <a:rPr lang="es-ES" sz="3400" i="1">
                            <a:latin typeface="Cambria Math" panose="02040503050406030204" pitchFamily="18" charset="0"/>
                            <a:cs typeface="Arial" panose="020B0604020202020204" pitchFamily="34" charset="0"/>
                          </a:rPr>
                          <m:t>0</m:t>
                        </m:r>
                      </m:e>
                    </m:d>
                  </m:oMath>
                </a14:m>
                <a:r>
                  <a:rPr lang="es-ES" sz="3400" dirty="0">
                    <a:latin typeface="Arial" panose="020B0604020202020204" pitchFamily="34" charset="0"/>
                    <a:cs typeface="Arial" panose="020B0604020202020204" pitchFamily="34" charset="0"/>
                  </a:rPr>
                  <a:t> y </a:t>
                </a:r>
                <a14:m>
                  <m:oMath xmlns:m="http://schemas.openxmlformats.org/officeDocument/2006/math">
                    <m:d>
                      <m:dPr>
                        <m:begChr m:val="["/>
                        <m:endChr m:val="]"/>
                        <m:ctrlPr>
                          <a:rPr lang="es-ES" sz="3400" i="1">
                            <a:latin typeface="Cambria Math" panose="02040503050406030204" pitchFamily="18" charset="0"/>
                            <a:cs typeface="Arial" panose="020B0604020202020204" pitchFamily="34" charset="0"/>
                          </a:rPr>
                        </m:ctrlPr>
                      </m:dPr>
                      <m:e>
                        <m:r>
                          <a:rPr lang="es-ES" sz="3400" b="0" i="1" smtClean="0">
                            <a:latin typeface="Cambria Math" panose="02040503050406030204" pitchFamily="18" charset="0"/>
                            <a:cs typeface="Arial" panose="020B0604020202020204" pitchFamily="34" charset="0"/>
                          </a:rPr>
                          <m:t>0</m:t>
                        </m:r>
                        <m:r>
                          <a:rPr lang="es-ES" sz="3400" i="1">
                            <a:latin typeface="Cambria Math" panose="02040503050406030204" pitchFamily="18" charset="0"/>
                            <a:cs typeface="Arial" panose="020B0604020202020204" pitchFamily="34" charset="0"/>
                          </a:rPr>
                          <m:t>0</m:t>
                        </m:r>
                        <m:r>
                          <a:rPr lang="es-ES" sz="3400" b="0" i="1" smtClean="0">
                            <a:latin typeface="Cambria Math" panose="02040503050406030204" pitchFamily="18" charset="0"/>
                            <a:cs typeface="Arial" panose="020B0604020202020204" pitchFamily="34" charset="0"/>
                          </a:rPr>
                          <m:t>1</m:t>
                        </m:r>
                      </m:e>
                    </m:d>
                  </m:oMath>
                </a14:m>
                <a:r>
                  <a:rPr lang="es-ES" sz="3400" dirty="0">
                    <a:latin typeface="Arial" panose="020B0604020202020204" pitchFamily="34" charset="0"/>
                    <a:cs typeface="Arial" panose="020B0604020202020204" pitchFamily="34" charset="0"/>
                  </a:rPr>
                  <a:t>. Como muestra la figura la magnetostricción en esa dirección es siempre una expansión (marrón). Por esta razón podemos suponer que los dominios magnéticos en un material desmagnetizado están espontáneamente magnetizados en las direcciones </a:t>
                </a:r>
                <a14:m>
                  <m:oMath xmlns:m="http://schemas.openxmlformats.org/officeDocument/2006/math">
                    <m:d>
                      <m:dPr>
                        <m:begChr m:val="⟨"/>
                        <m:endChr m:val="⟩"/>
                        <m:ctrlPr>
                          <a:rPr lang="es-ES" sz="3400" i="1" smtClean="0">
                            <a:latin typeface="Cambria Math" panose="02040503050406030204" pitchFamily="18" charset="0"/>
                            <a:cs typeface="Arial" panose="020B0604020202020204" pitchFamily="34" charset="0"/>
                          </a:rPr>
                        </m:ctrlPr>
                      </m:dPr>
                      <m:e>
                        <m:r>
                          <a:rPr lang="es-ES" sz="3400" b="0" i="1" smtClean="0">
                            <a:latin typeface="Cambria Math" panose="02040503050406030204" pitchFamily="18" charset="0"/>
                            <a:cs typeface="Arial" panose="020B0604020202020204" pitchFamily="34" charset="0"/>
                          </a:rPr>
                          <m:t>100</m:t>
                        </m:r>
                      </m:e>
                    </m:d>
                  </m:oMath>
                </a14:m>
                <a:r>
                  <a:rPr lang="es-ES" sz="3400" dirty="0">
                    <a:latin typeface="Arial" panose="020B0604020202020204" pitchFamily="34" charset="0"/>
                    <a:cs typeface="Arial" panose="020B0604020202020204" pitchFamily="34" charset="0"/>
                  </a:rPr>
                  <a:t> Muestra también que con campos pequeños se logra movimientos de dominios. </a:t>
                </a:r>
              </a:p>
              <a:p>
                <a:pPr algn="just">
                  <a:lnSpc>
                    <a:spcPct val="120000"/>
                  </a:lnSpc>
                </a:pPr>
                <a:r>
                  <a:rPr lang="es-ES" sz="3400" b="1" dirty="0">
                    <a:latin typeface="Arial" panose="020B0604020202020204" pitchFamily="34" charset="0"/>
                    <a:cs typeface="Arial" panose="020B0604020202020204" pitchFamily="34" charset="0"/>
                  </a:rPr>
                  <a:t>Caso </a:t>
                </a:r>
                <a14:m>
                  <m:oMath xmlns:m="http://schemas.openxmlformats.org/officeDocument/2006/math">
                    <m:d>
                      <m:dPr>
                        <m:begChr m:val="["/>
                        <m:endChr m:val="]"/>
                        <m:ctrlPr>
                          <a:rPr lang="es-ES" sz="3400" b="1" i="1">
                            <a:latin typeface="Cambria Math" panose="02040503050406030204" pitchFamily="18" charset="0"/>
                            <a:cs typeface="Arial" panose="020B0604020202020204" pitchFamily="34" charset="0"/>
                          </a:rPr>
                        </m:ctrlPr>
                      </m:dPr>
                      <m:e>
                        <m:r>
                          <a:rPr lang="es-ES" sz="3400" b="1" i="1">
                            <a:latin typeface="Cambria Math" panose="02040503050406030204" pitchFamily="18" charset="0"/>
                            <a:cs typeface="Arial" panose="020B0604020202020204" pitchFamily="34" charset="0"/>
                          </a:rPr>
                          <m:t>𝟏𝟏𝟎</m:t>
                        </m:r>
                      </m:e>
                    </m:d>
                  </m:oMath>
                </a14:m>
                <a:r>
                  <a:rPr lang="es-ES" sz="3400" dirty="0">
                    <a:latin typeface="Arial" panose="020B0604020202020204" pitchFamily="34" charset="0"/>
                    <a:cs typeface="Arial" panose="020B0604020202020204" pitchFamily="34" charset="0"/>
                  </a:rPr>
                  <a:t>, campo en dirección </a:t>
                </a:r>
                <a14:m>
                  <m:oMath xmlns:m="http://schemas.openxmlformats.org/officeDocument/2006/math">
                    <m:d>
                      <m:dPr>
                        <m:begChr m:val="["/>
                        <m:endChr m:val="]"/>
                        <m:ctrlPr>
                          <a:rPr lang="es-ES" sz="3400" i="1">
                            <a:latin typeface="Cambria Math" panose="02040503050406030204" pitchFamily="18" charset="0"/>
                            <a:cs typeface="Arial" panose="020B0604020202020204" pitchFamily="34" charset="0"/>
                          </a:rPr>
                        </m:ctrlPr>
                      </m:dPr>
                      <m:e>
                        <m:r>
                          <a:rPr lang="es-ES" sz="3400" i="1">
                            <a:latin typeface="Cambria Math" panose="02040503050406030204" pitchFamily="18" charset="0"/>
                            <a:cs typeface="Arial" panose="020B0604020202020204" pitchFamily="34" charset="0"/>
                          </a:rPr>
                          <m:t>110</m:t>
                        </m:r>
                      </m:e>
                    </m:d>
                  </m:oMath>
                </a14:m>
                <a:r>
                  <a:rPr lang="es-ES" sz="3400" dirty="0">
                    <a:latin typeface="Arial" panose="020B0604020202020204" pitchFamily="34" charset="0"/>
                    <a:cs typeface="Arial" panose="020B0604020202020204" pitchFamily="34" charset="0"/>
                  </a:rPr>
                  <a:t>, en este caso el cristal primero se expande y luego se contrae. </a:t>
                </a:r>
              </a:p>
              <a:p>
                <a:pPr algn="just">
                  <a:lnSpc>
                    <a:spcPct val="120000"/>
                  </a:lnSpc>
                </a:pPr>
                <a:r>
                  <a:rPr lang="es-ES" sz="3400" b="1" dirty="0">
                    <a:latin typeface="Arial" panose="020B0604020202020204" pitchFamily="34" charset="0"/>
                    <a:cs typeface="Arial" panose="020B0604020202020204" pitchFamily="34" charset="0"/>
                  </a:rPr>
                  <a:t>El campo esta en la dirección </a:t>
                </a:r>
                <a14:m>
                  <m:oMath xmlns:m="http://schemas.openxmlformats.org/officeDocument/2006/math">
                    <m:d>
                      <m:dPr>
                        <m:begChr m:val="["/>
                        <m:endChr m:val="]"/>
                        <m:ctrlPr>
                          <a:rPr lang="es-ES" sz="3400" b="1" i="1" smtClean="0">
                            <a:latin typeface="Cambria Math" panose="02040503050406030204" pitchFamily="18" charset="0"/>
                            <a:cs typeface="Arial" panose="020B0604020202020204" pitchFamily="34" charset="0"/>
                          </a:rPr>
                        </m:ctrlPr>
                      </m:dPr>
                      <m:e>
                        <m:r>
                          <a:rPr lang="es-ES" sz="3400" b="1" i="1" smtClean="0">
                            <a:latin typeface="Cambria Math" panose="02040503050406030204" pitchFamily="18" charset="0"/>
                            <a:cs typeface="Arial" panose="020B0604020202020204" pitchFamily="34" charset="0"/>
                          </a:rPr>
                          <m:t>𝟏𝟏𝟏</m:t>
                        </m:r>
                      </m:e>
                    </m:d>
                  </m:oMath>
                </a14:m>
                <a:r>
                  <a:rPr lang="es-ES" sz="3400" dirty="0">
                    <a:latin typeface="Arial" panose="020B0604020202020204" pitchFamily="34" charset="0"/>
                    <a:cs typeface="Arial" panose="020B0604020202020204" pitchFamily="34" charset="0"/>
                  </a:rPr>
                  <a:t>. Primero crecen los dominios </a:t>
                </a:r>
                <a14:m>
                  <m:oMath xmlns:m="http://schemas.openxmlformats.org/officeDocument/2006/math">
                    <m:d>
                      <m:dPr>
                        <m:begChr m:val="["/>
                        <m:endChr m:val="]"/>
                        <m:ctrlPr>
                          <a:rPr lang="es-ES" sz="3400" i="1">
                            <a:latin typeface="Cambria Math" panose="02040503050406030204" pitchFamily="18" charset="0"/>
                            <a:cs typeface="Arial" panose="020B0604020202020204" pitchFamily="34" charset="0"/>
                          </a:rPr>
                        </m:ctrlPr>
                      </m:dPr>
                      <m:e>
                        <m:r>
                          <a:rPr lang="es-ES" sz="3400" i="1">
                            <a:latin typeface="Cambria Math" panose="02040503050406030204" pitchFamily="18" charset="0"/>
                            <a:cs typeface="Arial" panose="020B0604020202020204" pitchFamily="34" charset="0"/>
                          </a:rPr>
                          <m:t>1</m:t>
                        </m:r>
                        <m:r>
                          <a:rPr lang="es-ES" sz="3400" b="0" i="1" smtClean="0">
                            <a:latin typeface="Cambria Math" panose="02040503050406030204" pitchFamily="18" charset="0"/>
                            <a:cs typeface="Arial" panose="020B0604020202020204" pitchFamily="34" charset="0"/>
                          </a:rPr>
                          <m:t>00</m:t>
                        </m:r>
                      </m:e>
                    </m:d>
                  </m:oMath>
                </a14:m>
                <a:r>
                  <a:rPr lang="es-ES" sz="3400" dirty="0">
                    <a:latin typeface="Arial" panose="020B0604020202020204" pitchFamily="34" charset="0"/>
                    <a:cs typeface="Arial" panose="020B0604020202020204" pitchFamily="34" charset="0"/>
                  </a:rPr>
                  <a:t>, </a:t>
                </a:r>
                <a14:m>
                  <m:oMath xmlns:m="http://schemas.openxmlformats.org/officeDocument/2006/math">
                    <m:d>
                      <m:dPr>
                        <m:begChr m:val="["/>
                        <m:endChr m:val="]"/>
                        <m:ctrlPr>
                          <a:rPr lang="es-ES" sz="3400" i="1">
                            <a:latin typeface="Cambria Math" panose="02040503050406030204" pitchFamily="18" charset="0"/>
                            <a:cs typeface="Arial" panose="020B0604020202020204" pitchFamily="34" charset="0"/>
                          </a:rPr>
                        </m:ctrlPr>
                      </m:dPr>
                      <m:e>
                        <m:r>
                          <a:rPr lang="es-ES" sz="3400" b="0" i="1" smtClean="0">
                            <a:latin typeface="Cambria Math" panose="02040503050406030204" pitchFamily="18" charset="0"/>
                            <a:cs typeface="Arial" panose="020B0604020202020204" pitchFamily="34" charset="0"/>
                          </a:rPr>
                          <m:t>0</m:t>
                        </m:r>
                        <m:r>
                          <a:rPr lang="es-ES" sz="3400" i="1">
                            <a:latin typeface="Cambria Math" panose="02040503050406030204" pitchFamily="18" charset="0"/>
                            <a:cs typeface="Arial" panose="020B0604020202020204" pitchFamily="34" charset="0"/>
                          </a:rPr>
                          <m:t>1</m:t>
                        </m:r>
                        <m:r>
                          <a:rPr lang="es-ES" sz="3400" b="0" i="1" smtClean="0">
                            <a:latin typeface="Cambria Math" panose="02040503050406030204" pitchFamily="18" charset="0"/>
                            <a:cs typeface="Arial" panose="020B0604020202020204" pitchFamily="34" charset="0"/>
                          </a:rPr>
                          <m:t>0</m:t>
                        </m:r>
                      </m:e>
                    </m:d>
                  </m:oMath>
                </a14:m>
                <a:r>
                  <a:rPr lang="es-ES" sz="3400" dirty="0">
                    <a:latin typeface="Arial" panose="020B0604020202020204" pitchFamily="34" charset="0"/>
                    <a:cs typeface="Arial" panose="020B0604020202020204" pitchFamily="34" charset="0"/>
                  </a:rPr>
                  <a:t>, </a:t>
                </a:r>
                <a14:m>
                  <m:oMath xmlns:m="http://schemas.openxmlformats.org/officeDocument/2006/math">
                    <m:d>
                      <m:dPr>
                        <m:begChr m:val="["/>
                        <m:endChr m:val="]"/>
                        <m:ctrlPr>
                          <a:rPr lang="es-ES" sz="3400" i="1">
                            <a:latin typeface="Cambria Math" panose="02040503050406030204" pitchFamily="18" charset="0"/>
                            <a:cs typeface="Arial" panose="020B0604020202020204" pitchFamily="34" charset="0"/>
                          </a:rPr>
                        </m:ctrlPr>
                      </m:dPr>
                      <m:e>
                        <m:r>
                          <a:rPr lang="es-ES" sz="3400" b="0" i="1" smtClean="0">
                            <a:latin typeface="Cambria Math" panose="02040503050406030204" pitchFamily="18" charset="0"/>
                            <a:cs typeface="Arial" panose="020B0604020202020204" pitchFamily="34" charset="0"/>
                          </a:rPr>
                          <m:t>001</m:t>
                        </m:r>
                      </m:e>
                    </m:d>
                  </m:oMath>
                </a14:m>
                <a:r>
                  <a:rPr lang="es-ES" sz="3400" dirty="0">
                    <a:latin typeface="Arial" panose="020B0604020202020204" pitchFamily="34" charset="0"/>
                    <a:cs typeface="Arial" panose="020B0604020202020204" pitchFamily="34" charset="0"/>
                  </a:rPr>
                  <a:t>, a expensas de los </a:t>
                </a:r>
                <a14:m>
                  <m:oMath xmlns:m="http://schemas.openxmlformats.org/officeDocument/2006/math">
                    <m:d>
                      <m:dPr>
                        <m:begChr m:val="["/>
                        <m:endChr m:val="]"/>
                        <m:ctrlPr>
                          <a:rPr lang="es-ES" sz="3400" i="1">
                            <a:latin typeface="Cambria Math" panose="02040503050406030204" pitchFamily="18" charset="0"/>
                            <a:cs typeface="Arial" panose="020B0604020202020204" pitchFamily="34" charset="0"/>
                          </a:rPr>
                        </m:ctrlPr>
                      </m:dPr>
                      <m:e>
                        <m:acc>
                          <m:accPr>
                            <m:chr m:val="̅"/>
                            <m:ctrlPr>
                              <a:rPr lang="es-ES" sz="3400" i="1" smtClean="0">
                                <a:latin typeface="Cambria Math" panose="02040503050406030204" pitchFamily="18" charset="0"/>
                                <a:cs typeface="Arial" panose="020B0604020202020204" pitchFamily="34" charset="0"/>
                              </a:rPr>
                            </m:ctrlPr>
                          </m:accPr>
                          <m:e>
                            <m:r>
                              <a:rPr lang="es-ES" sz="3400" b="0" i="1" smtClean="0">
                                <a:latin typeface="Cambria Math" panose="02040503050406030204" pitchFamily="18" charset="0"/>
                                <a:cs typeface="Arial" panose="020B0604020202020204" pitchFamily="34" charset="0"/>
                              </a:rPr>
                              <m:t>1</m:t>
                            </m:r>
                          </m:e>
                        </m:acc>
                        <m:r>
                          <a:rPr lang="es-ES" sz="3400" b="0" i="1" smtClean="0">
                            <a:latin typeface="Cambria Math" panose="02040503050406030204" pitchFamily="18" charset="0"/>
                            <a:cs typeface="Arial" panose="020B0604020202020204" pitchFamily="34" charset="0"/>
                          </a:rPr>
                          <m:t>00</m:t>
                        </m:r>
                      </m:e>
                    </m:d>
                    <m:r>
                      <a:rPr lang="es-ES" sz="3400" b="0" i="1" smtClean="0">
                        <a:latin typeface="Cambria Math" panose="02040503050406030204" pitchFamily="18" charset="0"/>
                        <a:cs typeface="Arial" panose="020B0604020202020204" pitchFamily="34" charset="0"/>
                      </a:rPr>
                      <m:t>,</m:t>
                    </m:r>
                  </m:oMath>
                </a14:m>
                <a:r>
                  <a:rPr lang="es-ES" sz="3400" dirty="0">
                    <a:latin typeface="Arial" panose="020B0604020202020204" pitchFamily="34" charset="0"/>
                    <a:cs typeface="Arial" panose="020B0604020202020204" pitchFamily="34" charset="0"/>
                  </a:rPr>
                  <a:t> </a:t>
                </a:r>
                <a14:m>
                  <m:oMath xmlns:m="http://schemas.openxmlformats.org/officeDocument/2006/math">
                    <m:d>
                      <m:dPr>
                        <m:begChr m:val="["/>
                        <m:endChr m:val="]"/>
                        <m:ctrlPr>
                          <a:rPr lang="es-ES" sz="3400" i="1">
                            <a:latin typeface="Cambria Math" panose="02040503050406030204" pitchFamily="18" charset="0"/>
                            <a:cs typeface="Arial" panose="020B0604020202020204" pitchFamily="34" charset="0"/>
                          </a:rPr>
                        </m:ctrlPr>
                      </m:dPr>
                      <m:e>
                        <m:r>
                          <a:rPr lang="es-ES" sz="3400" b="0" i="1" smtClean="0">
                            <a:latin typeface="Cambria Math" panose="02040503050406030204" pitchFamily="18" charset="0"/>
                            <a:cs typeface="Arial" panose="020B0604020202020204" pitchFamily="34" charset="0"/>
                          </a:rPr>
                          <m:t>0</m:t>
                        </m:r>
                        <m:acc>
                          <m:accPr>
                            <m:chr m:val="̅"/>
                            <m:ctrlPr>
                              <a:rPr lang="es-ES" sz="3400" i="1">
                                <a:latin typeface="Cambria Math" panose="02040503050406030204" pitchFamily="18" charset="0"/>
                                <a:cs typeface="Arial" panose="020B0604020202020204" pitchFamily="34" charset="0"/>
                              </a:rPr>
                            </m:ctrlPr>
                          </m:accPr>
                          <m:e>
                            <m:r>
                              <a:rPr lang="es-ES" sz="3400" i="1">
                                <a:latin typeface="Cambria Math" panose="02040503050406030204" pitchFamily="18" charset="0"/>
                                <a:cs typeface="Arial" panose="020B0604020202020204" pitchFamily="34" charset="0"/>
                              </a:rPr>
                              <m:t>1</m:t>
                            </m:r>
                          </m:e>
                        </m:acc>
                        <m:r>
                          <a:rPr lang="es-ES" sz="3400" i="1">
                            <a:latin typeface="Cambria Math" panose="02040503050406030204" pitchFamily="18" charset="0"/>
                            <a:cs typeface="Arial" panose="020B0604020202020204" pitchFamily="34" charset="0"/>
                          </a:rPr>
                          <m:t>0</m:t>
                        </m:r>
                      </m:e>
                    </m:d>
                  </m:oMath>
                </a14:m>
                <a:r>
                  <a:rPr lang="es-ES" sz="3400" dirty="0">
                    <a:latin typeface="Arial" panose="020B0604020202020204" pitchFamily="34" charset="0"/>
                    <a:cs typeface="Arial" panose="020B0604020202020204" pitchFamily="34" charset="0"/>
                  </a:rPr>
                  <a:t>, </a:t>
                </a:r>
                <a14:m>
                  <m:oMath xmlns:m="http://schemas.openxmlformats.org/officeDocument/2006/math">
                    <m:d>
                      <m:dPr>
                        <m:begChr m:val="["/>
                        <m:endChr m:val="]"/>
                        <m:ctrlPr>
                          <a:rPr lang="es-ES" sz="3400" i="1">
                            <a:latin typeface="Cambria Math" panose="02040503050406030204" pitchFamily="18" charset="0"/>
                            <a:cs typeface="Arial" panose="020B0604020202020204" pitchFamily="34" charset="0"/>
                          </a:rPr>
                        </m:ctrlPr>
                      </m:dPr>
                      <m:e>
                        <m:r>
                          <a:rPr lang="es-ES" sz="3400" b="0" i="1" smtClean="0">
                            <a:latin typeface="Cambria Math" panose="02040503050406030204" pitchFamily="18" charset="0"/>
                            <a:cs typeface="Arial" panose="020B0604020202020204" pitchFamily="34" charset="0"/>
                          </a:rPr>
                          <m:t>00</m:t>
                        </m:r>
                        <m:acc>
                          <m:accPr>
                            <m:chr m:val="̅"/>
                            <m:ctrlPr>
                              <a:rPr lang="es-ES" sz="3400" i="1">
                                <a:latin typeface="Cambria Math" panose="02040503050406030204" pitchFamily="18" charset="0"/>
                                <a:cs typeface="Arial" panose="020B0604020202020204" pitchFamily="34" charset="0"/>
                              </a:rPr>
                            </m:ctrlPr>
                          </m:accPr>
                          <m:e>
                            <m:r>
                              <a:rPr lang="es-ES" sz="3400" i="1">
                                <a:latin typeface="Cambria Math" panose="02040503050406030204" pitchFamily="18" charset="0"/>
                                <a:cs typeface="Arial" panose="020B0604020202020204" pitchFamily="34" charset="0"/>
                              </a:rPr>
                              <m:t>1</m:t>
                            </m:r>
                          </m:e>
                        </m:acc>
                      </m:e>
                    </m:d>
                  </m:oMath>
                </a14:m>
                <a:r>
                  <a:rPr lang="es-ES" sz="3400" dirty="0">
                    <a:latin typeface="Arial" panose="020B0604020202020204" pitchFamily="34" charset="0"/>
                    <a:cs typeface="Arial" panose="020B0604020202020204" pitchFamily="34" charset="0"/>
                  </a:rPr>
                  <a:t>, respectivamente, aquí el movimiento de las paredes es de </a:t>
                </a:r>
                <a14:m>
                  <m:oMath xmlns:m="http://schemas.openxmlformats.org/officeDocument/2006/math">
                    <m:r>
                      <a:rPr lang="es-ES" sz="3400" b="0" i="1" smtClean="0">
                        <a:latin typeface="Cambria Math" panose="02040503050406030204" pitchFamily="18" charset="0"/>
                        <a:cs typeface="Arial" panose="020B0604020202020204" pitchFamily="34" charset="0"/>
                      </a:rPr>
                      <m:t>180°</m:t>
                    </m:r>
                  </m:oMath>
                </a14:m>
                <a:r>
                  <a:rPr lang="es-ES" sz="3400" dirty="0">
                    <a:latin typeface="Arial" panose="020B0604020202020204" pitchFamily="34" charset="0"/>
                    <a:cs typeface="Arial" panose="020B0604020202020204" pitchFamily="34" charset="0"/>
                  </a:rPr>
                  <a:t>, por tanto no altera las dimensiones.  En este estado </a:t>
                </a:r>
                <a14:m>
                  <m:oMath xmlns:m="http://schemas.openxmlformats.org/officeDocument/2006/math">
                    <m:sSub>
                      <m:sSubPr>
                        <m:ctrlPr>
                          <a:rPr lang="es-ES" sz="3400" i="1" smtClean="0">
                            <a:latin typeface="Cambria Math" panose="02040503050406030204" pitchFamily="18" charset="0"/>
                            <a:cs typeface="Arial" panose="020B0604020202020204" pitchFamily="34" charset="0"/>
                          </a:rPr>
                        </m:ctrlPr>
                      </m:sSubPr>
                      <m:e>
                        <m:r>
                          <a:rPr lang="es-ES" sz="3400" b="0" i="1" smtClean="0">
                            <a:latin typeface="Cambria Math" panose="02040503050406030204" pitchFamily="18" charset="0"/>
                            <a:cs typeface="Arial" panose="020B0604020202020204" pitchFamily="34" charset="0"/>
                          </a:rPr>
                          <m:t>𝑀</m:t>
                        </m:r>
                      </m:e>
                      <m:sub>
                        <m:r>
                          <a:rPr lang="es-ES" sz="3400" b="0" i="1" smtClean="0">
                            <a:latin typeface="Cambria Math" panose="02040503050406030204" pitchFamily="18" charset="0"/>
                            <a:cs typeface="Arial" panose="020B0604020202020204" pitchFamily="34" charset="0"/>
                          </a:rPr>
                          <m:t>𝑠</m:t>
                        </m:r>
                      </m:sub>
                    </m:sSub>
                  </m:oMath>
                </a14:m>
                <a:r>
                  <a:rPr lang="es-ES" sz="3400" dirty="0">
                    <a:latin typeface="Arial" panose="020B0604020202020204" pitchFamily="34" charset="0"/>
                    <a:cs typeface="Arial" panose="020B0604020202020204" pitchFamily="34" charset="0"/>
                  </a:rPr>
                  <a:t> en cada dominio forma un ángulo de </a:t>
                </a:r>
                <a14:m>
                  <m:oMath xmlns:m="http://schemas.openxmlformats.org/officeDocument/2006/math">
                    <m:r>
                      <a:rPr lang="es-ES" sz="3400" b="0" i="1" smtClean="0">
                        <a:latin typeface="Cambria Math" panose="02040503050406030204" pitchFamily="18" charset="0"/>
                        <a:cs typeface="Arial" panose="020B0604020202020204" pitchFamily="34" charset="0"/>
                      </a:rPr>
                      <m:t>54,74°</m:t>
                    </m:r>
                  </m:oMath>
                </a14:m>
                <a:r>
                  <a:rPr lang="es-ES" sz="3400" dirty="0">
                    <a:latin typeface="Arial" panose="020B0604020202020204" pitchFamily="34" charset="0"/>
                    <a:cs typeface="Arial" panose="020B0604020202020204" pitchFamily="34" charset="0"/>
                  </a:rPr>
                  <a:t> con el campo. El aumento ulterior del campo produce rotaciones de los vectores magnetización hacia la dirección del campo lo cual da como resultado una contracción del cristal en la dirección </a:t>
                </a:r>
                <a14:m>
                  <m:oMath xmlns:m="http://schemas.openxmlformats.org/officeDocument/2006/math">
                    <m:d>
                      <m:dPr>
                        <m:begChr m:val="["/>
                        <m:endChr m:val="]"/>
                        <m:ctrlPr>
                          <a:rPr lang="es-ES" sz="3400" i="1">
                            <a:latin typeface="Cambria Math" panose="02040503050406030204" pitchFamily="18" charset="0"/>
                            <a:cs typeface="Arial" panose="020B0604020202020204" pitchFamily="34" charset="0"/>
                          </a:rPr>
                        </m:ctrlPr>
                      </m:dPr>
                      <m:e>
                        <m:r>
                          <a:rPr lang="es-ES" sz="3400" i="1">
                            <a:latin typeface="Cambria Math" panose="02040503050406030204" pitchFamily="18" charset="0"/>
                            <a:cs typeface="Arial" panose="020B0604020202020204" pitchFamily="34" charset="0"/>
                          </a:rPr>
                          <m:t>111</m:t>
                        </m:r>
                      </m:e>
                    </m:d>
                  </m:oMath>
                </a14:m>
                <a:r>
                  <a:rPr lang="es-ES" sz="3400" dirty="0">
                    <a:latin typeface="Arial" panose="020B0604020202020204" pitchFamily="34" charset="0"/>
                    <a:cs typeface="Arial" panose="020B0604020202020204" pitchFamily="34" charset="0"/>
                  </a:rPr>
                  <a:t> (azul).</a:t>
                </a:r>
              </a:p>
              <a:p>
                <a:endParaRPr lang="es-ES" dirty="0"/>
              </a:p>
            </p:txBody>
          </p:sp>
        </mc:Choice>
        <mc:Fallback>
          <p:sp>
            <p:nvSpPr>
              <p:cNvPr id="3" name="Marcador de contenido 2">
                <a:extLst>
                  <a:ext uri="{FF2B5EF4-FFF2-40B4-BE49-F238E27FC236}">
                    <a16:creationId xmlns:a16="http://schemas.microsoft.com/office/drawing/2014/main" xmlns="" xmlns:a14="http://schemas.microsoft.com/office/drawing/2010/main" id="{046C63F8-301B-4F0D-A5F6-AC2E964824A2}"/>
                  </a:ext>
                </a:extLst>
              </p:cNvPr>
              <p:cNvSpPr>
                <a:spLocks noGrp="1" noRot="1" noChangeAspect="1" noMove="1" noResize="1" noEditPoints="1" noAdjustHandles="1" noChangeArrowheads="1" noChangeShapeType="1" noTextEdit="1"/>
              </p:cNvSpPr>
              <p:nvPr>
                <p:ph idx="1"/>
              </p:nvPr>
            </p:nvSpPr>
            <p:spPr>
              <a:xfrm>
                <a:off x="0" y="154563"/>
                <a:ext cx="5968182" cy="6548874"/>
              </a:xfrm>
              <a:blipFill>
                <a:blip r:embed="rId2" cstate="print"/>
                <a:stretch>
                  <a:fillRect l="-102" t="-93" r="-306"/>
                </a:stretch>
              </a:blipFill>
            </p:spPr>
            <p:txBody>
              <a:bodyPr/>
              <a:lstStyle/>
              <a:p>
                <a:r>
                  <a:rPr lang="es-ES">
                    <a:noFill/>
                  </a:rPr>
                  <a:t> </a:t>
                </a:r>
              </a:p>
            </p:txBody>
          </p:sp>
        </mc:Fallback>
      </mc:AlternateContent>
      <p:pic>
        <p:nvPicPr>
          <p:cNvPr id="6" name="Imagen 5" descr="Imagen que contiene mapa, texto&#10;&#10;Descripción generada con confianza muy alta">
            <a:extLst>
              <a:ext uri="{FF2B5EF4-FFF2-40B4-BE49-F238E27FC236}">
                <a16:creationId xmlns:a16="http://schemas.microsoft.com/office/drawing/2014/main" xmlns="" id="{23F81866-6CD5-4C61-AEFB-226F320A806B}"/>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096000" y="1406444"/>
            <a:ext cx="5997129" cy="4045112"/>
          </a:xfrm>
          <a:prstGeom prst="rect">
            <a:avLst/>
          </a:prstGeom>
        </p:spPr>
      </p:pic>
    </p:spTree>
    <p:extLst>
      <p:ext uri="{BB962C8B-B14F-4D97-AF65-F5344CB8AC3E}">
        <p14:creationId xmlns:p14="http://schemas.microsoft.com/office/powerpoint/2010/main" xmlns="" val="19592732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CD84828-D572-4D57-8594-D6A85FDB2FF5}"/>
              </a:ext>
            </a:extLst>
          </p:cNvPr>
          <p:cNvSpPr>
            <a:spLocks noGrp="1"/>
          </p:cNvSpPr>
          <p:nvPr>
            <p:ph type="title"/>
          </p:nvPr>
        </p:nvSpPr>
        <p:spPr>
          <a:xfrm>
            <a:off x="838200" y="166256"/>
            <a:ext cx="10515600" cy="514782"/>
          </a:xfrm>
        </p:spPr>
        <p:txBody>
          <a:bodyPr>
            <a:normAutofit/>
          </a:bodyPr>
          <a:lstStyle/>
          <a:p>
            <a:pPr algn="ctr"/>
            <a:r>
              <a:rPr lang="es-AR" sz="2800" b="1" dirty="0">
                <a:solidFill>
                  <a:srgbClr val="FF0000"/>
                </a:solidFill>
                <a:latin typeface="Arial" panose="020B0604020202020204" pitchFamily="34" charset="0"/>
                <a:cs typeface="Arial" panose="020B0604020202020204" pitchFamily="34" charset="0"/>
              </a:rPr>
              <a:t>Anisotropía magnéticas por tensión, Magnetostricción</a:t>
            </a:r>
            <a:endParaRPr lang="es-ES" sz="2800" dirty="0"/>
          </a:p>
        </p:txBody>
      </p:sp>
      <mc:AlternateContent xmlns:mc="http://schemas.openxmlformats.org/markup-compatibility/2006">
        <mc:Choice xmlns:a14="http://schemas.microsoft.com/office/drawing/2010/main" xmlns="" Requires="a14">
          <p:sp>
            <p:nvSpPr>
              <p:cNvPr id="3" name="Marcador de contenido 2">
                <a:extLst>
                  <a:ext uri="{FF2B5EF4-FFF2-40B4-BE49-F238E27FC236}">
                    <a16:creationId xmlns:a16="http://schemas.microsoft.com/office/drawing/2014/main" id="{DE11A1E4-830E-410A-9E40-0B77C2717A3C}"/>
                  </a:ext>
                </a:extLst>
              </p:cNvPr>
              <p:cNvSpPr>
                <a:spLocks noGrp="1"/>
              </p:cNvSpPr>
              <p:nvPr>
                <p:ph idx="1"/>
              </p:nvPr>
            </p:nvSpPr>
            <p:spPr>
              <a:xfrm>
                <a:off x="838200" y="681038"/>
                <a:ext cx="10515600" cy="5495925"/>
              </a:xfrm>
            </p:spPr>
            <p:txBody>
              <a:bodyPr>
                <a:normAutofit/>
              </a:bodyPr>
              <a:lstStyle/>
              <a:p>
                <a:pPr marL="0" indent="0">
                  <a:buNone/>
                </a:pPr>
                <a:r>
                  <a:rPr lang="es-ES" sz="2000" dirty="0">
                    <a:latin typeface="Arial" panose="020B0604020202020204" pitchFamily="34" charset="0"/>
                    <a:cs typeface="Arial" panose="020B0604020202020204" pitchFamily="34" charset="0"/>
                  </a:rPr>
                  <a:t>Tratemos de justificar el comportamiento de estos tres caso, primero con un esquema para visualizarlo y luego formalmente, comencemos por </a:t>
                </a:r>
              </a:p>
              <a:p>
                <a:r>
                  <a:rPr lang="es-ES" sz="2000" b="1" dirty="0">
                    <a:latin typeface="Arial" panose="020B0604020202020204" pitchFamily="34" charset="0"/>
                    <a:cs typeface="Arial" panose="020B0604020202020204" pitchFamily="34" charset="0"/>
                  </a:rPr>
                  <a:t>Caso </a:t>
                </a:r>
                <a14:m>
                  <m:oMath xmlns:m="http://schemas.openxmlformats.org/officeDocument/2006/math">
                    <m:d>
                      <m:dPr>
                        <m:begChr m:val="["/>
                        <m:endChr m:val="]"/>
                        <m:ctrlPr>
                          <a:rPr lang="es-ES" sz="2000" b="1" i="1">
                            <a:latin typeface="Cambria Math" panose="02040503050406030204" pitchFamily="18" charset="0"/>
                            <a:cs typeface="Arial" panose="020B0604020202020204" pitchFamily="34" charset="0"/>
                          </a:rPr>
                        </m:ctrlPr>
                      </m:dPr>
                      <m:e>
                        <m:r>
                          <a:rPr lang="es-ES" sz="2000" b="1" i="1">
                            <a:latin typeface="Cambria Math" panose="02040503050406030204" pitchFamily="18" charset="0"/>
                            <a:cs typeface="Arial" panose="020B0604020202020204" pitchFamily="34" charset="0"/>
                          </a:rPr>
                          <m:t>𝟏𝟎𝟎</m:t>
                        </m:r>
                      </m:e>
                    </m:d>
                  </m:oMath>
                </a14:m>
                <a:r>
                  <a:rPr lang="es-ES" sz="2000" b="1" dirty="0">
                    <a:latin typeface="Arial" panose="020B0604020202020204" pitchFamily="34" charset="0"/>
                    <a:cs typeface="Arial" panose="020B0604020202020204" pitchFamily="34" charset="0"/>
                  </a:rPr>
                  <a:t> </a:t>
                </a:r>
              </a:p>
              <a:p>
                <a:pPr marL="0" indent="0" algn="just">
                  <a:buNone/>
                </a:pPr>
                <a:r>
                  <a:rPr lang="es-ES" sz="2000" dirty="0">
                    <a:latin typeface="Arial" panose="020B0604020202020204" pitchFamily="34" charset="0"/>
                    <a:cs typeface="Arial" panose="020B0604020202020204" pitchFamily="34" charset="0"/>
                  </a:rPr>
                  <a:t>En los esquemas observamos como se modifica los dominios al crecer el campo externo, no se representa cambio de longitud con el aumento del campo externo. El grupo de vectores en el origen simbolizan los vectores de fácil magnetización en el inicio, en cada dominio.  </a:t>
                </a:r>
              </a:p>
            </p:txBody>
          </p:sp>
        </mc:Choice>
        <mc:Fallback>
          <p:sp>
            <p:nvSpPr>
              <p:cNvPr id="3" name="Marcador de contenido 2">
                <a:extLst>
                  <a:ext uri="{FF2B5EF4-FFF2-40B4-BE49-F238E27FC236}">
                    <a16:creationId xmlns:a16="http://schemas.microsoft.com/office/drawing/2014/main" xmlns="" xmlns:a14="http://schemas.microsoft.com/office/drawing/2010/main" id="{DE11A1E4-830E-410A-9E40-0B77C2717A3C}"/>
                  </a:ext>
                </a:extLst>
              </p:cNvPr>
              <p:cNvSpPr>
                <a:spLocks noGrp="1" noRot="1" noChangeAspect="1" noMove="1" noResize="1" noEditPoints="1" noAdjustHandles="1" noChangeArrowheads="1" noChangeShapeType="1" noTextEdit="1"/>
              </p:cNvSpPr>
              <p:nvPr>
                <p:ph idx="1"/>
              </p:nvPr>
            </p:nvSpPr>
            <p:spPr>
              <a:xfrm>
                <a:off x="838200" y="681038"/>
                <a:ext cx="10515600" cy="5495925"/>
              </a:xfrm>
              <a:blipFill>
                <a:blip r:embed="rId2" cstate="print"/>
                <a:stretch>
                  <a:fillRect l="-638" t="-1110" r="-580"/>
                </a:stretch>
              </a:blipFill>
            </p:spPr>
            <p:txBody>
              <a:bodyPr/>
              <a:lstStyle/>
              <a:p>
                <a:r>
                  <a:rPr lang="es-ES">
                    <a:noFill/>
                  </a:rPr>
                  <a:t> </a:t>
                </a:r>
              </a:p>
            </p:txBody>
          </p:sp>
        </mc:Fallback>
      </mc:AlternateContent>
      <p:pic>
        <p:nvPicPr>
          <p:cNvPr id="4" name="Imagen 3">
            <a:extLst>
              <a:ext uri="{FF2B5EF4-FFF2-40B4-BE49-F238E27FC236}">
                <a16:creationId xmlns:a16="http://schemas.microsoft.com/office/drawing/2014/main" xmlns="" id="{F742BB88-4F13-47B8-B994-19F0546391CB}"/>
              </a:ext>
            </a:extLst>
          </p:cNvPr>
          <p:cNvPicPr>
            <a:picLocks noChangeAspect="1"/>
          </p:cNvPicPr>
          <p:nvPr/>
        </p:nvPicPr>
        <p:blipFill rotWithShape="1">
          <a:blip r:embed="rId3" cstate="print"/>
          <a:srcRect l="45113" t="29501" r="31932" b="25331"/>
          <a:stretch/>
        </p:blipFill>
        <p:spPr>
          <a:xfrm>
            <a:off x="538075" y="3383300"/>
            <a:ext cx="3110350" cy="3002565"/>
          </a:xfrm>
          <a:prstGeom prst="rect">
            <a:avLst/>
          </a:prstGeom>
        </p:spPr>
      </p:pic>
      <p:pic>
        <p:nvPicPr>
          <p:cNvPr id="10" name="Imagen 9">
            <a:extLst>
              <a:ext uri="{FF2B5EF4-FFF2-40B4-BE49-F238E27FC236}">
                <a16:creationId xmlns:a16="http://schemas.microsoft.com/office/drawing/2014/main" xmlns="" id="{103D1952-4457-4E9F-8DE5-7D50B445522D}"/>
              </a:ext>
            </a:extLst>
          </p:cNvPr>
          <p:cNvPicPr>
            <a:picLocks noChangeAspect="1"/>
          </p:cNvPicPr>
          <p:nvPr/>
        </p:nvPicPr>
        <p:blipFill rotWithShape="1">
          <a:blip r:embed="rId4" cstate="print"/>
          <a:srcRect l="46022" t="28805" r="31023" b="27647"/>
          <a:stretch/>
        </p:blipFill>
        <p:spPr>
          <a:xfrm>
            <a:off x="8446593" y="3223973"/>
            <a:ext cx="3010306" cy="2801674"/>
          </a:xfrm>
          <a:prstGeom prst="rect">
            <a:avLst/>
          </a:prstGeom>
        </p:spPr>
      </p:pic>
      <p:pic>
        <p:nvPicPr>
          <p:cNvPr id="11" name="Imagen 10">
            <a:extLst>
              <a:ext uri="{FF2B5EF4-FFF2-40B4-BE49-F238E27FC236}">
                <a16:creationId xmlns:a16="http://schemas.microsoft.com/office/drawing/2014/main" xmlns="" id="{B332B9BC-48CF-4274-AB15-670D3F106FD8}"/>
              </a:ext>
            </a:extLst>
          </p:cNvPr>
          <p:cNvPicPr>
            <a:picLocks noChangeAspect="1"/>
          </p:cNvPicPr>
          <p:nvPr/>
        </p:nvPicPr>
        <p:blipFill rotWithShape="1">
          <a:blip r:embed="rId5" cstate="print"/>
          <a:srcRect l="45796" t="29732" r="31250" b="26721"/>
          <a:stretch/>
        </p:blipFill>
        <p:spPr>
          <a:xfrm>
            <a:off x="4535021" y="3429000"/>
            <a:ext cx="3121958" cy="2905588"/>
          </a:xfrm>
          <a:prstGeom prst="rect">
            <a:avLst/>
          </a:prstGeom>
        </p:spPr>
      </p:pic>
    </p:spTree>
    <p:extLst>
      <p:ext uri="{BB962C8B-B14F-4D97-AF65-F5344CB8AC3E}">
        <p14:creationId xmlns:p14="http://schemas.microsoft.com/office/powerpoint/2010/main" xmlns="" val="32175595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1859A61-6178-4FA5-AB83-3CFDE61B1F18}"/>
              </a:ext>
            </a:extLst>
          </p:cNvPr>
          <p:cNvSpPr>
            <a:spLocks noGrp="1"/>
          </p:cNvSpPr>
          <p:nvPr>
            <p:ph type="title"/>
          </p:nvPr>
        </p:nvSpPr>
        <p:spPr>
          <a:xfrm>
            <a:off x="838200" y="220595"/>
            <a:ext cx="10515600" cy="507711"/>
          </a:xfrm>
        </p:spPr>
        <p:txBody>
          <a:bodyPr>
            <a:normAutofit/>
          </a:bodyPr>
          <a:lstStyle/>
          <a:p>
            <a:pPr algn="ctr"/>
            <a:r>
              <a:rPr lang="es-AR" sz="2800" b="1" dirty="0">
                <a:solidFill>
                  <a:srgbClr val="FF0000"/>
                </a:solidFill>
                <a:latin typeface="Arial" panose="020B0604020202020204" pitchFamily="34" charset="0"/>
                <a:cs typeface="Arial" panose="020B0604020202020204" pitchFamily="34" charset="0"/>
              </a:rPr>
              <a:t>Anisotropía magnéticas por tensión, Magnetostricción</a:t>
            </a:r>
            <a:endParaRPr lang="es-ES" sz="2800" dirty="0"/>
          </a:p>
        </p:txBody>
      </p:sp>
      <p:pic>
        <p:nvPicPr>
          <p:cNvPr id="4" name="Marcador de contenido 3">
            <a:extLst>
              <a:ext uri="{FF2B5EF4-FFF2-40B4-BE49-F238E27FC236}">
                <a16:creationId xmlns:a16="http://schemas.microsoft.com/office/drawing/2014/main" xmlns="" id="{5832C245-8449-4B52-ADF5-6B6722B4B3AE}"/>
              </a:ext>
            </a:extLst>
          </p:cNvPr>
          <p:cNvPicPr>
            <a:picLocks noGrp="1" noChangeAspect="1"/>
          </p:cNvPicPr>
          <p:nvPr>
            <p:ph idx="1"/>
          </p:nvPr>
        </p:nvPicPr>
        <p:blipFill>
          <a:blip r:embed="rId2" cstate="print"/>
          <a:stretch>
            <a:fillRect/>
          </a:stretch>
        </p:blipFill>
        <p:spPr>
          <a:xfrm>
            <a:off x="4690676" y="666092"/>
            <a:ext cx="3222388" cy="3049760"/>
          </a:xfrm>
          <a:prstGeom prst="rect">
            <a:avLst/>
          </a:prstGeom>
        </p:spPr>
      </p:pic>
      <p:pic>
        <p:nvPicPr>
          <p:cNvPr id="5" name="Imagen 4">
            <a:extLst>
              <a:ext uri="{FF2B5EF4-FFF2-40B4-BE49-F238E27FC236}">
                <a16:creationId xmlns:a16="http://schemas.microsoft.com/office/drawing/2014/main" xmlns="" id="{673D5878-12ED-4BA6-8A03-6465A808B2C4}"/>
              </a:ext>
            </a:extLst>
          </p:cNvPr>
          <p:cNvPicPr>
            <a:picLocks noChangeAspect="1"/>
          </p:cNvPicPr>
          <p:nvPr/>
        </p:nvPicPr>
        <p:blipFill>
          <a:blip r:embed="rId3" cstate="print"/>
          <a:stretch>
            <a:fillRect/>
          </a:stretch>
        </p:blipFill>
        <p:spPr>
          <a:xfrm>
            <a:off x="309689" y="709627"/>
            <a:ext cx="2971670" cy="3006225"/>
          </a:xfrm>
          <a:prstGeom prst="rect">
            <a:avLst/>
          </a:prstGeom>
        </p:spPr>
      </p:pic>
      <p:pic>
        <p:nvPicPr>
          <p:cNvPr id="6" name="Imagen 5">
            <a:extLst>
              <a:ext uri="{FF2B5EF4-FFF2-40B4-BE49-F238E27FC236}">
                <a16:creationId xmlns:a16="http://schemas.microsoft.com/office/drawing/2014/main" xmlns="" id="{BCFB3D79-C60D-4AC7-BA96-81C0C3F2DE69}"/>
              </a:ext>
            </a:extLst>
          </p:cNvPr>
          <p:cNvPicPr>
            <a:picLocks noChangeAspect="1"/>
          </p:cNvPicPr>
          <p:nvPr/>
        </p:nvPicPr>
        <p:blipFill>
          <a:blip r:embed="rId4" cstate="print"/>
          <a:stretch>
            <a:fillRect/>
          </a:stretch>
        </p:blipFill>
        <p:spPr>
          <a:xfrm>
            <a:off x="309689" y="3683828"/>
            <a:ext cx="3222388" cy="3174172"/>
          </a:xfrm>
          <a:prstGeom prst="rect">
            <a:avLst/>
          </a:prstGeom>
        </p:spPr>
      </p:pic>
      <p:pic>
        <p:nvPicPr>
          <p:cNvPr id="7" name="Imagen 6">
            <a:extLst>
              <a:ext uri="{FF2B5EF4-FFF2-40B4-BE49-F238E27FC236}">
                <a16:creationId xmlns:a16="http://schemas.microsoft.com/office/drawing/2014/main" xmlns="" id="{E3348BDC-34E9-4204-BBA2-78B66D80F2D3}"/>
              </a:ext>
            </a:extLst>
          </p:cNvPr>
          <p:cNvPicPr>
            <a:picLocks noChangeAspect="1"/>
          </p:cNvPicPr>
          <p:nvPr/>
        </p:nvPicPr>
        <p:blipFill>
          <a:blip r:embed="rId5" cstate="print"/>
          <a:stretch>
            <a:fillRect/>
          </a:stretch>
        </p:blipFill>
        <p:spPr>
          <a:xfrm>
            <a:off x="8558213" y="666092"/>
            <a:ext cx="3324098" cy="3264127"/>
          </a:xfrm>
          <a:prstGeom prst="rect">
            <a:avLst/>
          </a:prstGeom>
        </p:spPr>
      </p:pic>
      <mc:AlternateContent xmlns:mc="http://schemas.openxmlformats.org/markup-compatibility/2006">
        <mc:Choice xmlns:a14="http://schemas.microsoft.com/office/drawing/2010/main" xmlns="" Requires="a14">
          <p:sp>
            <p:nvSpPr>
              <p:cNvPr id="8" name="CuadroTexto 7">
                <a:extLst>
                  <a:ext uri="{FF2B5EF4-FFF2-40B4-BE49-F238E27FC236}">
                    <a16:creationId xmlns:a16="http://schemas.microsoft.com/office/drawing/2014/main" id="{82409F8F-C192-4B10-8574-C51E250787DC}"/>
                  </a:ext>
                </a:extLst>
              </p:cNvPr>
              <p:cNvSpPr txBox="1"/>
              <p:nvPr/>
            </p:nvSpPr>
            <p:spPr>
              <a:xfrm>
                <a:off x="4045527" y="3930220"/>
                <a:ext cx="8135625" cy="1754326"/>
              </a:xfrm>
              <a:prstGeom prst="rect">
                <a:avLst/>
              </a:prstGeom>
              <a:noFill/>
            </p:spPr>
            <p:txBody>
              <a:bodyPr wrap="none" rtlCol="0">
                <a:spAutoFit/>
              </a:bodyPr>
              <a:lstStyle/>
              <a:p>
                <a:r>
                  <a:rPr lang="es-ES" b="1" dirty="0">
                    <a:latin typeface="Arial" panose="020B0604020202020204" pitchFamily="34" charset="0"/>
                    <a:cs typeface="Arial" panose="020B0604020202020204" pitchFamily="34" charset="0"/>
                  </a:rPr>
                  <a:t>Caso </a:t>
                </a:r>
                <a14:m>
                  <m:oMath xmlns:m="http://schemas.openxmlformats.org/officeDocument/2006/math">
                    <m:d>
                      <m:dPr>
                        <m:begChr m:val="["/>
                        <m:endChr m:val="]"/>
                        <m:ctrlPr>
                          <a:rPr lang="es-ES" b="1" i="1">
                            <a:latin typeface="Cambria Math" panose="02040503050406030204" pitchFamily="18" charset="0"/>
                            <a:cs typeface="Arial" panose="020B0604020202020204" pitchFamily="34" charset="0"/>
                          </a:rPr>
                        </m:ctrlPr>
                      </m:dPr>
                      <m:e>
                        <m:r>
                          <a:rPr lang="es-ES" b="1" i="1">
                            <a:latin typeface="Cambria Math" panose="02040503050406030204" pitchFamily="18" charset="0"/>
                            <a:cs typeface="Arial" panose="020B0604020202020204" pitchFamily="34" charset="0"/>
                          </a:rPr>
                          <m:t>𝟏𝟏𝟎</m:t>
                        </m:r>
                      </m:e>
                    </m:d>
                  </m:oMath>
                </a14:m>
                <a:endParaRPr lang="es-ES" dirty="0"/>
              </a:p>
              <a:p>
                <a:pPr algn="just"/>
                <a:r>
                  <a:rPr lang="es-ES" dirty="0">
                    <a:latin typeface="Arial" panose="020B0604020202020204" pitchFamily="34" charset="0"/>
                    <a:cs typeface="Arial" panose="020B0604020202020204" pitchFamily="34" charset="0"/>
                  </a:rPr>
                  <a:t>El esquema que utilizamos aquí es distinto al anterior, representa un trozo del</a:t>
                </a:r>
              </a:p>
              <a:p>
                <a:pPr algn="just"/>
                <a:r>
                  <a:rPr lang="es-ES" dirty="0">
                    <a:latin typeface="Arial" panose="020B0604020202020204" pitchFamily="34" charset="0"/>
                    <a:cs typeface="Arial" panose="020B0604020202020204" pitchFamily="34" charset="0"/>
                  </a:rPr>
                  <a:t> monocristal  con forma de disco, en el suponemos cuatro dominios iniciales.</a:t>
                </a:r>
              </a:p>
              <a:p>
                <a:pPr algn="just"/>
                <a:r>
                  <a:rPr lang="es-ES" dirty="0">
                    <a:latin typeface="Arial" panose="020B0604020202020204" pitchFamily="34" charset="0"/>
                    <a:cs typeface="Arial" panose="020B0604020202020204" pitchFamily="34" charset="0"/>
                  </a:rPr>
                  <a:t>En el plano</a:t>
                </a:r>
                <a:r>
                  <a:rPr lang="es-ES" b="1" dirty="0">
                    <a:latin typeface="Arial" panose="020B0604020202020204" pitchFamily="34" charset="0"/>
                    <a:cs typeface="Arial" panose="020B0604020202020204" pitchFamily="34" charset="0"/>
                  </a:rPr>
                  <a:t> </a:t>
                </a:r>
                <a14:m>
                  <m:oMath xmlns:m="http://schemas.openxmlformats.org/officeDocument/2006/math">
                    <m:d>
                      <m:dPr>
                        <m:begChr m:val="["/>
                        <m:endChr m:val="]"/>
                        <m:ctrlPr>
                          <a:rPr lang="es-ES" i="1">
                            <a:latin typeface="Cambria Math" panose="02040503050406030204" pitchFamily="18" charset="0"/>
                            <a:cs typeface="Arial" panose="020B0604020202020204" pitchFamily="34" charset="0"/>
                          </a:rPr>
                        </m:ctrlPr>
                      </m:dPr>
                      <m:e>
                        <m:r>
                          <a:rPr lang="es-ES" b="0" i="1" smtClean="0">
                            <a:latin typeface="Cambria Math" panose="02040503050406030204" pitchFamily="18" charset="0"/>
                            <a:cs typeface="Arial" panose="020B0604020202020204" pitchFamily="34" charset="0"/>
                          </a:rPr>
                          <m:t>00</m:t>
                        </m:r>
                        <m:r>
                          <a:rPr lang="es-ES" b="0" i="1">
                            <a:latin typeface="Cambria Math" panose="02040503050406030204" pitchFamily="18" charset="0"/>
                            <a:cs typeface="Arial" panose="020B0604020202020204" pitchFamily="34" charset="0"/>
                          </a:rPr>
                          <m:t>1</m:t>
                        </m:r>
                      </m:e>
                    </m:d>
                    <m:r>
                      <a:rPr lang="es-ES" b="0" i="1" smtClean="0">
                        <a:latin typeface="Cambria Math" panose="02040503050406030204" pitchFamily="18" charset="0"/>
                        <a:cs typeface="Arial" panose="020B0604020202020204" pitchFamily="34" charset="0"/>
                      </a:rPr>
                      <m:t>=0</m:t>
                    </m:r>
                  </m:oMath>
                </a14:m>
                <a:r>
                  <a:rPr lang="es-ES" dirty="0">
                    <a:latin typeface="Arial" panose="020B0604020202020204" pitchFamily="34" charset="0"/>
                    <a:cs typeface="Arial" panose="020B0604020202020204" pitchFamily="34" charset="0"/>
                  </a:rPr>
                  <a:t>, suponiendo, también, que cada dominio se encuentra </a:t>
                </a:r>
              </a:p>
              <a:p>
                <a:pPr algn="just"/>
                <a:r>
                  <a:rPr lang="es-ES" dirty="0">
                    <a:latin typeface="Arial" panose="020B0604020202020204" pitchFamily="34" charset="0"/>
                    <a:cs typeface="Arial" panose="020B0604020202020204" pitchFamily="34" charset="0"/>
                  </a:rPr>
                  <a:t>espontáneamente magnetizados en las direcciones </a:t>
                </a:r>
                <a14:m>
                  <m:oMath xmlns:m="http://schemas.openxmlformats.org/officeDocument/2006/math">
                    <m:d>
                      <m:dPr>
                        <m:begChr m:val="["/>
                        <m:endChr m:val="]"/>
                        <m:ctrlPr>
                          <a:rPr lang="es-ES" i="1" smtClean="0">
                            <a:latin typeface="Cambria Math" panose="02040503050406030204" pitchFamily="18" charset="0"/>
                            <a:cs typeface="Arial" panose="020B0604020202020204" pitchFamily="34" charset="0"/>
                          </a:rPr>
                        </m:ctrlPr>
                      </m:dPr>
                      <m:e>
                        <m:r>
                          <a:rPr lang="es-ES" b="0" i="1" smtClean="0">
                            <a:latin typeface="Cambria Math" panose="02040503050406030204" pitchFamily="18" charset="0"/>
                            <a:cs typeface="Arial" panose="020B0604020202020204" pitchFamily="34" charset="0"/>
                          </a:rPr>
                          <m:t>100</m:t>
                        </m:r>
                      </m:e>
                    </m:d>
                  </m:oMath>
                </a14:m>
                <a:r>
                  <a:rPr lang="es-ES" dirty="0">
                    <a:latin typeface="Arial" panose="020B0604020202020204" pitchFamily="34" charset="0"/>
                    <a:cs typeface="Arial" panose="020B0604020202020204" pitchFamily="34" charset="0"/>
                  </a:rPr>
                  <a:t>. El campo </a:t>
                </a:r>
              </a:p>
              <a:p>
                <a:pPr algn="just"/>
                <a:r>
                  <a:rPr lang="es-ES" dirty="0">
                    <a:latin typeface="Arial" panose="020B0604020202020204" pitchFamily="34" charset="0"/>
                    <a:cs typeface="Arial" panose="020B0604020202020204" pitchFamily="34" charset="0"/>
                  </a:rPr>
                  <a:t>magnético externo esta en la dirección </a:t>
                </a:r>
                <a14:m>
                  <m:oMath xmlns:m="http://schemas.openxmlformats.org/officeDocument/2006/math">
                    <m:d>
                      <m:dPr>
                        <m:begChr m:val="["/>
                        <m:endChr m:val="]"/>
                        <m:ctrlPr>
                          <a:rPr lang="es-ES" i="1">
                            <a:latin typeface="Cambria Math" panose="02040503050406030204" pitchFamily="18" charset="0"/>
                            <a:cs typeface="Arial" panose="020B0604020202020204" pitchFamily="34" charset="0"/>
                          </a:rPr>
                        </m:ctrlPr>
                      </m:dPr>
                      <m:e>
                        <m:r>
                          <a:rPr lang="es-ES" b="0" i="1" smtClean="0">
                            <a:latin typeface="Cambria Math" panose="02040503050406030204" pitchFamily="18" charset="0"/>
                            <a:cs typeface="Arial" panose="020B0604020202020204" pitchFamily="34" charset="0"/>
                          </a:rPr>
                          <m:t>110</m:t>
                        </m:r>
                      </m:e>
                    </m:d>
                  </m:oMath>
                </a14:m>
                <a:r>
                  <a:rPr lang="es-ES" dirty="0"/>
                  <a:t>.</a:t>
                </a:r>
              </a:p>
            </p:txBody>
          </p:sp>
        </mc:Choice>
        <mc:Fallback>
          <p:sp>
            <p:nvSpPr>
              <p:cNvPr id="8" name="CuadroTexto 7">
                <a:extLst>
                  <a:ext uri="{FF2B5EF4-FFF2-40B4-BE49-F238E27FC236}">
                    <a16:creationId xmlns:a16="http://schemas.microsoft.com/office/drawing/2014/main" xmlns="" xmlns:a14="http://schemas.microsoft.com/office/drawing/2010/main" id="{82409F8F-C192-4B10-8574-C51E250787DC}"/>
                  </a:ext>
                </a:extLst>
              </p:cNvPr>
              <p:cNvSpPr txBox="1">
                <a:spLocks noRot="1" noChangeAspect="1" noMove="1" noResize="1" noEditPoints="1" noAdjustHandles="1" noChangeArrowheads="1" noChangeShapeType="1" noTextEdit="1"/>
              </p:cNvSpPr>
              <p:nvPr/>
            </p:nvSpPr>
            <p:spPr>
              <a:xfrm>
                <a:off x="4045527" y="3930220"/>
                <a:ext cx="8135625" cy="1754326"/>
              </a:xfrm>
              <a:prstGeom prst="rect">
                <a:avLst/>
              </a:prstGeom>
              <a:blipFill>
                <a:blip r:embed="rId6" cstate="print"/>
                <a:stretch>
                  <a:fillRect l="-675" t="-2431" b="-4514"/>
                </a:stretch>
              </a:blipFill>
            </p:spPr>
            <p:txBody>
              <a:bodyPr/>
              <a:lstStyle/>
              <a:p>
                <a:r>
                  <a:rPr lang="es-ES">
                    <a:noFill/>
                  </a:rPr>
                  <a:t> </a:t>
                </a:r>
              </a:p>
            </p:txBody>
          </p:sp>
        </mc:Fallback>
      </mc:AlternateContent>
    </p:spTree>
    <p:extLst>
      <p:ext uri="{BB962C8B-B14F-4D97-AF65-F5344CB8AC3E}">
        <p14:creationId xmlns:p14="http://schemas.microsoft.com/office/powerpoint/2010/main" xmlns="" val="28239872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6D5D611-2E6D-43BC-A3A3-83D54C9718F3}"/>
              </a:ext>
            </a:extLst>
          </p:cNvPr>
          <p:cNvSpPr>
            <a:spLocks noGrp="1"/>
          </p:cNvSpPr>
          <p:nvPr>
            <p:ph type="title"/>
          </p:nvPr>
        </p:nvSpPr>
        <p:spPr>
          <a:xfrm>
            <a:off x="838200" y="358774"/>
            <a:ext cx="10515600" cy="450849"/>
          </a:xfrm>
        </p:spPr>
        <p:txBody>
          <a:bodyPr>
            <a:noAutofit/>
          </a:bodyPr>
          <a:lstStyle/>
          <a:p>
            <a:pPr algn="ctr"/>
            <a:r>
              <a:rPr lang="es-AR" sz="2800" b="1" dirty="0">
                <a:solidFill>
                  <a:srgbClr val="FF0000"/>
                </a:solidFill>
                <a:latin typeface="Arial" panose="020B0604020202020204" pitchFamily="34" charset="0"/>
                <a:cs typeface="Arial" panose="020B0604020202020204" pitchFamily="34" charset="0"/>
              </a:rPr>
              <a:t>Anisotropía magnéticas por tensión, Magnetostricción</a:t>
            </a:r>
            <a:endParaRPr lang="es-ES" sz="2800" dirty="0"/>
          </a:p>
        </p:txBody>
      </p:sp>
      <mc:AlternateContent xmlns:mc="http://schemas.openxmlformats.org/markup-compatibility/2006">
        <mc:Choice xmlns:a14="http://schemas.microsoft.com/office/drawing/2010/main" xmlns="" Requires="a14">
          <p:sp>
            <p:nvSpPr>
              <p:cNvPr id="12" name="Marcador de contenido 11">
                <a:extLst>
                  <a:ext uri="{FF2B5EF4-FFF2-40B4-BE49-F238E27FC236}">
                    <a16:creationId xmlns:a16="http://schemas.microsoft.com/office/drawing/2014/main" id="{8BAEFD91-EA34-45B2-A2B6-C3AD8D8EB470}"/>
                  </a:ext>
                </a:extLst>
              </p:cNvPr>
              <p:cNvSpPr>
                <a:spLocks noGrp="1"/>
              </p:cNvSpPr>
              <p:nvPr>
                <p:ph idx="1"/>
              </p:nvPr>
            </p:nvSpPr>
            <p:spPr>
              <a:xfrm>
                <a:off x="6386946" y="1551709"/>
                <a:ext cx="5354782" cy="4947517"/>
              </a:xfrm>
            </p:spPr>
            <p:txBody>
              <a:bodyPr/>
              <a:lstStyle/>
              <a:p>
                <a:r>
                  <a:rPr lang="es-ES" b="1" dirty="0">
                    <a:latin typeface="Arial" panose="020B0604020202020204" pitchFamily="34" charset="0"/>
                    <a:cs typeface="Arial" panose="020B0604020202020204" pitchFamily="34" charset="0"/>
                  </a:rPr>
                  <a:t>Caso </a:t>
                </a:r>
                <a14:m>
                  <m:oMath xmlns:m="http://schemas.openxmlformats.org/officeDocument/2006/math">
                    <m:d>
                      <m:dPr>
                        <m:begChr m:val="["/>
                        <m:endChr m:val="]"/>
                        <m:ctrlPr>
                          <a:rPr lang="es-ES" b="1" i="1">
                            <a:latin typeface="Cambria Math" panose="02040503050406030204" pitchFamily="18" charset="0"/>
                            <a:cs typeface="Arial" panose="020B0604020202020204" pitchFamily="34" charset="0"/>
                          </a:rPr>
                        </m:ctrlPr>
                      </m:dPr>
                      <m:e>
                        <m:r>
                          <a:rPr lang="es-ES" b="1" i="1">
                            <a:latin typeface="Cambria Math" panose="02040503050406030204" pitchFamily="18" charset="0"/>
                            <a:cs typeface="Arial" panose="020B0604020202020204" pitchFamily="34" charset="0"/>
                          </a:rPr>
                          <m:t>𝟏𝟏</m:t>
                        </m:r>
                        <m:r>
                          <a:rPr lang="es-ES" b="1" i="1" smtClean="0">
                            <a:latin typeface="Cambria Math" panose="02040503050406030204" pitchFamily="18" charset="0"/>
                            <a:cs typeface="Arial" panose="020B0604020202020204" pitchFamily="34" charset="0"/>
                          </a:rPr>
                          <m:t>𝟏</m:t>
                        </m:r>
                      </m:e>
                    </m:d>
                  </m:oMath>
                </a14:m>
                <a:endParaRPr lang="es-ES" dirty="0"/>
              </a:p>
              <a:p>
                <a:pPr marL="0" indent="0" algn="just">
                  <a:buNone/>
                </a:pPr>
                <a:r>
                  <a:rPr lang="es-ES" sz="2400" dirty="0">
                    <a:latin typeface="Arial" panose="020B0604020202020204" pitchFamily="34" charset="0"/>
                    <a:cs typeface="Arial" panose="020B0604020202020204" pitchFamily="34" charset="0"/>
                  </a:rPr>
                  <a:t>En este caso la representación es un cubo donde la diagonal es la dirección de </a:t>
                </a:r>
                <a14:m>
                  <m:oMath xmlns:m="http://schemas.openxmlformats.org/officeDocument/2006/math">
                    <m:r>
                      <m:rPr>
                        <m:sty m:val="p"/>
                      </m:rPr>
                      <a:rPr lang="es-ES" sz="2400" b="0" i="0" smtClean="0">
                        <a:latin typeface="Cambria Math" panose="02040503050406030204" pitchFamily="18" charset="0"/>
                        <a:cs typeface="Arial" panose="020B0604020202020204" pitchFamily="34" charset="0"/>
                      </a:rPr>
                      <m:t>H</m:t>
                    </m:r>
                    <m:r>
                      <a:rPr lang="es-ES" sz="2400" b="0" i="0" smtClean="0">
                        <a:latin typeface="Cambria Math" panose="02040503050406030204" pitchFamily="18" charset="0"/>
                        <a:cs typeface="Arial" panose="020B0604020202020204" pitchFamily="34" charset="0"/>
                      </a:rPr>
                      <m:t>, </m:t>
                    </m:r>
                    <m:d>
                      <m:dPr>
                        <m:begChr m:val="["/>
                        <m:endChr m:val="]"/>
                        <m:ctrlPr>
                          <a:rPr lang="es-ES" sz="2400" b="1" i="1">
                            <a:latin typeface="Cambria Math" panose="02040503050406030204" pitchFamily="18" charset="0"/>
                            <a:cs typeface="Arial" panose="020B0604020202020204" pitchFamily="34" charset="0"/>
                          </a:rPr>
                        </m:ctrlPr>
                      </m:dPr>
                      <m:e>
                        <m:r>
                          <a:rPr lang="es-ES" sz="2400" b="1" i="1">
                            <a:latin typeface="Cambria Math" panose="02040503050406030204" pitchFamily="18" charset="0"/>
                            <a:cs typeface="Arial" panose="020B0604020202020204" pitchFamily="34" charset="0"/>
                          </a:rPr>
                          <m:t>𝟏𝟏𝟏</m:t>
                        </m:r>
                      </m:e>
                    </m:d>
                  </m:oMath>
                </a14:m>
                <a:r>
                  <a:rPr lang="es-ES" sz="2400" dirty="0">
                    <a:latin typeface="Arial" panose="020B0604020202020204" pitchFamily="34" charset="0"/>
                    <a:cs typeface="Arial" panose="020B0604020202020204" pitchFamily="34" charset="0"/>
                  </a:rPr>
                  <a:t>, que forma un Angulo de </a:t>
                </a:r>
                <a14:m>
                  <m:oMath xmlns:m="http://schemas.openxmlformats.org/officeDocument/2006/math">
                    <m:r>
                      <a:rPr lang="es-ES" sz="2400" b="0" i="1" smtClean="0">
                        <a:latin typeface="Cambria Math" panose="02040503050406030204" pitchFamily="18" charset="0"/>
                      </a:rPr>
                      <m:t>57,74°</m:t>
                    </m:r>
                  </m:oMath>
                </a14:m>
                <a:r>
                  <a:rPr lang="es-ES" sz="2400" dirty="0">
                    <a:latin typeface="Arial" panose="020B0604020202020204" pitchFamily="34" charset="0"/>
                    <a:cs typeface="Arial" panose="020B0604020202020204" pitchFamily="34" charset="0"/>
                  </a:rPr>
                  <a:t> con las aristas del cubo, se observa, también la dirección de </a:t>
                </a:r>
                <a14:m>
                  <m:oMath xmlns:m="http://schemas.openxmlformats.org/officeDocument/2006/math">
                    <m:sSub>
                      <m:sSubPr>
                        <m:ctrlPr>
                          <a:rPr lang="es-ES" sz="2400" b="1" i="1" smtClean="0">
                            <a:latin typeface="Cambria Math" panose="02040503050406030204" pitchFamily="18" charset="0"/>
                            <a:cs typeface="Arial" panose="020B0604020202020204" pitchFamily="34" charset="0"/>
                          </a:rPr>
                        </m:ctrlPr>
                      </m:sSubPr>
                      <m:e>
                        <m:r>
                          <a:rPr lang="es-ES" sz="2400" b="1" i="1" smtClean="0">
                            <a:latin typeface="Cambria Math" panose="02040503050406030204" pitchFamily="18" charset="0"/>
                            <a:cs typeface="Arial" panose="020B0604020202020204" pitchFamily="34" charset="0"/>
                          </a:rPr>
                          <m:t>𝑴</m:t>
                        </m:r>
                      </m:e>
                      <m:sub>
                        <m:r>
                          <a:rPr lang="es-ES" sz="2400" b="1" i="1" smtClean="0">
                            <a:latin typeface="Cambria Math" panose="02040503050406030204" pitchFamily="18" charset="0"/>
                            <a:cs typeface="Arial" panose="020B0604020202020204" pitchFamily="34" charset="0"/>
                          </a:rPr>
                          <m:t>𝒔</m:t>
                        </m:r>
                      </m:sub>
                    </m:sSub>
                  </m:oMath>
                </a14:m>
                <a:r>
                  <a:rPr lang="es-ES" sz="2400" dirty="0">
                    <a:latin typeface="Arial" panose="020B0604020202020204" pitchFamily="34" charset="0"/>
                    <a:cs typeface="Arial" panose="020B0604020202020204" pitchFamily="34" charset="0"/>
                  </a:rPr>
                  <a:t> en ese dominio. Los diferentes colores de los planos identifica el que pasa por la base y el perpendicular a este que pasa por la diagonal y contiene a </a:t>
                </a:r>
                <a14:m>
                  <m:oMath xmlns:m="http://schemas.openxmlformats.org/officeDocument/2006/math">
                    <m:sSub>
                      <m:sSubPr>
                        <m:ctrlPr>
                          <a:rPr lang="es-ES" sz="2400" b="1" i="1">
                            <a:latin typeface="Cambria Math" panose="02040503050406030204" pitchFamily="18" charset="0"/>
                            <a:cs typeface="Arial" panose="020B0604020202020204" pitchFamily="34" charset="0"/>
                          </a:rPr>
                        </m:ctrlPr>
                      </m:sSubPr>
                      <m:e>
                        <m:r>
                          <a:rPr lang="es-ES" sz="2400" b="1" i="1">
                            <a:latin typeface="Cambria Math" panose="02040503050406030204" pitchFamily="18" charset="0"/>
                            <a:cs typeface="Arial" panose="020B0604020202020204" pitchFamily="34" charset="0"/>
                          </a:rPr>
                          <m:t>𝑴</m:t>
                        </m:r>
                      </m:e>
                      <m:sub>
                        <m:r>
                          <a:rPr lang="es-ES" sz="2400" b="1" i="1">
                            <a:latin typeface="Cambria Math" panose="02040503050406030204" pitchFamily="18" charset="0"/>
                            <a:cs typeface="Arial" panose="020B0604020202020204" pitchFamily="34" charset="0"/>
                          </a:rPr>
                          <m:t>𝒔</m:t>
                        </m:r>
                      </m:sub>
                    </m:sSub>
                  </m:oMath>
                </a14:m>
                <a:r>
                  <a:rPr lang="es-ES" sz="2400" dirty="0">
                    <a:latin typeface="Arial" panose="020B0604020202020204" pitchFamily="34" charset="0"/>
                    <a:cs typeface="Arial" panose="020B0604020202020204" pitchFamily="34" charset="0"/>
                  </a:rPr>
                  <a:t> y a </a:t>
                </a:r>
                <a14:m>
                  <m:oMath xmlns:m="http://schemas.openxmlformats.org/officeDocument/2006/math">
                    <m:r>
                      <a:rPr lang="es-ES" sz="2400" b="1" i="1" smtClean="0">
                        <a:latin typeface="Cambria Math" panose="02040503050406030204" pitchFamily="18" charset="0"/>
                        <a:cs typeface="Arial" panose="020B0604020202020204" pitchFamily="34" charset="0"/>
                      </a:rPr>
                      <m:t>𝑯</m:t>
                    </m:r>
                  </m:oMath>
                </a14:m>
                <a:r>
                  <a:rPr lang="es-ES" sz="2400" dirty="0">
                    <a:latin typeface="Arial" panose="020B0604020202020204" pitchFamily="34" charset="0"/>
                    <a:cs typeface="Arial" panose="020B0604020202020204" pitchFamily="34" charset="0"/>
                  </a:rPr>
                  <a:t> .</a:t>
                </a:r>
              </a:p>
            </p:txBody>
          </p:sp>
        </mc:Choice>
        <mc:Fallback>
          <p:sp>
            <p:nvSpPr>
              <p:cNvPr id="12" name="Marcador de contenido 11">
                <a:extLst>
                  <a:ext uri="{FF2B5EF4-FFF2-40B4-BE49-F238E27FC236}">
                    <a16:creationId xmlns:a16="http://schemas.microsoft.com/office/drawing/2014/main" xmlns="" xmlns:a14="http://schemas.microsoft.com/office/drawing/2010/main" id="{8BAEFD91-EA34-45B2-A2B6-C3AD8D8EB470}"/>
                  </a:ext>
                </a:extLst>
              </p:cNvPr>
              <p:cNvSpPr>
                <a:spLocks noGrp="1" noRot="1" noChangeAspect="1" noMove="1" noResize="1" noEditPoints="1" noAdjustHandles="1" noChangeArrowheads="1" noChangeShapeType="1" noTextEdit="1"/>
              </p:cNvSpPr>
              <p:nvPr>
                <p:ph idx="1"/>
              </p:nvPr>
            </p:nvSpPr>
            <p:spPr>
              <a:xfrm>
                <a:off x="6386946" y="1551709"/>
                <a:ext cx="5354782" cy="4947517"/>
              </a:xfrm>
              <a:blipFill>
                <a:blip r:embed="rId2" cstate="print"/>
                <a:stretch>
                  <a:fillRect l="-2050" t="-2466" r="-1708"/>
                </a:stretch>
              </a:blipFill>
            </p:spPr>
            <p:txBody>
              <a:bodyPr/>
              <a:lstStyle/>
              <a:p>
                <a:r>
                  <a:rPr lang="es-ES">
                    <a:noFill/>
                  </a:rPr>
                  <a:t> </a:t>
                </a:r>
              </a:p>
            </p:txBody>
          </p:sp>
        </mc:Fallback>
      </mc:AlternateContent>
      <p:pic>
        <p:nvPicPr>
          <p:cNvPr id="3" name="Imagen 2">
            <a:extLst>
              <a:ext uri="{FF2B5EF4-FFF2-40B4-BE49-F238E27FC236}">
                <a16:creationId xmlns:a16="http://schemas.microsoft.com/office/drawing/2014/main" xmlns="" id="{46552DD8-7FE7-49CD-8C68-894D5B8DC6FC}"/>
              </a:ext>
            </a:extLst>
          </p:cNvPr>
          <p:cNvPicPr>
            <a:picLocks noChangeAspect="1"/>
          </p:cNvPicPr>
          <p:nvPr/>
        </p:nvPicPr>
        <p:blipFill rotWithShape="1">
          <a:blip r:embed="rId3" cstate="print"/>
          <a:srcRect l="27500" t="30427" r="45455" b="22319"/>
          <a:stretch/>
        </p:blipFill>
        <p:spPr>
          <a:xfrm>
            <a:off x="266853" y="1376678"/>
            <a:ext cx="5976305" cy="5122548"/>
          </a:xfrm>
          <a:prstGeom prst="rect">
            <a:avLst/>
          </a:prstGeom>
        </p:spPr>
      </p:pic>
    </p:spTree>
    <p:extLst>
      <p:ext uri="{BB962C8B-B14F-4D97-AF65-F5344CB8AC3E}">
        <p14:creationId xmlns:p14="http://schemas.microsoft.com/office/powerpoint/2010/main" xmlns="" val="40275501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9C08920-2181-465E-AB33-FEDB07B1F778}"/>
              </a:ext>
            </a:extLst>
          </p:cNvPr>
          <p:cNvSpPr>
            <a:spLocks noGrp="1"/>
          </p:cNvSpPr>
          <p:nvPr>
            <p:ph type="title"/>
          </p:nvPr>
        </p:nvSpPr>
        <p:spPr>
          <a:xfrm>
            <a:off x="838200" y="115743"/>
            <a:ext cx="10515600" cy="493857"/>
          </a:xfrm>
        </p:spPr>
        <p:txBody>
          <a:bodyPr>
            <a:normAutofit/>
          </a:bodyPr>
          <a:lstStyle/>
          <a:p>
            <a:r>
              <a:rPr lang="es-AR" sz="2800" b="1" dirty="0">
                <a:solidFill>
                  <a:srgbClr val="FF0000"/>
                </a:solidFill>
                <a:latin typeface="Arial" panose="020B0604020202020204" pitchFamily="34" charset="0"/>
                <a:cs typeface="Arial" panose="020B0604020202020204" pitchFamily="34" charset="0"/>
              </a:rPr>
              <a:t>Anisotropía magnéticas por tensión, Magnetostricción</a:t>
            </a:r>
            <a:endParaRPr lang="es-ES" sz="2800" dirty="0"/>
          </a:p>
        </p:txBody>
      </p:sp>
      <mc:AlternateContent xmlns:mc="http://schemas.openxmlformats.org/markup-compatibility/2006">
        <mc:Choice xmlns:a14="http://schemas.microsoft.com/office/drawing/2010/main" xmlns="" Requires="a14">
          <p:sp>
            <p:nvSpPr>
              <p:cNvPr id="3" name="Marcador de contenido 2">
                <a:extLst>
                  <a:ext uri="{FF2B5EF4-FFF2-40B4-BE49-F238E27FC236}">
                    <a16:creationId xmlns:a16="http://schemas.microsoft.com/office/drawing/2014/main" id="{5A70B0AE-509A-4C23-B66C-F086A2956885}"/>
                  </a:ext>
                </a:extLst>
              </p:cNvPr>
              <p:cNvSpPr>
                <a:spLocks noGrp="1"/>
              </p:cNvSpPr>
              <p:nvPr>
                <p:ph idx="1"/>
              </p:nvPr>
            </p:nvSpPr>
            <p:spPr>
              <a:xfrm>
                <a:off x="147484" y="609600"/>
                <a:ext cx="12044516" cy="6248400"/>
              </a:xfrm>
            </p:spPr>
            <p:txBody>
              <a:bodyPr>
                <a:normAutofit fontScale="55000" lnSpcReduction="20000"/>
              </a:bodyPr>
              <a:lstStyle/>
              <a:p>
                <a:pPr marL="0" indent="0">
                  <a:lnSpc>
                    <a:spcPct val="120000"/>
                  </a:lnSpc>
                  <a:buNone/>
                </a:pPr>
                <a:r>
                  <a:rPr lang="es-ES" dirty="0">
                    <a:latin typeface="Arial" panose="020B0604020202020204" pitchFamily="34" charset="0"/>
                    <a:cs typeface="Arial" panose="020B0604020202020204" pitchFamily="34" charset="0"/>
                  </a:rPr>
                  <a:t>Calculemos el </a:t>
                </a:r>
                <a14:m>
                  <m:oMath xmlns:m="http://schemas.openxmlformats.org/officeDocument/2006/math">
                    <m:r>
                      <m:rPr>
                        <m:sty m:val="p"/>
                      </m:rPr>
                      <a:rPr lang="el-GR" b="1" i="1" smtClean="0">
                        <a:latin typeface="Cambria Math" panose="02040503050406030204" pitchFamily="18" charset="0"/>
                        <a:ea typeface="Cambria Math" panose="02040503050406030204" pitchFamily="18" charset="0"/>
                        <a:cs typeface="Arial" panose="020B0604020202020204" pitchFamily="34" charset="0"/>
                      </a:rPr>
                      <m:t>λ</m:t>
                    </m:r>
                  </m:oMath>
                </a14:m>
                <a:r>
                  <a:rPr lang="es-ES" dirty="0">
                    <a:latin typeface="Arial" panose="020B0604020202020204" pitchFamily="34" charset="0"/>
                    <a:cs typeface="Arial" panose="020B0604020202020204" pitchFamily="34" charset="0"/>
                  </a:rPr>
                  <a:t> en cada uno de los casos anteriores, para ello utilizamos la expresión:</a:t>
                </a:r>
              </a:p>
              <a:p>
                <a:pPr marL="0" indent="0">
                  <a:lnSpc>
                    <a:spcPct val="120000"/>
                  </a:lnSpc>
                  <a:buNone/>
                </a:pPr>
                <a:endParaRPr lang="es-ES" dirty="0">
                  <a:latin typeface="Arial" panose="020B0604020202020204" pitchFamily="34" charset="0"/>
                  <a:cs typeface="Arial" panose="020B0604020202020204" pitchFamily="34" charset="0"/>
                </a:endParaRPr>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𝜆</m:t>
                          </m:r>
                        </m:e>
                        <m:sub>
                          <m:r>
                            <a:rPr lang="es-ES" i="1">
                              <a:latin typeface="Cambria Math" panose="02040503050406030204" pitchFamily="18" charset="0"/>
                              <a:ea typeface="Cambria Math" panose="02040503050406030204" pitchFamily="18" charset="0"/>
                            </a:rPr>
                            <m:t>𝑆</m:t>
                          </m:r>
                        </m:sub>
                      </m:sSub>
                      <m:r>
                        <a:rPr lang="es-ES" i="1">
                          <a:latin typeface="Cambria Math" panose="02040503050406030204" pitchFamily="18" charset="0"/>
                          <a:ea typeface="Cambria Math" panose="02040503050406030204" pitchFamily="18" charset="0"/>
                        </a:rPr>
                        <m:t> </m:t>
                      </m:r>
                      <m:r>
                        <a:rPr lang="es-ES" i="1">
                          <a:latin typeface="Cambria Math" panose="02040503050406030204" pitchFamily="18" charset="0"/>
                          <a:ea typeface="Cambria Math" panose="02040503050406030204" pitchFamily="18" charset="0"/>
                          <a:cs typeface="Arial" panose="020B0604020202020204" pitchFamily="34" charset="0"/>
                        </a:rPr>
                        <m:t>=</m:t>
                      </m:r>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𝜆</m:t>
                          </m:r>
                        </m:e>
                        <m:sub>
                          <m:r>
                            <a:rPr lang="es-ES" i="1">
                              <a:latin typeface="Cambria Math" panose="02040503050406030204" pitchFamily="18" charset="0"/>
                              <a:ea typeface="Cambria Math" panose="02040503050406030204" pitchFamily="18" charset="0"/>
                              <a:cs typeface="Arial" panose="020B0604020202020204" pitchFamily="34" charset="0"/>
                            </a:rPr>
                            <m:t>100</m:t>
                          </m:r>
                        </m:sub>
                      </m:sSub>
                      <m:r>
                        <a:rPr lang="es-ES" i="1">
                          <a:latin typeface="Cambria Math" panose="02040503050406030204" pitchFamily="18" charset="0"/>
                          <a:ea typeface="Cambria Math" panose="02040503050406030204" pitchFamily="18" charset="0"/>
                          <a:cs typeface="Arial" panose="020B0604020202020204" pitchFamily="34" charset="0"/>
                        </a:rPr>
                        <m:t>+3</m:t>
                      </m:r>
                      <m:d>
                        <m:dPr>
                          <m:ctrlPr>
                            <a:rPr lang="es-ES" i="1">
                              <a:latin typeface="Cambria Math" panose="02040503050406030204" pitchFamily="18" charset="0"/>
                              <a:ea typeface="Cambria Math" panose="02040503050406030204" pitchFamily="18" charset="0"/>
                              <a:cs typeface="Arial" panose="020B0604020202020204" pitchFamily="34" charset="0"/>
                            </a:rPr>
                          </m:ctrlPr>
                        </m:dPr>
                        <m:e>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𝜆</m:t>
                              </m:r>
                            </m:e>
                            <m:sub>
                              <m:r>
                                <a:rPr lang="es-ES" i="1">
                                  <a:latin typeface="Cambria Math" panose="02040503050406030204" pitchFamily="18" charset="0"/>
                                  <a:ea typeface="Cambria Math" panose="02040503050406030204" pitchFamily="18" charset="0"/>
                                  <a:cs typeface="Arial" panose="020B0604020202020204" pitchFamily="34" charset="0"/>
                                </a:rPr>
                                <m:t>111</m:t>
                              </m:r>
                            </m:sub>
                          </m:sSub>
                          <m:r>
                            <a:rPr lang="es-ES" i="1">
                              <a:latin typeface="Cambria Math" panose="02040503050406030204" pitchFamily="18" charset="0"/>
                              <a:ea typeface="Cambria Math" panose="02040503050406030204" pitchFamily="18" charset="0"/>
                              <a:cs typeface="Arial" panose="020B0604020202020204" pitchFamily="34" charset="0"/>
                            </a:rPr>
                            <m:t>−</m:t>
                          </m:r>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𝜆</m:t>
                              </m:r>
                            </m:e>
                            <m:sub>
                              <m:r>
                                <a:rPr lang="es-ES" i="1">
                                  <a:latin typeface="Cambria Math" panose="02040503050406030204" pitchFamily="18" charset="0"/>
                                  <a:ea typeface="Cambria Math" panose="02040503050406030204" pitchFamily="18" charset="0"/>
                                  <a:cs typeface="Arial" panose="020B0604020202020204" pitchFamily="34" charset="0"/>
                                </a:rPr>
                                <m:t>100</m:t>
                              </m:r>
                            </m:sub>
                          </m:sSub>
                        </m:e>
                      </m:d>
                      <m:d>
                        <m:dPr>
                          <m:ctrlPr>
                            <a:rPr lang="es-ES" i="1">
                              <a:latin typeface="Cambria Math" panose="02040503050406030204" pitchFamily="18" charset="0"/>
                              <a:ea typeface="Cambria Math" panose="02040503050406030204" pitchFamily="18" charset="0"/>
                              <a:cs typeface="Arial" panose="020B0604020202020204" pitchFamily="34" charset="0"/>
                            </a:rPr>
                          </m:ctrlPr>
                        </m:dPr>
                        <m:e>
                          <m:sSup>
                            <m:sSupPr>
                              <m:ctrlPr>
                                <a:rPr lang="es-ES"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𝛼</m:t>
                                  </m:r>
                                </m:e>
                                <m:sub>
                                  <m:r>
                                    <a:rPr lang="es-ES" i="1">
                                      <a:latin typeface="Cambria Math" panose="02040503050406030204" pitchFamily="18" charset="0"/>
                                      <a:ea typeface="Cambria Math" panose="02040503050406030204" pitchFamily="18" charset="0"/>
                                      <a:cs typeface="Arial" panose="020B0604020202020204" pitchFamily="34" charset="0"/>
                                    </a:rPr>
                                    <m:t>1</m:t>
                                  </m:r>
                                </m:sub>
                              </m:sSub>
                            </m:e>
                            <m:sup>
                              <m:r>
                                <a:rPr lang="es-ES"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s-ES"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𝛼</m:t>
                                  </m:r>
                                </m:e>
                                <m:sub>
                                  <m:r>
                                    <a:rPr lang="es-ES" i="1">
                                      <a:latin typeface="Cambria Math" panose="02040503050406030204" pitchFamily="18" charset="0"/>
                                      <a:ea typeface="Cambria Math" panose="02040503050406030204" pitchFamily="18" charset="0"/>
                                      <a:cs typeface="Arial" panose="020B0604020202020204" pitchFamily="34" charset="0"/>
                                    </a:rPr>
                                    <m:t>2</m:t>
                                  </m:r>
                                </m:sub>
                              </m:sSub>
                            </m:e>
                            <m:sup>
                              <m:r>
                                <a:rPr lang="es-ES" i="1">
                                  <a:latin typeface="Cambria Math" panose="02040503050406030204" pitchFamily="18" charset="0"/>
                                  <a:ea typeface="Cambria Math" panose="02040503050406030204" pitchFamily="18" charset="0"/>
                                  <a:cs typeface="Arial" panose="020B0604020202020204" pitchFamily="34" charset="0"/>
                                </a:rPr>
                                <m:t>2</m:t>
                              </m:r>
                            </m:sup>
                          </m:sSup>
                          <m:r>
                            <a:rPr lang="es-ES" i="1">
                              <a:latin typeface="Cambria Math" panose="02040503050406030204" pitchFamily="18" charset="0"/>
                              <a:ea typeface="Cambria Math" panose="02040503050406030204" pitchFamily="18" charset="0"/>
                              <a:cs typeface="Arial" panose="020B0604020202020204" pitchFamily="34" charset="0"/>
                            </a:rPr>
                            <m:t>+</m:t>
                          </m:r>
                          <m:sSup>
                            <m:sSupPr>
                              <m:ctrlPr>
                                <a:rPr lang="es-ES"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𝛼</m:t>
                                  </m:r>
                                </m:e>
                                <m:sub>
                                  <m:r>
                                    <a:rPr lang="es-ES" i="1">
                                      <a:latin typeface="Cambria Math" panose="02040503050406030204" pitchFamily="18" charset="0"/>
                                      <a:ea typeface="Cambria Math" panose="02040503050406030204" pitchFamily="18" charset="0"/>
                                      <a:cs typeface="Arial" panose="020B0604020202020204" pitchFamily="34" charset="0"/>
                                    </a:rPr>
                                    <m:t>2</m:t>
                                  </m:r>
                                </m:sub>
                              </m:sSub>
                            </m:e>
                            <m:sup>
                              <m:r>
                                <a:rPr lang="es-ES"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s-ES"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𝛼</m:t>
                                  </m:r>
                                </m:e>
                                <m:sub>
                                  <m:r>
                                    <a:rPr lang="es-ES" i="1">
                                      <a:latin typeface="Cambria Math" panose="02040503050406030204" pitchFamily="18" charset="0"/>
                                      <a:ea typeface="Cambria Math" panose="02040503050406030204" pitchFamily="18" charset="0"/>
                                      <a:cs typeface="Arial" panose="020B0604020202020204" pitchFamily="34" charset="0"/>
                                    </a:rPr>
                                    <m:t>3</m:t>
                                  </m:r>
                                </m:sub>
                              </m:sSub>
                            </m:e>
                            <m:sup>
                              <m:r>
                                <a:rPr lang="es-ES" i="1">
                                  <a:latin typeface="Cambria Math" panose="02040503050406030204" pitchFamily="18" charset="0"/>
                                  <a:ea typeface="Cambria Math" panose="02040503050406030204" pitchFamily="18" charset="0"/>
                                  <a:cs typeface="Arial" panose="020B0604020202020204" pitchFamily="34" charset="0"/>
                                </a:rPr>
                                <m:t>2</m:t>
                              </m:r>
                            </m:sup>
                          </m:sSup>
                          <m:r>
                            <a:rPr lang="es-ES" i="1">
                              <a:latin typeface="Cambria Math" panose="02040503050406030204" pitchFamily="18" charset="0"/>
                              <a:ea typeface="Cambria Math" panose="02040503050406030204" pitchFamily="18" charset="0"/>
                              <a:cs typeface="Arial" panose="020B0604020202020204" pitchFamily="34" charset="0"/>
                            </a:rPr>
                            <m:t>+</m:t>
                          </m:r>
                          <m:sSup>
                            <m:sSupPr>
                              <m:ctrlPr>
                                <a:rPr lang="es-ES"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𝛼</m:t>
                                  </m:r>
                                </m:e>
                                <m:sub>
                                  <m:r>
                                    <a:rPr lang="es-ES" i="1">
                                      <a:latin typeface="Cambria Math" panose="02040503050406030204" pitchFamily="18" charset="0"/>
                                      <a:ea typeface="Cambria Math" panose="02040503050406030204" pitchFamily="18" charset="0"/>
                                      <a:cs typeface="Arial" panose="020B0604020202020204" pitchFamily="34" charset="0"/>
                                    </a:rPr>
                                    <m:t>3</m:t>
                                  </m:r>
                                </m:sub>
                              </m:sSub>
                            </m:e>
                            <m:sup>
                              <m:r>
                                <a:rPr lang="es-ES"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s-ES"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𝛼</m:t>
                                  </m:r>
                                </m:e>
                                <m:sub>
                                  <m:r>
                                    <a:rPr lang="es-ES" i="1">
                                      <a:latin typeface="Cambria Math" panose="02040503050406030204" pitchFamily="18" charset="0"/>
                                      <a:ea typeface="Cambria Math" panose="02040503050406030204" pitchFamily="18" charset="0"/>
                                      <a:cs typeface="Arial" panose="020B0604020202020204" pitchFamily="34" charset="0"/>
                                    </a:rPr>
                                    <m:t>1</m:t>
                                  </m:r>
                                </m:sub>
                              </m:sSub>
                            </m:e>
                            <m:sup>
                              <m:r>
                                <a:rPr lang="es-ES" i="1">
                                  <a:latin typeface="Cambria Math" panose="02040503050406030204" pitchFamily="18" charset="0"/>
                                  <a:ea typeface="Cambria Math" panose="02040503050406030204" pitchFamily="18" charset="0"/>
                                  <a:cs typeface="Arial" panose="020B0604020202020204" pitchFamily="34" charset="0"/>
                                </a:rPr>
                                <m:t>2</m:t>
                              </m:r>
                            </m:sup>
                          </m:sSup>
                        </m:e>
                      </m:d>
                    </m:oMath>
                  </m:oMathPara>
                </a14:m>
                <a:endParaRPr lang="es-ES" dirty="0">
                  <a:latin typeface="Arial" panose="020B0604020202020204" pitchFamily="34" charset="0"/>
                  <a:cs typeface="Arial" panose="020B0604020202020204" pitchFamily="34" charset="0"/>
                </a:endParaRPr>
              </a:p>
              <a:p>
                <a:pPr>
                  <a:lnSpc>
                    <a:spcPct val="120000"/>
                  </a:lnSpc>
                </a:pPr>
                <a:r>
                  <a:rPr lang="es-ES" b="1" u="sng" dirty="0">
                    <a:latin typeface="Arial" panose="020B0604020202020204" pitchFamily="34" charset="0"/>
                    <a:cs typeface="Arial" panose="020B0604020202020204" pitchFamily="34" charset="0"/>
                  </a:rPr>
                  <a:t>Caso </a:t>
                </a:r>
                <a14:m>
                  <m:oMath xmlns:m="http://schemas.openxmlformats.org/officeDocument/2006/math">
                    <m:d>
                      <m:dPr>
                        <m:begChr m:val="["/>
                        <m:endChr m:val="]"/>
                        <m:ctrlPr>
                          <a:rPr lang="es-ES" b="1" i="1" u="sng">
                            <a:latin typeface="Cambria Math" panose="02040503050406030204" pitchFamily="18" charset="0"/>
                            <a:cs typeface="Arial" panose="020B0604020202020204" pitchFamily="34" charset="0"/>
                          </a:rPr>
                        </m:ctrlPr>
                      </m:dPr>
                      <m:e>
                        <m:r>
                          <a:rPr lang="es-ES" b="1" i="1" u="sng">
                            <a:latin typeface="Cambria Math" panose="02040503050406030204" pitchFamily="18" charset="0"/>
                            <a:cs typeface="Arial" panose="020B0604020202020204" pitchFamily="34" charset="0"/>
                          </a:rPr>
                          <m:t>𝟏𝟎𝟎</m:t>
                        </m:r>
                      </m:e>
                    </m:d>
                  </m:oMath>
                </a14:m>
                <a:endParaRPr lang="es-ES" u="sng" dirty="0">
                  <a:latin typeface="Arial" panose="020B0604020202020204" pitchFamily="34" charset="0"/>
                  <a:cs typeface="Arial" panose="020B0604020202020204" pitchFamily="34" charset="0"/>
                </a:endParaRPr>
              </a:p>
              <a:p>
                <a:pPr marL="0" indent="0">
                  <a:lnSpc>
                    <a:spcPct val="120000"/>
                  </a:lnSpc>
                  <a:buNone/>
                </a:pPr>
                <a:r>
                  <a:rPr lang="es-ES" dirty="0">
                    <a:latin typeface="Arial" panose="020B0604020202020204" pitchFamily="34" charset="0"/>
                    <a:cs typeface="Arial" panose="020B0604020202020204" pitchFamily="34" charset="0"/>
                  </a:rPr>
                  <a:t>Aquí salvo </a:t>
                </a:r>
                <a14:m>
                  <m:oMath xmlns:m="http://schemas.openxmlformats.org/officeDocument/2006/math">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𝛼</m:t>
                        </m:r>
                      </m:e>
                      <m:sub>
                        <m:r>
                          <a:rPr lang="es-ES" i="1">
                            <a:latin typeface="Cambria Math" panose="02040503050406030204" pitchFamily="18" charset="0"/>
                            <a:ea typeface="Cambria Math" panose="02040503050406030204" pitchFamily="18" charset="0"/>
                            <a:cs typeface="Arial" panose="020B0604020202020204" pitchFamily="34" charset="0"/>
                          </a:rPr>
                          <m:t>1</m:t>
                        </m:r>
                      </m:sub>
                    </m:sSub>
                  </m:oMath>
                </a14:m>
                <a:r>
                  <a:rPr lang="es-ES" dirty="0">
                    <a:latin typeface="Arial" panose="020B0604020202020204" pitchFamily="34" charset="0"/>
                    <a:cs typeface="Arial" panose="020B0604020202020204" pitchFamily="34" charset="0"/>
                  </a:rPr>
                  <a:t> el resto vale cero luego queda </a:t>
                </a:r>
                <a14:m>
                  <m:oMath xmlns:m="http://schemas.openxmlformats.org/officeDocument/2006/math">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𝜆</m:t>
                        </m:r>
                      </m:e>
                      <m:sub>
                        <m:r>
                          <a:rPr lang="es-ES" i="1">
                            <a:latin typeface="Cambria Math" panose="02040503050406030204" pitchFamily="18" charset="0"/>
                            <a:ea typeface="Cambria Math" panose="02040503050406030204" pitchFamily="18" charset="0"/>
                          </a:rPr>
                          <m:t>𝑆</m:t>
                        </m:r>
                      </m:sub>
                    </m:sSub>
                    <m:r>
                      <a:rPr lang="es-ES" i="1">
                        <a:latin typeface="Cambria Math" panose="02040503050406030204" pitchFamily="18" charset="0"/>
                        <a:ea typeface="Cambria Math" panose="02040503050406030204" pitchFamily="18" charset="0"/>
                      </a:rPr>
                      <m:t> </m:t>
                    </m:r>
                    <m:r>
                      <a:rPr lang="es-ES" i="1">
                        <a:latin typeface="Cambria Math" panose="02040503050406030204" pitchFamily="18" charset="0"/>
                        <a:ea typeface="Cambria Math" panose="02040503050406030204" pitchFamily="18" charset="0"/>
                        <a:cs typeface="Arial" panose="020B0604020202020204" pitchFamily="34" charset="0"/>
                      </a:rPr>
                      <m:t>=</m:t>
                    </m:r>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𝜆</m:t>
                        </m:r>
                      </m:e>
                      <m:sub>
                        <m:r>
                          <a:rPr lang="es-ES" i="1">
                            <a:latin typeface="Cambria Math" panose="02040503050406030204" pitchFamily="18" charset="0"/>
                            <a:ea typeface="Cambria Math" panose="02040503050406030204" pitchFamily="18" charset="0"/>
                            <a:cs typeface="Arial" panose="020B0604020202020204" pitchFamily="34" charset="0"/>
                          </a:rPr>
                          <m:t>100</m:t>
                        </m:r>
                      </m:sub>
                    </m:sSub>
                    <m:r>
                      <a:rPr lang="es-ES" b="0" i="1" smtClean="0">
                        <a:latin typeface="Cambria Math" panose="02040503050406030204" pitchFamily="18" charset="0"/>
                        <a:ea typeface="Cambria Math" panose="02040503050406030204" pitchFamily="18" charset="0"/>
                        <a:cs typeface="Arial" panose="020B0604020202020204" pitchFamily="34" charset="0"/>
                      </a:rPr>
                      <m:t>=+21.</m:t>
                    </m:r>
                    <m:sSup>
                      <m:sSupPr>
                        <m:ctrlPr>
                          <a:rPr lang="es-ES" b="0" i="1" smtClean="0">
                            <a:latin typeface="Cambria Math" panose="02040503050406030204" pitchFamily="18" charset="0"/>
                            <a:ea typeface="Cambria Math" panose="02040503050406030204" pitchFamily="18" charset="0"/>
                            <a:cs typeface="Arial" panose="020B0604020202020204" pitchFamily="34" charset="0"/>
                          </a:rPr>
                        </m:ctrlPr>
                      </m:sSupPr>
                      <m:e>
                        <m:r>
                          <a:rPr lang="es-ES" b="0" i="1" smtClean="0">
                            <a:latin typeface="Cambria Math" panose="02040503050406030204" pitchFamily="18" charset="0"/>
                            <a:ea typeface="Cambria Math" panose="02040503050406030204" pitchFamily="18" charset="0"/>
                            <a:cs typeface="Arial" panose="020B0604020202020204" pitchFamily="34" charset="0"/>
                          </a:rPr>
                          <m:t>10</m:t>
                        </m:r>
                      </m:e>
                      <m:sup>
                        <m:r>
                          <a:rPr lang="es-ES" b="0" i="1" smtClean="0">
                            <a:latin typeface="Cambria Math" panose="02040503050406030204" pitchFamily="18" charset="0"/>
                            <a:ea typeface="Cambria Math" panose="02040503050406030204" pitchFamily="18" charset="0"/>
                            <a:cs typeface="Arial" panose="020B0604020202020204" pitchFamily="34" charset="0"/>
                          </a:rPr>
                          <m:t>−6</m:t>
                        </m:r>
                      </m:sup>
                    </m:sSup>
                  </m:oMath>
                </a14:m>
                <a:endParaRPr lang="es-ES" dirty="0">
                  <a:latin typeface="Arial" panose="020B0604020202020204" pitchFamily="34" charset="0"/>
                  <a:cs typeface="Arial" panose="020B0604020202020204" pitchFamily="34" charset="0"/>
                </a:endParaRPr>
              </a:p>
              <a:p>
                <a:pPr>
                  <a:lnSpc>
                    <a:spcPct val="120000"/>
                  </a:lnSpc>
                </a:pPr>
                <a:r>
                  <a:rPr lang="es-ES" b="1" u="sng" dirty="0">
                    <a:latin typeface="Arial" panose="020B0604020202020204" pitchFamily="34" charset="0"/>
                    <a:cs typeface="Arial" panose="020B0604020202020204" pitchFamily="34" charset="0"/>
                  </a:rPr>
                  <a:t>Caso </a:t>
                </a:r>
                <a14:m>
                  <m:oMath xmlns:m="http://schemas.openxmlformats.org/officeDocument/2006/math">
                    <m:d>
                      <m:dPr>
                        <m:begChr m:val="["/>
                        <m:endChr m:val="]"/>
                        <m:ctrlPr>
                          <a:rPr lang="es-ES" b="1" i="1" u="sng">
                            <a:latin typeface="Cambria Math" panose="02040503050406030204" pitchFamily="18" charset="0"/>
                            <a:cs typeface="Arial" panose="020B0604020202020204" pitchFamily="34" charset="0"/>
                          </a:rPr>
                        </m:ctrlPr>
                      </m:dPr>
                      <m:e>
                        <m:r>
                          <a:rPr lang="es-ES" b="1" i="1" u="sng">
                            <a:latin typeface="Cambria Math" panose="02040503050406030204" pitchFamily="18" charset="0"/>
                            <a:cs typeface="Arial" panose="020B0604020202020204" pitchFamily="34" charset="0"/>
                          </a:rPr>
                          <m:t>𝟏</m:t>
                        </m:r>
                        <m:r>
                          <a:rPr lang="es-ES" b="1" i="1" u="sng" smtClean="0">
                            <a:latin typeface="Cambria Math" panose="02040503050406030204" pitchFamily="18" charset="0"/>
                            <a:cs typeface="Arial" panose="020B0604020202020204" pitchFamily="34" charset="0"/>
                          </a:rPr>
                          <m:t>𝟏</m:t>
                        </m:r>
                        <m:r>
                          <a:rPr lang="es-ES" b="1" i="1" u="sng">
                            <a:latin typeface="Cambria Math" panose="02040503050406030204" pitchFamily="18" charset="0"/>
                            <a:cs typeface="Arial" panose="020B0604020202020204" pitchFamily="34" charset="0"/>
                          </a:rPr>
                          <m:t>𝟎</m:t>
                        </m:r>
                      </m:e>
                    </m:d>
                  </m:oMath>
                </a14:m>
                <a:endParaRPr lang="es-ES" u="sng" dirty="0">
                  <a:latin typeface="Arial" panose="020B0604020202020204" pitchFamily="34" charset="0"/>
                  <a:cs typeface="Arial" panose="020B0604020202020204" pitchFamily="34" charset="0"/>
                </a:endParaRPr>
              </a:p>
              <a:p>
                <a:pPr marL="0" indent="0">
                  <a:lnSpc>
                    <a:spcPct val="120000"/>
                  </a:lnSpc>
                  <a:buNone/>
                </a:pPr>
                <a:r>
                  <a:rPr lang="es-ES" dirty="0">
                    <a:latin typeface="Arial" panose="020B0604020202020204" pitchFamily="34" charset="0"/>
                    <a:cs typeface="Arial" panose="020B0604020202020204" pitchFamily="34" charset="0"/>
                  </a:rPr>
                  <a:t>En este caso los vectores se encuentran en el plano y solo es cero </a:t>
                </a:r>
                <a14:m>
                  <m:oMath xmlns:m="http://schemas.openxmlformats.org/officeDocument/2006/math">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𝛼</m:t>
                        </m:r>
                      </m:e>
                      <m:sub>
                        <m:r>
                          <a:rPr lang="es-ES" b="0" i="1" smtClean="0">
                            <a:latin typeface="Cambria Math" panose="02040503050406030204" pitchFamily="18" charset="0"/>
                            <a:ea typeface="Cambria Math" panose="02040503050406030204" pitchFamily="18" charset="0"/>
                            <a:cs typeface="Arial" panose="020B0604020202020204" pitchFamily="34" charset="0"/>
                          </a:rPr>
                          <m:t>3</m:t>
                        </m:r>
                      </m:sub>
                    </m:sSub>
                  </m:oMath>
                </a14:m>
                <a:r>
                  <a:rPr lang="es-ES" dirty="0">
                    <a:latin typeface="Arial" panose="020B0604020202020204" pitchFamily="34" charset="0"/>
                    <a:cs typeface="Arial" panose="020B0604020202020204" pitchFamily="34" charset="0"/>
                  </a:rPr>
                  <a:t> quedando </a:t>
                </a:r>
                <a14:m>
                  <m:oMath xmlns:m="http://schemas.openxmlformats.org/officeDocument/2006/math">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𝜆</m:t>
                        </m:r>
                      </m:e>
                      <m:sub>
                        <m:r>
                          <a:rPr lang="es-ES" i="1">
                            <a:latin typeface="Cambria Math" panose="02040503050406030204" pitchFamily="18" charset="0"/>
                            <a:ea typeface="Cambria Math" panose="02040503050406030204" pitchFamily="18" charset="0"/>
                          </a:rPr>
                          <m:t>𝑆</m:t>
                        </m:r>
                      </m:sub>
                    </m:sSub>
                    <m:r>
                      <a:rPr lang="es-ES" i="1">
                        <a:latin typeface="Cambria Math" panose="02040503050406030204" pitchFamily="18" charset="0"/>
                        <a:ea typeface="Cambria Math" panose="02040503050406030204" pitchFamily="18" charset="0"/>
                      </a:rPr>
                      <m:t> </m:t>
                    </m:r>
                    <m:r>
                      <a:rPr lang="es-ES" i="1">
                        <a:latin typeface="Cambria Math" panose="02040503050406030204" pitchFamily="18" charset="0"/>
                        <a:ea typeface="Cambria Math" panose="02040503050406030204" pitchFamily="18" charset="0"/>
                        <a:cs typeface="Arial" panose="020B0604020202020204" pitchFamily="34" charset="0"/>
                      </a:rPr>
                      <m:t>=</m:t>
                    </m:r>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𝜆</m:t>
                        </m:r>
                      </m:e>
                      <m:sub>
                        <m:r>
                          <a:rPr lang="es-ES" i="1">
                            <a:latin typeface="Cambria Math" panose="02040503050406030204" pitchFamily="18" charset="0"/>
                            <a:ea typeface="Cambria Math" panose="02040503050406030204" pitchFamily="18" charset="0"/>
                            <a:cs typeface="Arial" panose="020B0604020202020204" pitchFamily="34" charset="0"/>
                          </a:rPr>
                          <m:t>100</m:t>
                        </m:r>
                      </m:sub>
                    </m:sSub>
                    <m:r>
                      <a:rPr lang="es-ES" i="1">
                        <a:latin typeface="Cambria Math" panose="02040503050406030204" pitchFamily="18" charset="0"/>
                        <a:ea typeface="Cambria Math" panose="02040503050406030204" pitchFamily="18" charset="0"/>
                        <a:cs typeface="Arial" panose="020B0604020202020204" pitchFamily="34" charset="0"/>
                      </a:rPr>
                      <m:t>+3</m:t>
                    </m:r>
                    <m:d>
                      <m:dPr>
                        <m:ctrlPr>
                          <a:rPr lang="es-ES" i="1">
                            <a:latin typeface="Cambria Math" panose="02040503050406030204" pitchFamily="18" charset="0"/>
                            <a:ea typeface="Cambria Math" panose="02040503050406030204" pitchFamily="18" charset="0"/>
                            <a:cs typeface="Arial" panose="020B0604020202020204" pitchFamily="34" charset="0"/>
                          </a:rPr>
                        </m:ctrlPr>
                      </m:dPr>
                      <m:e>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𝜆</m:t>
                            </m:r>
                          </m:e>
                          <m:sub>
                            <m:r>
                              <a:rPr lang="es-ES" i="1">
                                <a:latin typeface="Cambria Math" panose="02040503050406030204" pitchFamily="18" charset="0"/>
                                <a:ea typeface="Cambria Math" panose="02040503050406030204" pitchFamily="18" charset="0"/>
                                <a:cs typeface="Arial" panose="020B0604020202020204" pitchFamily="34" charset="0"/>
                              </a:rPr>
                              <m:t>111</m:t>
                            </m:r>
                          </m:sub>
                        </m:sSub>
                        <m:r>
                          <a:rPr lang="es-ES" i="1">
                            <a:latin typeface="Cambria Math" panose="02040503050406030204" pitchFamily="18" charset="0"/>
                            <a:ea typeface="Cambria Math" panose="02040503050406030204" pitchFamily="18" charset="0"/>
                            <a:cs typeface="Arial" panose="020B0604020202020204" pitchFamily="34" charset="0"/>
                          </a:rPr>
                          <m:t>−</m:t>
                        </m:r>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𝜆</m:t>
                            </m:r>
                          </m:e>
                          <m:sub>
                            <m:r>
                              <a:rPr lang="es-ES" i="1">
                                <a:latin typeface="Cambria Math" panose="02040503050406030204" pitchFamily="18" charset="0"/>
                                <a:ea typeface="Cambria Math" panose="02040503050406030204" pitchFamily="18" charset="0"/>
                                <a:cs typeface="Arial" panose="020B0604020202020204" pitchFamily="34" charset="0"/>
                              </a:rPr>
                              <m:t>100</m:t>
                            </m:r>
                          </m:sub>
                        </m:sSub>
                      </m:e>
                    </m:d>
                    <m:d>
                      <m:dPr>
                        <m:ctrlPr>
                          <a:rPr lang="es-ES" i="1">
                            <a:latin typeface="Cambria Math" panose="02040503050406030204" pitchFamily="18" charset="0"/>
                            <a:ea typeface="Cambria Math" panose="02040503050406030204" pitchFamily="18" charset="0"/>
                            <a:cs typeface="Arial" panose="020B0604020202020204" pitchFamily="34" charset="0"/>
                          </a:rPr>
                        </m:ctrlPr>
                      </m:dPr>
                      <m:e>
                        <m:sSup>
                          <m:sSupPr>
                            <m:ctrlPr>
                              <a:rPr lang="es-ES"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𝛼</m:t>
                                </m:r>
                              </m:e>
                              <m:sub>
                                <m:r>
                                  <a:rPr lang="es-ES" i="1">
                                    <a:latin typeface="Cambria Math" panose="02040503050406030204" pitchFamily="18" charset="0"/>
                                    <a:ea typeface="Cambria Math" panose="02040503050406030204" pitchFamily="18" charset="0"/>
                                    <a:cs typeface="Arial" panose="020B0604020202020204" pitchFamily="34" charset="0"/>
                                  </a:rPr>
                                  <m:t>1</m:t>
                                </m:r>
                              </m:sub>
                            </m:sSub>
                          </m:e>
                          <m:sup>
                            <m:r>
                              <a:rPr lang="es-ES" i="1">
                                <a:latin typeface="Cambria Math" panose="02040503050406030204" pitchFamily="18" charset="0"/>
                                <a:ea typeface="Cambria Math" panose="02040503050406030204" pitchFamily="18" charset="0"/>
                                <a:cs typeface="Arial" panose="020B0604020202020204" pitchFamily="34" charset="0"/>
                              </a:rPr>
                              <m:t>2</m:t>
                            </m:r>
                          </m:sup>
                        </m:sSup>
                        <m:sSup>
                          <m:sSupPr>
                            <m:ctrlPr>
                              <a:rPr lang="es-ES"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𝛼</m:t>
                                </m:r>
                              </m:e>
                              <m:sub>
                                <m:r>
                                  <a:rPr lang="es-ES" i="1">
                                    <a:latin typeface="Cambria Math" panose="02040503050406030204" pitchFamily="18" charset="0"/>
                                    <a:ea typeface="Cambria Math" panose="02040503050406030204" pitchFamily="18" charset="0"/>
                                    <a:cs typeface="Arial" panose="020B0604020202020204" pitchFamily="34" charset="0"/>
                                  </a:rPr>
                                  <m:t>2</m:t>
                                </m:r>
                              </m:sub>
                            </m:sSub>
                          </m:e>
                          <m:sup>
                            <m:r>
                              <a:rPr lang="es-ES" i="1">
                                <a:latin typeface="Cambria Math" panose="02040503050406030204" pitchFamily="18" charset="0"/>
                                <a:ea typeface="Cambria Math" panose="02040503050406030204" pitchFamily="18" charset="0"/>
                                <a:cs typeface="Arial" panose="020B0604020202020204" pitchFamily="34" charset="0"/>
                              </a:rPr>
                              <m:t>2</m:t>
                            </m:r>
                          </m:sup>
                        </m:sSup>
                      </m:e>
                    </m:d>
                  </m:oMath>
                </a14:m>
                <a:r>
                  <a:rPr lang="es-ES" dirty="0">
                    <a:latin typeface="Arial" panose="020B0604020202020204" pitchFamily="34" charset="0"/>
                    <a:cs typeface="Arial" panose="020B0604020202020204" pitchFamily="34" charset="0"/>
                  </a:rPr>
                  <a:t>=</a:t>
                </a:r>
                <a:r>
                  <a:rPr lang="es-E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𝜆</m:t>
                        </m:r>
                      </m:e>
                      <m:sub>
                        <m:r>
                          <a:rPr lang="es-ES" i="1">
                            <a:latin typeface="Cambria Math" panose="02040503050406030204" pitchFamily="18" charset="0"/>
                            <a:ea typeface="Cambria Math" panose="02040503050406030204" pitchFamily="18" charset="0"/>
                            <a:cs typeface="Arial" panose="020B0604020202020204" pitchFamily="34" charset="0"/>
                          </a:rPr>
                          <m:t>100</m:t>
                        </m:r>
                      </m:sub>
                    </m:sSub>
                    <m:r>
                      <a:rPr lang="es-ES" i="1">
                        <a:latin typeface="Cambria Math" panose="02040503050406030204" pitchFamily="18" charset="0"/>
                        <a:ea typeface="Cambria Math" panose="02040503050406030204" pitchFamily="18" charset="0"/>
                        <a:cs typeface="Arial" panose="020B0604020202020204" pitchFamily="34" charset="0"/>
                      </a:rPr>
                      <m:t>+3</m:t>
                    </m:r>
                    <m:d>
                      <m:dPr>
                        <m:ctrlPr>
                          <a:rPr lang="es-ES" i="1">
                            <a:latin typeface="Cambria Math" panose="02040503050406030204" pitchFamily="18" charset="0"/>
                            <a:ea typeface="Cambria Math" panose="02040503050406030204" pitchFamily="18" charset="0"/>
                            <a:cs typeface="Arial" panose="020B0604020202020204" pitchFamily="34" charset="0"/>
                          </a:rPr>
                        </m:ctrlPr>
                      </m:dPr>
                      <m:e>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𝜆</m:t>
                            </m:r>
                          </m:e>
                          <m:sub>
                            <m:r>
                              <a:rPr lang="es-ES" i="1">
                                <a:latin typeface="Cambria Math" panose="02040503050406030204" pitchFamily="18" charset="0"/>
                                <a:ea typeface="Cambria Math" panose="02040503050406030204" pitchFamily="18" charset="0"/>
                                <a:cs typeface="Arial" panose="020B0604020202020204" pitchFamily="34" charset="0"/>
                              </a:rPr>
                              <m:t>111</m:t>
                            </m:r>
                          </m:sub>
                        </m:sSub>
                        <m:r>
                          <a:rPr lang="es-ES" i="1">
                            <a:latin typeface="Cambria Math" panose="02040503050406030204" pitchFamily="18" charset="0"/>
                            <a:ea typeface="Cambria Math" panose="02040503050406030204" pitchFamily="18" charset="0"/>
                            <a:cs typeface="Arial" panose="020B0604020202020204" pitchFamily="34" charset="0"/>
                          </a:rPr>
                          <m:t>−</m:t>
                        </m:r>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𝜆</m:t>
                            </m:r>
                          </m:e>
                          <m:sub>
                            <m:r>
                              <a:rPr lang="es-ES" i="1">
                                <a:latin typeface="Cambria Math" panose="02040503050406030204" pitchFamily="18" charset="0"/>
                                <a:ea typeface="Cambria Math" panose="02040503050406030204" pitchFamily="18" charset="0"/>
                                <a:cs typeface="Arial" panose="020B0604020202020204" pitchFamily="34" charset="0"/>
                              </a:rPr>
                              <m:t>100</m:t>
                            </m:r>
                          </m:sub>
                        </m:sSub>
                      </m:e>
                    </m:d>
                    <m:sSup>
                      <m:sSupPr>
                        <m:ctrlPr>
                          <a:rPr lang="es-ES" i="1" smtClean="0">
                            <a:latin typeface="Cambria Math" panose="02040503050406030204" pitchFamily="18" charset="0"/>
                            <a:ea typeface="Cambria Math" panose="02040503050406030204" pitchFamily="18" charset="0"/>
                            <a:cs typeface="Arial" panose="020B0604020202020204" pitchFamily="34" charset="0"/>
                          </a:rPr>
                        </m:ctrlPr>
                      </m:sSupPr>
                      <m:e>
                        <m:r>
                          <a:rPr lang="es-ES" i="1" smtClean="0">
                            <a:latin typeface="Cambria Math" panose="02040503050406030204" pitchFamily="18" charset="0"/>
                            <a:ea typeface="Cambria Math" panose="02040503050406030204" pitchFamily="18" charset="0"/>
                            <a:cs typeface="Arial" panose="020B0604020202020204" pitchFamily="34" charset="0"/>
                          </a:rPr>
                          <m:t>𝛼</m:t>
                        </m:r>
                      </m:e>
                      <m:sup>
                        <m:r>
                          <a:rPr lang="es-ES" b="0" i="1" smtClean="0">
                            <a:latin typeface="Cambria Math" panose="02040503050406030204" pitchFamily="18" charset="0"/>
                            <a:ea typeface="Cambria Math" panose="02040503050406030204" pitchFamily="18" charset="0"/>
                            <a:cs typeface="Arial" panose="020B0604020202020204" pitchFamily="34" charset="0"/>
                          </a:rPr>
                          <m:t>4</m:t>
                        </m:r>
                      </m:sup>
                    </m:sSup>
                    <m:r>
                      <a:rPr lang="es-ES"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𝜆</m:t>
                        </m:r>
                      </m:e>
                      <m:sub>
                        <m:r>
                          <a:rPr lang="es-ES" i="1">
                            <a:latin typeface="Cambria Math" panose="02040503050406030204" pitchFamily="18" charset="0"/>
                            <a:ea typeface="Cambria Math" panose="02040503050406030204" pitchFamily="18" charset="0"/>
                            <a:cs typeface="Arial" panose="020B0604020202020204" pitchFamily="34" charset="0"/>
                          </a:rPr>
                          <m:t>100</m:t>
                        </m:r>
                      </m:sub>
                    </m:sSub>
                    <m:r>
                      <a:rPr lang="es-ES" i="1">
                        <a:latin typeface="Cambria Math" panose="02040503050406030204" pitchFamily="18" charset="0"/>
                        <a:ea typeface="Cambria Math" panose="02040503050406030204" pitchFamily="18" charset="0"/>
                        <a:cs typeface="Arial" panose="020B0604020202020204" pitchFamily="34" charset="0"/>
                      </a:rPr>
                      <m:t>+3</m:t>
                    </m:r>
                    <m:d>
                      <m:dPr>
                        <m:ctrlPr>
                          <a:rPr lang="es-ES" i="1">
                            <a:latin typeface="Cambria Math" panose="02040503050406030204" pitchFamily="18" charset="0"/>
                            <a:ea typeface="Cambria Math" panose="02040503050406030204" pitchFamily="18" charset="0"/>
                            <a:cs typeface="Arial" panose="020B0604020202020204" pitchFamily="34" charset="0"/>
                          </a:rPr>
                        </m:ctrlPr>
                      </m:dPr>
                      <m:e>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𝜆</m:t>
                            </m:r>
                          </m:e>
                          <m:sub>
                            <m:r>
                              <a:rPr lang="es-ES" i="1">
                                <a:latin typeface="Cambria Math" panose="02040503050406030204" pitchFamily="18" charset="0"/>
                                <a:ea typeface="Cambria Math" panose="02040503050406030204" pitchFamily="18" charset="0"/>
                                <a:cs typeface="Arial" panose="020B0604020202020204" pitchFamily="34" charset="0"/>
                              </a:rPr>
                              <m:t>111</m:t>
                            </m:r>
                          </m:sub>
                        </m:sSub>
                        <m:r>
                          <a:rPr lang="es-ES" i="1">
                            <a:latin typeface="Cambria Math" panose="02040503050406030204" pitchFamily="18" charset="0"/>
                            <a:ea typeface="Cambria Math" panose="02040503050406030204" pitchFamily="18" charset="0"/>
                            <a:cs typeface="Arial" panose="020B0604020202020204" pitchFamily="34" charset="0"/>
                          </a:rPr>
                          <m:t>−</m:t>
                        </m:r>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𝜆</m:t>
                            </m:r>
                          </m:e>
                          <m:sub>
                            <m:r>
                              <a:rPr lang="es-ES" i="1">
                                <a:latin typeface="Cambria Math" panose="02040503050406030204" pitchFamily="18" charset="0"/>
                                <a:ea typeface="Cambria Math" panose="02040503050406030204" pitchFamily="18" charset="0"/>
                                <a:cs typeface="Arial" panose="020B0604020202020204" pitchFamily="34" charset="0"/>
                              </a:rPr>
                              <m:t>100</m:t>
                            </m:r>
                          </m:sub>
                        </m:sSub>
                      </m:e>
                    </m:d>
                    <m:sSup>
                      <m:sSupPr>
                        <m:ctrlPr>
                          <a:rPr lang="es-ES" i="1">
                            <a:latin typeface="Cambria Math" panose="02040503050406030204" pitchFamily="18" charset="0"/>
                            <a:ea typeface="Cambria Math" panose="02040503050406030204" pitchFamily="18" charset="0"/>
                            <a:cs typeface="Arial" panose="020B0604020202020204" pitchFamily="34" charset="0"/>
                          </a:rPr>
                        </m:ctrlPr>
                      </m:sSupPr>
                      <m:e>
                        <m:d>
                          <m:dPr>
                            <m:ctrlPr>
                              <a:rPr lang="es-ES"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s-ES" i="1" smtClean="0">
                                    <a:latin typeface="Cambria Math" panose="02040503050406030204" pitchFamily="18" charset="0"/>
                                    <a:ea typeface="Cambria Math" panose="02040503050406030204" pitchFamily="18" charset="0"/>
                                    <a:cs typeface="Arial" panose="020B0604020202020204" pitchFamily="34" charset="0"/>
                                  </a:rPr>
                                </m:ctrlPr>
                              </m:fPr>
                              <m:num>
                                <m:rad>
                                  <m:radPr>
                                    <m:degHide m:val="on"/>
                                    <m:ctrlPr>
                                      <a:rPr lang="es-ES" i="1" smtClean="0">
                                        <a:latin typeface="Cambria Math" panose="02040503050406030204" pitchFamily="18" charset="0"/>
                                        <a:ea typeface="Cambria Math" panose="02040503050406030204" pitchFamily="18" charset="0"/>
                                        <a:cs typeface="Arial" panose="020B0604020202020204" pitchFamily="34" charset="0"/>
                                      </a:rPr>
                                    </m:ctrlPr>
                                  </m:radPr>
                                  <m:deg/>
                                  <m:e>
                                    <m:r>
                                      <a:rPr lang="es-ES" b="0" i="1" smtClean="0">
                                        <a:latin typeface="Cambria Math" panose="02040503050406030204" pitchFamily="18" charset="0"/>
                                        <a:ea typeface="Cambria Math" panose="02040503050406030204" pitchFamily="18" charset="0"/>
                                        <a:cs typeface="Arial" panose="020B0604020202020204" pitchFamily="34" charset="0"/>
                                      </a:rPr>
                                      <m:t>2</m:t>
                                    </m:r>
                                  </m:e>
                                </m:rad>
                              </m:num>
                              <m:den>
                                <m:r>
                                  <a:rPr lang="es-ES" b="0" i="1" smtClean="0">
                                    <a:latin typeface="Cambria Math" panose="02040503050406030204" pitchFamily="18" charset="0"/>
                                    <a:ea typeface="Cambria Math" panose="02040503050406030204" pitchFamily="18" charset="0"/>
                                    <a:cs typeface="Arial" panose="020B0604020202020204" pitchFamily="34" charset="0"/>
                                  </a:rPr>
                                  <m:t>2</m:t>
                                </m:r>
                              </m:den>
                            </m:f>
                          </m:e>
                        </m:d>
                      </m:e>
                      <m:sup>
                        <m:r>
                          <a:rPr lang="es-ES" i="1">
                            <a:latin typeface="Cambria Math" panose="02040503050406030204" pitchFamily="18" charset="0"/>
                            <a:ea typeface="Cambria Math" panose="02040503050406030204" pitchFamily="18" charset="0"/>
                            <a:cs typeface="Arial" panose="020B0604020202020204" pitchFamily="34" charset="0"/>
                          </a:rPr>
                          <m:t>4</m:t>
                        </m:r>
                      </m:sup>
                    </m:sSup>
                    <m:r>
                      <a:rPr lang="es-ES" i="1">
                        <a:latin typeface="Cambria Math" panose="02040503050406030204" pitchFamily="18" charset="0"/>
                        <a:ea typeface="Cambria Math" panose="02040503050406030204" pitchFamily="18" charset="0"/>
                        <a:cs typeface="Arial" panose="020B0604020202020204" pitchFamily="34" charset="0"/>
                      </a:rPr>
                      <m:t>=</m:t>
                    </m:r>
                  </m:oMath>
                </a14:m>
                <a:r>
                  <a:rPr lang="es-E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𝜆</m:t>
                        </m:r>
                      </m:e>
                      <m:sub>
                        <m:r>
                          <a:rPr lang="es-ES" i="1">
                            <a:latin typeface="Cambria Math" panose="02040503050406030204" pitchFamily="18" charset="0"/>
                            <a:ea typeface="Cambria Math" panose="02040503050406030204" pitchFamily="18" charset="0"/>
                            <a:cs typeface="Arial" panose="020B0604020202020204" pitchFamily="34" charset="0"/>
                          </a:rPr>
                          <m:t>100</m:t>
                        </m:r>
                      </m:sub>
                    </m:sSub>
                    <m:r>
                      <a:rPr lang="es-ES" b="0" i="1" smtClean="0">
                        <a:latin typeface="Cambria Math" panose="02040503050406030204" pitchFamily="18" charset="0"/>
                        <a:ea typeface="Cambria Math" panose="02040503050406030204" pitchFamily="18" charset="0"/>
                        <a:cs typeface="Arial" panose="020B0604020202020204" pitchFamily="34" charset="0"/>
                      </a:rPr>
                      <m:t>+</m:t>
                    </m:r>
                    <m:f>
                      <m:fPr>
                        <m:ctrlPr>
                          <a:rPr lang="es-ES" b="0" i="1" smtClean="0">
                            <a:latin typeface="Cambria Math" panose="02040503050406030204" pitchFamily="18" charset="0"/>
                            <a:ea typeface="Cambria Math" panose="02040503050406030204" pitchFamily="18" charset="0"/>
                            <a:cs typeface="Arial" panose="020B0604020202020204" pitchFamily="34" charset="0"/>
                          </a:rPr>
                        </m:ctrlPr>
                      </m:fPr>
                      <m:num>
                        <m:r>
                          <a:rPr lang="es-ES" b="0" i="1" smtClean="0">
                            <a:latin typeface="Cambria Math" panose="02040503050406030204" pitchFamily="18" charset="0"/>
                            <a:ea typeface="Cambria Math" panose="02040503050406030204" pitchFamily="18" charset="0"/>
                            <a:cs typeface="Arial" panose="020B0604020202020204" pitchFamily="34" charset="0"/>
                          </a:rPr>
                          <m:t>3</m:t>
                        </m:r>
                      </m:num>
                      <m:den>
                        <m:r>
                          <a:rPr lang="es-ES" b="0" i="1" smtClean="0">
                            <a:latin typeface="Cambria Math" panose="02040503050406030204" pitchFamily="18" charset="0"/>
                            <a:ea typeface="Cambria Math" panose="02040503050406030204" pitchFamily="18" charset="0"/>
                            <a:cs typeface="Arial" panose="020B0604020202020204" pitchFamily="34" charset="0"/>
                          </a:rPr>
                          <m:t>4</m:t>
                        </m:r>
                      </m:den>
                    </m:f>
                  </m:oMath>
                </a14:m>
                <a:r>
                  <a:rPr lang="es-E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𝜆</m:t>
                        </m:r>
                      </m:e>
                      <m:sub>
                        <m:r>
                          <a:rPr lang="es-ES" i="1">
                            <a:latin typeface="Cambria Math" panose="02040503050406030204" pitchFamily="18" charset="0"/>
                            <a:ea typeface="Cambria Math" panose="02040503050406030204" pitchFamily="18" charset="0"/>
                            <a:cs typeface="Arial" panose="020B0604020202020204" pitchFamily="34" charset="0"/>
                          </a:rPr>
                          <m:t>1</m:t>
                        </m:r>
                        <m:r>
                          <a:rPr lang="es-ES" b="0" i="1" smtClean="0">
                            <a:latin typeface="Cambria Math" panose="02040503050406030204" pitchFamily="18" charset="0"/>
                            <a:ea typeface="Cambria Math" panose="02040503050406030204" pitchFamily="18" charset="0"/>
                            <a:cs typeface="Arial" panose="020B0604020202020204" pitchFamily="34" charset="0"/>
                          </a:rPr>
                          <m:t>11</m:t>
                        </m:r>
                      </m:sub>
                    </m:sSub>
                    <m:r>
                      <a:rPr lang="es-ES" b="0" i="1" smtClean="0">
                        <a:latin typeface="Cambria Math" panose="02040503050406030204" pitchFamily="18" charset="0"/>
                        <a:ea typeface="Cambria Math" panose="02040503050406030204" pitchFamily="18" charset="0"/>
                        <a:cs typeface="Arial" panose="020B0604020202020204" pitchFamily="34" charset="0"/>
                      </a:rPr>
                      <m:t>−</m:t>
                    </m:r>
                    <m:f>
                      <m:fPr>
                        <m:ctrlPr>
                          <a:rPr lang="es-ES" i="1">
                            <a:latin typeface="Cambria Math" panose="02040503050406030204" pitchFamily="18" charset="0"/>
                            <a:ea typeface="Cambria Math" panose="02040503050406030204" pitchFamily="18" charset="0"/>
                            <a:cs typeface="Arial" panose="020B0604020202020204" pitchFamily="34" charset="0"/>
                          </a:rPr>
                        </m:ctrlPr>
                      </m:fPr>
                      <m:num>
                        <m:r>
                          <a:rPr lang="es-ES" i="1">
                            <a:latin typeface="Cambria Math" panose="02040503050406030204" pitchFamily="18" charset="0"/>
                            <a:ea typeface="Cambria Math" panose="02040503050406030204" pitchFamily="18" charset="0"/>
                            <a:cs typeface="Arial" panose="020B0604020202020204" pitchFamily="34" charset="0"/>
                          </a:rPr>
                          <m:t>3</m:t>
                        </m:r>
                      </m:num>
                      <m:den>
                        <m:r>
                          <a:rPr lang="es-ES" i="1">
                            <a:latin typeface="Cambria Math" panose="02040503050406030204" pitchFamily="18" charset="0"/>
                            <a:ea typeface="Cambria Math" panose="02040503050406030204" pitchFamily="18" charset="0"/>
                            <a:cs typeface="Arial" panose="020B0604020202020204" pitchFamily="34" charset="0"/>
                          </a:rPr>
                          <m:t>4</m:t>
                        </m:r>
                      </m:den>
                    </m:f>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𝜆</m:t>
                        </m:r>
                      </m:e>
                      <m:sub>
                        <m:r>
                          <a:rPr lang="es-ES" i="1">
                            <a:latin typeface="Cambria Math" panose="02040503050406030204" pitchFamily="18" charset="0"/>
                            <a:ea typeface="Cambria Math" panose="02040503050406030204" pitchFamily="18" charset="0"/>
                            <a:cs typeface="Arial" panose="020B0604020202020204" pitchFamily="34" charset="0"/>
                          </a:rPr>
                          <m:t>100</m:t>
                        </m:r>
                      </m:sub>
                    </m:sSub>
                    <m:r>
                      <a:rPr lang="es-ES" b="0" i="1" smtClean="0">
                        <a:latin typeface="Cambria Math" panose="02040503050406030204" pitchFamily="18" charset="0"/>
                        <a:ea typeface="Cambria Math" panose="02040503050406030204" pitchFamily="18" charset="0"/>
                        <a:cs typeface="Arial" panose="020B0604020202020204" pitchFamily="34" charset="0"/>
                      </a:rPr>
                      <m:t>=</m:t>
                    </m:r>
                  </m:oMath>
                </a14:m>
                <a:r>
                  <a:rPr lang="es-ES" dirty="0">
                    <a:latin typeface="Arial" panose="020B0604020202020204" pitchFamily="34" charset="0"/>
                    <a:cs typeface="Arial" panose="020B0604020202020204" pitchFamily="34" charset="0"/>
                  </a:rPr>
                  <a:t> pero </a:t>
                </a:r>
                <a14:m>
                  <m:oMath xmlns:m="http://schemas.openxmlformats.org/officeDocument/2006/math">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𝜆</m:t>
                        </m:r>
                      </m:e>
                      <m:sub>
                        <m:r>
                          <a:rPr lang="es-ES" i="1">
                            <a:latin typeface="Cambria Math" panose="02040503050406030204" pitchFamily="18" charset="0"/>
                            <a:ea typeface="Cambria Math" panose="02040503050406030204" pitchFamily="18" charset="0"/>
                            <a:cs typeface="Arial" panose="020B0604020202020204" pitchFamily="34" charset="0"/>
                          </a:rPr>
                          <m:t>1</m:t>
                        </m:r>
                        <m:r>
                          <a:rPr lang="es-ES" b="0" i="1" smtClean="0">
                            <a:latin typeface="Cambria Math" panose="02040503050406030204" pitchFamily="18" charset="0"/>
                            <a:ea typeface="Cambria Math" panose="02040503050406030204" pitchFamily="18" charset="0"/>
                            <a:cs typeface="Arial" panose="020B0604020202020204" pitchFamily="34" charset="0"/>
                          </a:rPr>
                          <m:t>11</m:t>
                        </m:r>
                      </m:sub>
                    </m:sSub>
                    <m:r>
                      <a:rPr lang="es-ES" b="0" i="0" smtClean="0">
                        <a:latin typeface="Cambria Math" panose="02040503050406030204" pitchFamily="18" charset="0"/>
                        <a:ea typeface="Cambria Math" panose="02040503050406030204" pitchFamily="18" charset="0"/>
                        <a:cs typeface="Arial" panose="020B0604020202020204" pitchFamily="34" charset="0"/>
                      </a:rPr>
                      <m:t>=−</m:t>
                    </m:r>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𝜆</m:t>
                        </m:r>
                      </m:e>
                      <m:sub>
                        <m:r>
                          <a:rPr lang="es-ES" i="1">
                            <a:latin typeface="Cambria Math" panose="02040503050406030204" pitchFamily="18" charset="0"/>
                            <a:ea typeface="Cambria Math" panose="02040503050406030204" pitchFamily="18" charset="0"/>
                            <a:cs typeface="Arial" panose="020B0604020202020204" pitchFamily="34" charset="0"/>
                          </a:rPr>
                          <m:t>100</m:t>
                        </m:r>
                        <m:r>
                          <a:rPr lang="es-ES" b="0" i="1" smtClean="0">
                            <a:latin typeface="Cambria Math" panose="02040503050406030204" pitchFamily="18" charset="0"/>
                            <a:ea typeface="Cambria Math" panose="02040503050406030204" pitchFamily="18" charset="0"/>
                            <a:cs typeface="Arial" panose="020B0604020202020204" pitchFamily="34" charset="0"/>
                          </a:rPr>
                          <m:t> </m:t>
                        </m:r>
                      </m:sub>
                    </m:sSub>
                  </m:oMath>
                </a14:m>
                <a:r>
                  <a:rPr lang="es-ES" dirty="0">
                    <a:latin typeface="Arial" panose="020B0604020202020204" pitchFamily="34" charset="0"/>
                    <a:cs typeface="Arial" panose="020B0604020202020204" pitchFamily="34" charset="0"/>
                  </a:rPr>
                  <a:t> por tanto</a:t>
                </a:r>
              </a:p>
              <a:p>
                <a:pPr marL="0" indent="0">
                  <a:lnSpc>
                    <a:spcPct val="120000"/>
                  </a:lnSpc>
                  <a:buNone/>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ea typeface="Cambria Math" panose="02040503050406030204" pitchFamily="18" charset="0"/>
                          <a:cs typeface="Arial" panose="020B0604020202020204" pitchFamily="34" charset="0"/>
                        </a:rPr>
                        <m:t>−</m:t>
                      </m:r>
                      <m:f>
                        <m:fPr>
                          <m:ctrlPr>
                            <a:rPr lang="es-ES" i="1">
                              <a:latin typeface="Cambria Math" panose="02040503050406030204" pitchFamily="18" charset="0"/>
                              <a:ea typeface="Cambria Math" panose="02040503050406030204" pitchFamily="18" charset="0"/>
                              <a:cs typeface="Arial" panose="020B0604020202020204" pitchFamily="34" charset="0"/>
                            </a:rPr>
                          </m:ctrlPr>
                        </m:fPr>
                        <m:num>
                          <m:r>
                            <a:rPr lang="es-ES" i="1">
                              <a:latin typeface="Cambria Math" panose="02040503050406030204" pitchFamily="18" charset="0"/>
                              <a:ea typeface="Cambria Math" panose="02040503050406030204" pitchFamily="18" charset="0"/>
                              <a:cs typeface="Arial" panose="020B0604020202020204" pitchFamily="34" charset="0"/>
                            </a:rPr>
                            <m:t>1</m:t>
                          </m:r>
                        </m:num>
                        <m:den>
                          <m:r>
                            <a:rPr lang="es-ES" i="1">
                              <a:latin typeface="Cambria Math" panose="02040503050406030204" pitchFamily="18" charset="0"/>
                              <a:ea typeface="Cambria Math" panose="02040503050406030204" pitchFamily="18" charset="0"/>
                              <a:cs typeface="Arial" panose="020B0604020202020204" pitchFamily="34" charset="0"/>
                            </a:rPr>
                            <m:t>4</m:t>
                          </m:r>
                        </m:den>
                      </m:f>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𝜆</m:t>
                          </m:r>
                        </m:e>
                        <m:sub>
                          <m:r>
                            <a:rPr lang="es-ES" i="1">
                              <a:latin typeface="Cambria Math" panose="02040503050406030204" pitchFamily="18" charset="0"/>
                              <a:ea typeface="Cambria Math" panose="02040503050406030204" pitchFamily="18" charset="0"/>
                              <a:cs typeface="Arial" panose="020B0604020202020204" pitchFamily="34" charset="0"/>
                            </a:rPr>
                            <m:t>1</m:t>
                          </m:r>
                          <m:r>
                            <a:rPr lang="es-ES" b="0" i="1" smtClean="0">
                              <a:latin typeface="Cambria Math" panose="02040503050406030204" pitchFamily="18" charset="0"/>
                              <a:ea typeface="Cambria Math" panose="02040503050406030204" pitchFamily="18" charset="0"/>
                              <a:cs typeface="Arial" panose="020B0604020202020204" pitchFamily="34" charset="0"/>
                            </a:rPr>
                            <m:t>11</m:t>
                          </m:r>
                        </m:sub>
                      </m:sSub>
                      <m:r>
                        <a:rPr lang="es-ES" i="1">
                          <a:latin typeface="Cambria Math" panose="02040503050406030204" pitchFamily="18" charset="0"/>
                          <a:ea typeface="Cambria Math" panose="02040503050406030204" pitchFamily="18" charset="0"/>
                          <a:cs typeface="Arial" panose="020B0604020202020204" pitchFamily="34" charset="0"/>
                        </a:rPr>
                        <m:t>+</m:t>
                      </m:r>
                      <m:f>
                        <m:fPr>
                          <m:ctrlPr>
                            <a:rPr lang="es-ES" i="1">
                              <a:latin typeface="Cambria Math" panose="02040503050406030204" pitchFamily="18" charset="0"/>
                              <a:ea typeface="Cambria Math" panose="02040503050406030204" pitchFamily="18" charset="0"/>
                              <a:cs typeface="Arial" panose="020B0604020202020204" pitchFamily="34" charset="0"/>
                            </a:rPr>
                          </m:ctrlPr>
                        </m:fPr>
                        <m:num>
                          <m:r>
                            <a:rPr lang="es-ES" i="1">
                              <a:latin typeface="Cambria Math" panose="02040503050406030204" pitchFamily="18" charset="0"/>
                              <a:ea typeface="Cambria Math" panose="02040503050406030204" pitchFamily="18" charset="0"/>
                              <a:cs typeface="Arial" panose="020B0604020202020204" pitchFamily="34" charset="0"/>
                            </a:rPr>
                            <m:t>3</m:t>
                          </m:r>
                        </m:num>
                        <m:den>
                          <m:r>
                            <a:rPr lang="es-ES" i="1">
                              <a:latin typeface="Cambria Math" panose="02040503050406030204" pitchFamily="18" charset="0"/>
                              <a:ea typeface="Cambria Math" panose="02040503050406030204" pitchFamily="18" charset="0"/>
                              <a:cs typeface="Arial" panose="020B0604020202020204" pitchFamily="34" charset="0"/>
                            </a:rPr>
                            <m:t>4</m:t>
                          </m:r>
                        </m:den>
                      </m:f>
                      <m:r>
                        <m:rPr>
                          <m:nor/>
                        </m:rPr>
                        <a:rPr lang="es-ES" dirty="0">
                          <a:latin typeface="Arial" panose="020B0604020202020204" pitchFamily="34" charset="0"/>
                          <a:ea typeface="Cambria Math" panose="02040503050406030204" pitchFamily="18" charset="0"/>
                          <a:cs typeface="Arial" panose="020B0604020202020204" pitchFamily="34" charset="0"/>
                        </a:rPr>
                        <m:t> </m:t>
                      </m:r>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𝜆</m:t>
                          </m:r>
                        </m:e>
                        <m:sub>
                          <m:r>
                            <a:rPr lang="es-ES" i="1">
                              <a:latin typeface="Cambria Math" panose="02040503050406030204" pitchFamily="18" charset="0"/>
                              <a:ea typeface="Cambria Math" panose="02040503050406030204" pitchFamily="18" charset="0"/>
                              <a:cs typeface="Arial" panose="020B0604020202020204" pitchFamily="34" charset="0"/>
                            </a:rPr>
                            <m:t>111</m:t>
                          </m:r>
                        </m:sub>
                      </m:sSub>
                      <m:r>
                        <a:rPr lang="es-ES" b="0" i="1" smtClean="0">
                          <a:latin typeface="Cambria Math" panose="02040503050406030204" pitchFamily="18" charset="0"/>
                          <a:ea typeface="Cambria Math" panose="02040503050406030204" pitchFamily="18" charset="0"/>
                          <a:cs typeface="Arial" panose="020B0604020202020204" pitchFamily="34" charset="0"/>
                        </a:rPr>
                        <m:t>=</m:t>
                      </m:r>
                      <m:f>
                        <m:fPr>
                          <m:ctrlPr>
                            <a:rPr lang="es-ES" b="0" i="1" smtClean="0">
                              <a:latin typeface="Cambria Math" panose="02040503050406030204" pitchFamily="18" charset="0"/>
                              <a:ea typeface="Cambria Math" panose="02040503050406030204" pitchFamily="18" charset="0"/>
                              <a:cs typeface="Arial" panose="020B0604020202020204" pitchFamily="34" charset="0"/>
                            </a:rPr>
                          </m:ctrlPr>
                        </m:fPr>
                        <m:num>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𝜆</m:t>
                              </m:r>
                            </m:e>
                            <m:sub>
                              <m:r>
                                <a:rPr lang="es-ES" i="1">
                                  <a:latin typeface="Cambria Math" panose="02040503050406030204" pitchFamily="18" charset="0"/>
                                  <a:ea typeface="Cambria Math" panose="02040503050406030204" pitchFamily="18" charset="0"/>
                                  <a:cs typeface="Arial" panose="020B0604020202020204" pitchFamily="34" charset="0"/>
                                </a:rPr>
                                <m:t>111</m:t>
                              </m:r>
                            </m:sub>
                          </m:sSub>
                        </m:num>
                        <m:den>
                          <m:r>
                            <a:rPr lang="es-ES" b="0" i="1" smtClean="0">
                              <a:latin typeface="Cambria Math" panose="02040503050406030204" pitchFamily="18" charset="0"/>
                              <a:ea typeface="Cambria Math" panose="02040503050406030204" pitchFamily="18" charset="0"/>
                              <a:cs typeface="Arial" panose="020B0604020202020204" pitchFamily="34" charset="0"/>
                            </a:rPr>
                            <m:t>2</m:t>
                          </m:r>
                        </m:den>
                      </m:f>
                      <m:r>
                        <a:rPr lang="es-ES" b="0" i="1" smtClean="0">
                          <a:latin typeface="Cambria Math" panose="02040503050406030204" pitchFamily="18" charset="0"/>
                          <a:ea typeface="Cambria Math" panose="02040503050406030204" pitchFamily="18" charset="0"/>
                          <a:cs typeface="Arial" panose="020B0604020202020204" pitchFamily="34" charset="0"/>
                        </a:rPr>
                        <m:t>=−</m:t>
                      </m:r>
                      <m:r>
                        <a:rPr lang="es-ES" i="1">
                          <a:latin typeface="Cambria Math" panose="02040503050406030204" pitchFamily="18" charset="0"/>
                          <a:ea typeface="Cambria Math" panose="02040503050406030204" pitchFamily="18" charset="0"/>
                          <a:cs typeface="Arial" panose="020B0604020202020204" pitchFamily="34" charset="0"/>
                        </a:rPr>
                        <m:t>1</m:t>
                      </m:r>
                      <m:r>
                        <a:rPr lang="es-ES" b="0" i="1" smtClean="0">
                          <a:latin typeface="Cambria Math" panose="02040503050406030204" pitchFamily="18" charset="0"/>
                          <a:ea typeface="Cambria Math" panose="02040503050406030204" pitchFamily="18" charset="0"/>
                          <a:cs typeface="Arial" panose="020B0604020202020204" pitchFamily="34" charset="0"/>
                        </a:rPr>
                        <m:t>0,5</m:t>
                      </m:r>
                      <m:r>
                        <a:rPr lang="es-ES" i="1">
                          <a:latin typeface="Cambria Math" panose="02040503050406030204" pitchFamily="18" charset="0"/>
                          <a:ea typeface="Cambria Math" panose="02040503050406030204" pitchFamily="18" charset="0"/>
                          <a:cs typeface="Arial" panose="020B0604020202020204" pitchFamily="34" charset="0"/>
                        </a:rPr>
                        <m:t>.</m:t>
                      </m:r>
                      <m:sSup>
                        <m:sSupPr>
                          <m:ctrlPr>
                            <a:rPr lang="es-ES" i="1">
                              <a:latin typeface="Cambria Math" panose="02040503050406030204" pitchFamily="18" charset="0"/>
                              <a:ea typeface="Cambria Math" panose="02040503050406030204" pitchFamily="18" charset="0"/>
                              <a:cs typeface="Arial" panose="020B0604020202020204" pitchFamily="34" charset="0"/>
                            </a:rPr>
                          </m:ctrlPr>
                        </m:sSupPr>
                        <m:e>
                          <m:r>
                            <a:rPr lang="es-ES" i="1">
                              <a:latin typeface="Cambria Math" panose="02040503050406030204" pitchFamily="18" charset="0"/>
                              <a:ea typeface="Cambria Math" panose="02040503050406030204" pitchFamily="18" charset="0"/>
                              <a:cs typeface="Arial" panose="020B0604020202020204" pitchFamily="34" charset="0"/>
                            </a:rPr>
                            <m:t>10</m:t>
                          </m:r>
                        </m:e>
                        <m:sup>
                          <m:r>
                            <a:rPr lang="es-ES" i="1">
                              <a:latin typeface="Cambria Math" panose="02040503050406030204" pitchFamily="18" charset="0"/>
                              <a:ea typeface="Cambria Math" panose="02040503050406030204" pitchFamily="18" charset="0"/>
                              <a:cs typeface="Arial" panose="020B0604020202020204" pitchFamily="34" charset="0"/>
                            </a:rPr>
                            <m:t>−6</m:t>
                          </m:r>
                        </m:sup>
                      </m:sSup>
                    </m:oMath>
                  </m:oMathPara>
                </a14:m>
                <a:endParaRPr lang="es-ES" dirty="0">
                  <a:latin typeface="Arial" panose="020B0604020202020204" pitchFamily="34" charset="0"/>
                  <a:cs typeface="Arial" panose="020B0604020202020204" pitchFamily="34" charset="0"/>
                </a:endParaRPr>
              </a:p>
              <a:p>
                <a:pPr marL="0" indent="0">
                  <a:lnSpc>
                    <a:spcPct val="120000"/>
                  </a:lnSpc>
                  <a:buNone/>
                </a:pPr>
                <a:r>
                  <a:rPr lang="es-ES" dirty="0">
                    <a:latin typeface="Arial" panose="020B0604020202020204" pitchFamily="34" charset="0"/>
                    <a:cs typeface="Arial" panose="020B0604020202020204" pitchFamily="34" charset="0"/>
                  </a:rPr>
                  <a:t>Que da negativo y menor como indica el grafico.</a:t>
                </a:r>
              </a:p>
              <a:p>
                <a:pPr>
                  <a:lnSpc>
                    <a:spcPct val="120000"/>
                  </a:lnSpc>
                </a:pPr>
                <a:r>
                  <a:rPr lang="es-ES" b="1" u="sng" dirty="0">
                    <a:latin typeface="Arial" panose="020B0604020202020204" pitchFamily="34" charset="0"/>
                    <a:cs typeface="Arial" panose="020B0604020202020204" pitchFamily="34" charset="0"/>
                  </a:rPr>
                  <a:t>Caso </a:t>
                </a:r>
                <a14:m>
                  <m:oMath xmlns:m="http://schemas.openxmlformats.org/officeDocument/2006/math">
                    <m:d>
                      <m:dPr>
                        <m:begChr m:val="["/>
                        <m:endChr m:val="]"/>
                        <m:ctrlPr>
                          <a:rPr lang="es-ES" b="1" i="1" u="sng">
                            <a:latin typeface="Cambria Math" panose="02040503050406030204" pitchFamily="18" charset="0"/>
                            <a:cs typeface="Arial" panose="020B0604020202020204" pitchFamily="34" charset="0"/>
                          </a:rPr>
                        </m:ctrlPr>
                      </m:dPr>
                      <m:e>
                        <m:r>
                          <a:rPr lang="es-ES" b="1" i="1" u="sng">
                            <a:latin typeface="Cambria Math" panose="02040503050406030204" pitchFamily="18" charset="0"/>
                            <a:cs typeface="Arial" panose="020B0604020202020204" pitchFamily="34" charset="0"/>
                          </a:rPr>
                          <m:t>𝟏</m:t>
                        </m:r>
                        <m:r>
                          <a:rPr lang="es-ES" b="1" i="1" u="sng" smtClean="0">
                            <a:latin typeface="Cambria Math" panose="02040503050406030204" pitchFamily="18" charset="0"/>
                            <a:cs typeface="Arial" panose="020B0604020202020204" pitchFamily="34" charset="0"/>
                          </a:rPr>
                          <m:t>𝟏𝟏</m:t>
                        </m:r>
                      </m:e>
                    </m:d>
                  </m:oMath>
                </a14:m>
                <a:endParaRPr lang="es-ES" u="sng" dirty="0">
                  <a:latin typeface="Arial" panose="020B0604020202020204" pitchFamily="34" charset="0"/>
                  <a:cs typeface="Arial" panose="020B0604020202020204" pitchFamily="34" charset="0"/>
                </a:endParaRPr>
              </a:p>
              <a:p>
                <a:pPr marL="0" indent="0">
                  <a:lnSpc>
                    <a:spcPct val="120000"/>
                  </a:lnSpc>
                  <a:buNone/>
                </a:pPr>
                <a:r>
                  <a:rPr lang="es-ES" dirty="0">
                    <a:latin typeface="Arial" panose="020B0604020202020204" pitchFamily="34" charset="0"/>
                    <a:cs typeface="Arial" panose="020B0604020202020204" pitchFamily="34" charset="0"/>
                  </a:rPr>
                  <a:t>En este caso como se visualiza en el esquema el ángulo vale </a:t>
                </a:r>
                <a14:m>
                  <m:oMath xmlns:m="http://schemas.openxmlformats.org/officeDocument/2006/math">
                    <m:r>
                      <a:rPr lang="es-ES" i="1">
                        <a:latin typeface="Cambria Math" panose="02040503050406030204" pitchFamily="18" charset="0"/>
                      </a:rPr>
                      <m:t>57,74°</m:t>
                    </m:r>
                  </m:oMath>
                </a14:m>
                <a:r>
                  <a:rPr lang="es-ES" dirty="0">
                    <a:latin typeface="Arial" panose="020B0604020202020204" pitchFamily="34" charset="0"/>
                    <a:cs typeface="Arial" panose="020B0604020202020204" pitchFamily="34" charset="0"/>
                  </a:rPr>
                  <a:t>, luego la expresión queda</a:t>
                </a:r>
              </a:p>
              <a:p>
                <a:pPr marL="0" indent="0">
                  <a:lnSpc>
                    <a:spcPct val="120000"/>
                  </a:lnSpc>
                  <a:buNone/>
                </a:pPr>
                <a:endParaRPr lang="es-ES" dirty="0">
                  <a:latin typeface="Arial" panose="020B0604020202020204" pitchFamily="34" charset="0"/>
                  <a:cs typeface="Arial" panose="020B0604020202020204" pitchFamily="34" charset="0"/>
                </a:endParaRPr>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𝜆</m:t>
                          </m:r>
                        </m:e>
                        <m:sub>
                          <m:r>
                            <a:rPr lang="es-ES" i="1">
                              <a:latin typeface="Cambria Math" panose="02040503050406030204" pitchFamily="18" charset="0"/>
                              <a:ea typeface="Cambria Math" panose="02040503050406030204" pitchFamily="18" charset="0"/>
                            </a:rPr>
                            <m:t>𝑆</m:t>
                          </m:r>
                        </m:sub>
                      </m:sSub>
                      <m:r>
                        <a:rPr lang="es-ES" i="1">
                          <a:latin typeface="Cambria Math" panose="02040503050406030204" pitchFamily="18" charset="0"/>
                          <a:ea typeface="Cambria Math" panose="02040503050406030204" pitchFamily="18" charset="0"/>
                        </a:rPr>
                        <m:t> </m:t>
                      </m:r>
                      <m:r>
                        <a:rPr lang="es-ES" i="1">
                          <a:latin typeface="Cambria Math" panose="02040503050406030204" pitchFamily="18" charset="0"/>
                          <a:ea typeface="Cambria Math" panose="02040503050406030204" pitchFamily="18" charset="0"/>
                          <a:cs typeface="Arial" panose="020B0604020202020204" pitchFamily="34" charset="0"/>
                        </a:rPr>
                        <m:t>=</m:t>
                      </m:r>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𝜆</m:t>
                          </m:r>
                        </m:e>
                        <m:sub>
                          <m:r>
                            <a:rPr lang="es-ES" i="1">
                              <a:latin typeface="Cambria Math" panose="02040503050406030204" pitchFamily="18" charset="0"/>
                              <a:ea typeface="Cambria Math" panose="02040503050406030204" pitchFamily="18" charset="0"/>
                              <a:cs typeface="Arial" panose="020B0604020202020204" pitchFamily="34" charset="0"/>
                            </a:rPr>
                            <m:t>100</m:t>
                          </m:r>
                        </m:sub>
                      </m:sSub>
                      <m:r>
                        <a:rPr lang="es-ES" i="1">
                          <a:latin typeface="Cambria Math" panose="02040503050406030204" pitchFamily="18" charset="0"/>
                          <a:ea typeface="Cambria Math" panose="02040503050406030204" pitchFamily="18" charset="0"/>
                          <a:cs typeface="Arial" panose="020B0604020202020204" pitchFamily="34" charset="0"/>
                        </a:rPr>
                        <m:t>+3</m:t>
                      </m:r>
                      <m:d>
                        <m:dPr>
                          <m:ctrlPr>
                            <a:rPr lang="es-ES" i="1">
                              <a:latin typeface="Cambria Math" panose="02040503050406030204" pitchFamily="18" charset="0"/>
                              <a:ea typeface="Cambria Math" panose="02040503050406030204" pitchFamily="18" charset="0"/>
                              <a:cs typeface="Arial" panose="020B0604020202020204" pitchFamily="34" charset="0"/>
                            </a:rPr>
                          </m:ctrlPr>
                        </m:dPr>
                        <m:e>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𝜆</m:t>
                              </m:r>
                            </m:e>
                            <m:sub>
                              <m:r>
                                <a:rPr lang="es-ES" i="1">
                                  <a:latin typeface="Cambria Math" panose="02040503050406030204" pitchFamily="18" charset="0"/>
                                  <a:ea typeface="Cambria Math" panose="02040503050406030204" pitchFamily="18" charset="0"/>
                                  <a:cs typeface="Arial" panose="020B0604020202020204" pitchFamily="34" charset="0"/>
                                </a:rPr>
                                <m:t>111</m:t>
                              </m:r>
                            </m:sub>
                          </m:sSub>
                          <m:r>
                            <a:rPr lang="es-ES" i="1">
                              <a:latin typeface="Cambria Math" panose="02040503050406030204" pitchFamily="18" charset="0"/>
                              <a:ea typeface="Cambria Math" panose="02040503050406030204" pitchFamily="18" charset="0"/>
                              <a:cs typeface="Arial" panose="020B0604020202020204" pitchFamily="34" charset="0"/>
                            </a:rPr>
                            <m:t>−</m:t>
                          </m:r>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𝜆</m:t>
                              </m:r>
                            </m:e>
                            <m:sub>
                              <m:r>
                                <a:rPr lang="es-ES" i="1">
                                  <a:latin typeface="Cambria Math" panose="02040503050406030204" pitchFamily="18" charset="0"/>
                                  <a:ea typeface="Cambria Math" panose="02040503050406030204" pitchFamily="18" charset="0"/>
                                  <a:cs typeface="Arial" panose="020B0604020202020204" pitchFamily="34" charset="0"/>
                                </a:rPr>
                                <m:t>100</m:t>
                              </m:r>
                            </m:sub>
                          </m:sSub>
                        </m:e>
                      </m:d>
                      <m:d>
                        <m:dPr>
                          <m:ctrlPr>
                            <a:rPr lang="es-ES" i="1">
                              <a:latin typeface="Cambria Math" panose="02040503050406030204" pitchFamily="18" charset="0"/>
                              <a:ea typeface="Cambria Math" panose="02040503050406030204" pitchFamily="18" charset="0"/>
                              <a:cs typeface="Arial" panose="020B0604020202020204" pitchFamily="34" charset="0"/>
                            </a:rPr>
                          </m:ctrlPr>
                        </m:dPr>
                        <m:e>
                          <m:r>
                            <a:rPr lang="es-ES" b="0" i="1" smtClean="0">
                              <a:latin typeface="Cambria Math" panose="02040503050406030204" pitchFamily="18" charset="0"/>
                              <a:ea typeface="Cambria Math" panose="02040503050406030204" pitchFamily="18" charset="0"/>
                              <a:cs typeface="Arial" panose="020B0604020202020204" pitchFamily="34" charset="0"/>
                            </a:rPr>
                            <m:t>3</m:t>
                          </m:r>
                          <m:sSup>
                            <m:sSupPr>
                              <m:ctrlPr>
                                <a:rPr lang="es-ES" i="1">
                                  <a:latin typeface="Cambria Math" panose="02040503050406030204" pitchFamily="18" charset="0"/>
                                  <a:ea typeface="Cambria Math" panose="02040503050406030204" pitchFamily="18" charset="0"/>
                                  <a:cs typeface="Arial" panose="020B0604020202020204" pitchFamily="34" charset="0"/>
                                </a:rPr>
                              </m:ctrlPr>
                            </m:sSupPr>
                            <m:e>
                              <m:r>
                                <a:rPr lang="es-ES" i="1" smtClean="0">
                                  <a:latin typeface="Cambria Math" panose="02040503050406030204" pitchFamily="18" charset="0"/>
                                  <a:ea typeface="Cambria Math" panose="02040503050406030204" pitchFamily="18" charset="0"/>
                                  <a:cs typeface="Arial" panose="020B0604020202020204" pitchFamily="34" charset="0"/>
                                </a:rPr>
                                <m:t>𝛼</m:t>
                              </m:r>
                            </m:e>
                            <m:sup>
                              <m:r>
                                <a:rPr lang="es-ES" b="0" i="1" smtClean="0">
                                  <a:latin typeface="Cambria Math" panose="02040503050406030204" pitchFamily="18" charset="0"/>
                                  <a:ea typeface="Cambria Math" panose="02040503050406030204" pitchFamily="18" charset="0"/>
                                  <a:cs typeface="Arial" panose="020B0604020202020204" pitchFamily="34" charset="0"/>
                                </a:rPr>
                                <m:t>4</m:t>
                              </m:r>
                            </m:sup>
                          </m:sSup>
                        </m:e>
                      </m:d>
                    </m:oMath>
                  </m:oMathPara>
                </a14:m>
                <a:endParaRPr lang="es-ES" dirty="0">
                  <a:latin typeface="Arial" panose="020B0604020202020204" pitchFamily="34" charset="0"/>
                  <a:cs typeface="Arial" panose="020B0604020202020204" pitchFamily="34" charset="0"/>
                </a:endParaRPr>
              </a:p>
              <a:p>
                <a:pPr marL="0" indent="0">
                  <a:lnSpc>
                    <a:spcPct val="120000"/>
                  </a:lnSpc>
                  <a:buNone/>
                </a:pPr>
                <a:r>
                  <a:rPr lang="es-ES" dirty="0">
                    <a:latin typeface="Arial" panose="020B0604020202020204" pitchFamily="34" charset="0"/>
                    <a:cs typeface="Arial" panose="020B0604020202020204" pitchFamily="34" charset="0"/>
                  </a:rPr>
                  <a:t>Pero </a:t>
                </a:r>
                <a14:m>
                  <m:oMath xmlns:m="http://schemas.openxmlformats.org/officeDocument/2006/math">
                    <m:r>
                      <a:rPr lang="es-ES" i="1" smtClean="0">
                        <a:latin typeface="Cambria Math" panose="02040503050406030204" pitchFamily="18" charset="0"/>
                        <a:ea typeface="Cambria Math" panose="02040503050406030204" pitchFamily="18" charset="0"/>
                      </a:rPr>
                      <m:t>𝛼</m:t>
                    </m:r>
                    <m:r>
                      <a:rPr lang="es-ES" b="0" i="1" smtClean="0">
                        <a:latin typeface="Cambria Math" panose="02040503050406030204" pitchFamily="18" charset="0"/>
                        <a:ea typeface="Cambria Math" panose="02040503050406030204" pitchFamily="18" charset="0"/>
                      </a:rPr>
                      <m:t>=</m:t>
                    </m:r>
                    <m:func>
                      <m:funcPr>
                        <m:ctrlPr>
                          <a:rPr lang="es-ES" b="0" i="1" smtClean="0">
                            <a:latin typeface="Cambria Math" panose="02040503050406030204" pitchFamily="18" charset="0"/>
                            <a:ea typeface="Cambria Math" panose="02040503050406030204" pitchFamily="18" charset="0"/>
                          </a:rPr>
                        </m:ctrlPr>
                      </m:funcPr>
                      <m:fName>
                        <m:r>
                          <m:rPr>
                            <m:sty m:val="p"/>
                          </m:rPr>
                          <a:rPr lang="es-ES" b="0" i="0" smtClean="0">
                            <a:latin typeface="Cambria Math" panose="02040503050406030204" pitchFamily="18" charset="0"/>
                            <a:ea typeface="Cambria Math" panose="02040503050406030204" pitchFamily="18" charset="0"/>
                          </a:rPr>
                          <m:t>sin</m:t>
                        </m:r>
                      </m:fName>
                      <m:e>
                        <m:r>
                          <a:rPr lang="es-ES" i="1">
                            <a:latin typeface="Cambria Math" panose="02040503050406030204" pitchFamily="18" charset="0"/>
                          </a:rPr>
                          <m:t>57,74°</m:t>
                        </m:r>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1</m:t>
                            </m:r>
                          </m:num>
                          <m:den>
                            <m:rad>
                              <m:radPr>
                                <m:degHide m:val="on"/>
                                <m:ctrlPr>
                                  <a:rPr lang="es-ES" b="0" i="1" smtClean="0">
                                    <a:latin typeface="Cambria Math" panose="02040503050406030204" pitchFamily="18" charset="0"/>
                                  </a:rPr>
                                </m:ctrlPr>
                              </m:radPr>
                              <m:deg/>
                              <m:e>
                                <m:r>
                                  <a:rPr lang="es-ES" b="0" i="1" smtClean="0">
                                    <a:latin typeface="Cambria Math" panose="02040503050406030204" pitchFamily="18" charset="0"/>
                                  </a:rPr>
                                  <m:t>3</m:t>
                                </m:r>
                              </m:e>
                            </m:rad>
                          </m:den>
                        </m:f>
                      </m:e>
                    </m:func>
                  </m:oMath>
                </a14:m>
                <a:r>
                  <a:rPr lang="es-ES" dirty="0">
                    <a:latin typeface="Arial" panose="020B0604020202020204" pitchFamily="34" charset="0"/>
                    <a:cs typeface="Arial" panose="020B0604020202020204" pitchFamily="34" charset="0"/>
                  </a:rPr>
                  <a:t>   por tanto </a:t>
                </a:r>
                <a14:m>
                  <m:oMath xmlns:m="http://schemas.openxmlformats.org/officeDocument/2006/math">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𝜆</m:t>
                        </m:r>
                      </m:e>
                      <m:sub>
                        <m:r>
                          <a:rPr lang="es-ES" i="1">
                            <a:latin typeface="Cambria Math" panose="02040503050406030204" pitchFamily="18" charset="0"/>
                            <a:ea typeface="Cambria Math" panose="02040503050406030204" pitchFamily="18" charset="0"/>
                          </a:rPr>
                          <m:t>𝑆</m:t>
                        </m:r>
                      </m:sub>
                    </m:sSub>
                    <m:r>
                      <a:rPr lang="es-ES" i="1">
                        <a:latin typeface="Cambria Math" panose="02040503050406030204" pitchFamily="18" charset="0"/>
                        <a:ea typeface="Cambria Math" panose="02040503050406030204" pitchFamily="18" charset="0"/>
                      </a:rPr>
                      <m:t> </m:t>
                    </m:r>
                    <m:r>
                      <a:rPr lang="es-ES" i="1">
                        <a:latin typeface="Cambria Math" panose="02040503050406030204" pitchFamily="18" charset="0"/>
                        <a:ea typeface="Cambria Math" panose="02040503050406030204" pitchFamily="18" charset="0"/>
                        <a:cs typeface="Arial" panose="020B0604020202020204" pitchFamily="34" charset="0"/>
                      </a:rPr>
                      <m:t>=</m:t>
                    </m:r>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𝜆</m:t>
                        </m:r>
                      </m:e>
                      <m:sub>
                        <m:r>
                          <a:rPr lang="es-ES" i="1">
                            <a:latin typeface="Cambria Math" panose="02040503050406030204" pitchFamily="18" charset="0"/>
                            <a:ea typeface="Cambria Math" panose="02040503050406030204" pitchFamily="18" charset="0"/>
                            <a:cs typeface="Arial" panose="020B0604020202020204" pitchFamily="34" charset="0"/>
                          </a:rPr>
                          <m:t>100</m:t>
                        </m:r>
                      </m:sub>
                    </m:sSub>
                    <m:r>
                      <a:rPr lang="es-ES" i="1">
                        <a:latin typeface="Cambria Math" panose="02040503050406030204" pitchFamily="18" charset="0"/>
                        <a:ea typeface="Cambria Math" panose="02040503050406030204" pitchFamily="18" charset="0"/>
                        <a:cs typeface="Arial" panose="020B0604020202020204" pitchFamily="34" charset="0"/>
                      </a:rPr>
                      <m:t>+3</m:t>
                    </m:r>
                    <m:d>
                      <m:dPr>
                        <m:ctrlPr>
                          <a:rPr lang="es-ES" i="1">
                            <a:latin typeface="Cambria Math" panose="02040503050406030204" pitchFamily="18" charset="0"/>
                            <a:ea typeface="Cambria Math" panose="02040503050406030204" pitchFamily="18" charset="0"/>
                            <a:cs typeface="Arial" panose="020B0604020202020204" pitchFamily="34" charset="0"/>
                          </a:rPr>
                        </m:ctrlPr>
                      </m:dPr>
                      <m:e>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𝜆</m:t>
                            </m:r>
                          </m:e>
                          <m:sub>
                            <m:r>
                              <a:rPr lang="es-ES" i="1">
                                <a:latin typeface="Cambria Math" panose="02040503050406030204" pitchFamily="18" charset="0"/>
                                <a:ea typeface="Cambria Math" panose="02040503050406030204" pitchFamily="18" charset="0"/>
                                <a:cs typeface="Arial" panose="020B0604020202020204" pitchFamily="34" charset="0"/>
                              </a:rPr>
                              <m:t>111</m:t>
                            </m:r>
                          </m:sub>
                        </m:sSub>
                        <m:r>
                          <a:rPr lang="es-ES" i="1">
                            <a:latin typeface="Cambria Math" panose="02040503050406030204" pitchFamily="18" charset="0"/>
                            <a:ea typeface="Cambria Math" panose="02040503050406030204" pitchFamily="18" charset="0"/>
                            <a:cs typeface="Arial" panose="020B0604020202020204" pitchFamily="34" charset="0"/>
                          </a:rPr>
                          <m:t>−</m:t>
                        </m:r>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𝜆</m:t>
                            </m:r>
                          </m:e>
                          <m:sub>
                            <m:r>
                              <a:rPr lang="es-ES" i="1">
                                <a:latin typeface="Cambria Math" panose="02040503050406030204" pitchFamily="18" charset="0"/>
                                <a:ea typeface="Cambria Math" panose="02040503050406030204" pitchFamily="18" charset="0"/>
                                <a:cs typeface="Arial" panose="020B0604020202020204" pitchFamily="34" charset="0"/>
                              </a:rPr>
                              <m:t>100</m:t>
                            </m:r>
                          </m:sub>
                        </m:sSub>
                      </m:e>
                    </m:d>
                    <m:r>
                      <a:rPr lang="es-ES" b="0" i="1" smtClean="0">
                        <a:latin typeface="Cambria Math" panose="02040503050406030204" pitchFamily="18" charset="0"/>
                        <a:ea typeface="Cambria Math" panose="02040503050406030204" pitchFamily="18" charset="0"/>
                        <a:cs typeface="Arial" panose="020B0604020202020204" pitchFamily="34" charset="0"/>
                      </a:rPr>
                      <m:t>3</m:t>
                    </m:r>
                    <m:sSup>
                      <m:sSupPr>
                        <m:ctrlPr>
                          <a:rPr lang="es-ES" b="0" i="1" smtClean="0">
                            <a:latin typeface="Cambria Math" panose="02040503050406030204" pitchFamily="18" charset="0"/>
                            <a:ea typeface="Cambria Math" panose="02040503050406030204" pitchFamily="18" charset="0"/>
                            <a:cs typeface="Arial" panose="020B0604020202020204" pitchFamily="34" charset="0"/>
                          </a:rPr>
                        </m:ctrlPr>
                      </m:sSupPr>
                      <m:e>
                        <m:d>
                          <m:dPr>
                            <m:ctrlPr>
                              <a:rPr lang="es-ES"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s-ES" i="1">
                                    <a:latin typeface="Cambria Math" panose="02040503050406030204" pitchFamily="18" charset="0"/>
                                    <a:ea typeface="Cambria Math" panose="02040503050406030204" pitchFamily="18" charset="0"/>
                                    <a:cs typeface="Arial" panose="020B0604020202020204" pitchFamily="34" charset="0"/>
                                  </a:rPr>
                                </m:ctrlPr>
                              </m:fPr>
                              <m:num>
                                <m:r>
                                  <a:rPr lang="es-ES" b="0" i="1" smtClean="0">
                                    <a:latin typeface="Cambria Math" panose="02040503050406030204" pitchFamily="18" charset="0"/>
                                    <a:ea typeface="Cambria Math" panose="02040503050406030204" pitchFamily="18" charset="0"/>
                                    <a:cs typeface="Arial" panose="020B0604020202020204" pitchFamily="34" charset="0"/>
                                  </a:rPr>
                                  <m:t>1</m:t>
                                </m:r>
                              </m:num>
                              <m:den>
                                <m:rad>
                                  <m:radPr>
                                    <m:degHide m:val="on"/>
                                    <m:ctrlPr>
                                      <a:rPr lang="es-ES" i="1">
                                        <a:latin typeface="Cambria Math" panose="02040503050406030204" pitchFamily="18" charset="0"/>
                                        <a:ea typeface="Cambria Math" panose="02040503050406030204" pitchFamily="18" charset="0"/>
                                        <a:cs typeface="Arial" panose="020B0604020202020204" pitchFamily="34" charset="0"/>
                                      </a:rPr>
                                    </m:ctrlPr>
                                  </m:radPr>
                                  <m:deg/>
                                  <m:e>
                                    <m:r>
                                      <a:rPr lang="es-ES" i="1">
                                        <a:latin typeface="Cambria Math" panose="02040503050406030204" pitchFamily="18" charset="0"/>
                                        <a:ea typeface="Cambria Math" panose="02040503050406030204" pitchFamily="18" charset="0"/>
                                        <a:cs typeface="Arial" panose="020B0604020202020204" pitchFamily="34" charset="0"/>
                                      </a:rPr>
                                      <m:t>3</m:t>
                                    </m:r>
                                  </m:e>
                                </m:rad>
                              </m:den>
                            </m:f>
                          </m:e>
                        </m:d>
                      </m:e>
                      <m:sup>
                        <m:r>
                          <a:rPr lang="es-ES" b="0" i="1" smtClean="0">
                            <a:latin typeface="Cambria Math" panose="02040503050406030204" pitchFamily="18" charset="0"/>
                            <a:ea typeface="Cambria Math" panose="02040503050406030204" pitchFamily="18" charset="0"/>
                            <a:cs typeface="Arial" panose="020B0604020202020204" pitchFamily="34" charset="0"/>
                          </a:rPr>
                          <m:t>4</m:t>
                        </m:r>
                      </m:sup>
                    </m:sSup>
                    <m:r>
                      <a:rPr lang="es-ES"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𝜆</m:t>
                        </m:r>
                      </m:e>
                      <m:sub>
                        <m:r>
                          <a:rPr lang="es-ES" i="1">
                            <a:latin typeface="Cambria Math" panose="02040503050406030204" pitchFamily="18" charset="0"/>
                            <a:ea typeface="Cambria Math" panose="02040503050406030204" pitchFamily="18" charset="0"/>
                            <a:cs typeface="Arial" panose="020B0604020202020204" pitchFamily="34" charset="0"/>
                          </a:rPr>
                          <m:t>1</m:t>
                        </m:r>
                        <m:r>
                          <a:rPr lang="es-ES" b="0" i="1" smtClean="0">
                            <a:latin typeface="Cambria Math" panose="02040503050406030204" pitchFamily="18" charset="0"/>
                            <a:ea typeface="Cambria Math" panose="02040503050406030204" pitchFamily="18" charset="0"/>
                            <a:cs typeface="Arial" panose="020B0604020202020204" pitchFamily="34" charset="0"/>
                          </a:rPr>
                          <m:t>11</m:t>
                        </m:r>
                      </m:sub>
                    </m:sSub>
                    <m:r>
                      <a:rPr lang="es-ES" b="0" i="1" smtClean="0">
                        <a:latin typeface="Cambria Math" panose="02040503050406030204" pitchFamily="18" charset="0"/>
                        <a:ea typeface="Cambria Math" panose="02040503050406030204" pitchFamily="18" charset="0"/>
                        <a:cs typeface="Arial" panose="020B0604020202020204" pitchFamily="34" charset="0"/>
                      </a:rPr>
                      <m:t>=−</m:t>
                    </m:r>
                    <m:r>
                      <a:rPr lang="es-ES" i="1">
                        <a:latin typeface="Cambria Math" panose="02040503050406030204" pitchFamily="18" charset="0"/>
                        <a:ea typeface="Cambria Math" panose="02040503050406030204" pitchFamily="18" charset="0"/>
                        <a:cs typeface="Arial" panose="020B0604020202020204" pitchFamily="34" charset="0"/>
                      </a:rPr>
                      <m:t>21.</m:t>
                    </m:r>
                    <m:sSup>
                      <m:sSupPr>
                        <m:ctrlPr>
                          <a:rPr lang="es-ES" i="1">
                            <a:latin typeface="Cambria Math" panose="02040503050406030204" pitchFamily="18" charset="0"/>
                            <a:ea typeface="Cambria Math" panose="02040503050406030204" pitchFamily="18" charset="0"/>
                            <a:cs typeface="Arial" panose="020B0604020202020204" pitchFamily="34" charset="0"/>
                          </a:rPr>
                        </m:ctrlPr>
                      </m:sSupPr>
                      <m:e>
                        <m:r>
                          <a:rPr lang="es-ES" i="1">
                            <a:latin typeface="Cambria Math" panose="02040503050406030204" pitchFamily="18" charset="0"/>
                            <a:ea typeface="Cambria Math" panose="02040503050406030204" pitchFamily="18" charset="0"/>
                            <a:cs typeface="Arial" panose="020B0604020202020204" pitchFamily="34" charset="0"/>
                          </a:rPr>
                          <m:t>10</m:t>
                        </m:r>
                      </m:e>
                      <m:sup>
                        <m:r>
                          <a:rPr lang="es-ES" i="1">
                            <a:latin typeface="Cambria Math" panose="02040503050406030204" pitchFamily="18" charset="0"/>
                            <a:ea typeface="Cambria Math" panose="02040503050406030204" pitchFamily="18" charset="0"/>
                            <a:cs typeface="Arial" panose="020B0604020202020204" pitchFamily="34" charset="0"/>
                          </a:rPr>
                          <m:t>−6</m:t>
                        </m:r>
                      </m:sup>
                    </m:sSup>
                  </m:oMath>
                </a14:m>
                <a:endParaRPr lang="es-ES" dirty="0">
                  <a:latin typeface="Arial" panose="020B0604020202020204" pitchFamily="34" charset="0"/>
                  <a:cs typeface="Arial" panose="020B0604020202020204" pitchFamily="34" charset="0"/>
                </a:endParaRPr>
              </a:p>
              <a:p>
                <a:pPr marL="0" indent="0">
                  <a:lnSpc>
                    <a:spcPct val="120000"/>
                  </a:lnSpc>
                  <a:buNone/>
                </a:pPr>
                <a:r>
                  <a:rPr lang="es-ES" dirty="0">
                    <a:latin typeface="Arial" panose="020B0604020202020204" pitchFamily="34" charset="0"/>
                    <a:cs typeface="Arial" panose="020B0604020202020204" pitchFamily="34" charset="0"/>
                  </a:rPr>
                  <a:t>Dando negativo como se observo experimentalmente.</a:t>
                </a:r>
              </a:p>
              <a:p>
                <a:pPr marL="0" indent="0">
                  <a:buNone/>
                </a:pPr>
                <a:endParaRPr lang="es-ES" dirty="0">
                  <a:latin typeface="Arial" panose="020B0604020202020204" pitchFamily="34" charset="0"/>
                  <a:cs typeface="Arial" panose="020B0604020202020204" pitchFamily="34" charset="0"/>
                </a:endParaRPr>
              </a:p>
            </p:txBody>
          </p:sp>
        </mc:Choice>
        <mc:Fallback>
          <p:sp>
            <p:nvSpPr>
              <p:cNvPr id="3" name="Marcador de contenido 2">
                <a:extLst>
                  <a:ext uri="{FF2B5EF4-FFF2-40B4-BE49-F238E27FC236}">
                    <a16:creationId xmlns:a16="http://schemas.microsoft.com/office/drawing/2014/main" xmlns="" xmlns:a14="http://schemas.microsoft.com/office/drawing/2010/main" id="{5A70B0AE-509A-4C23-B66C-F086A2956885}"/>
                  </a:ext>
                </a:extLst>
              </p:cNvPr>
              <p:cNvSpPr>
                <a:spLocks noGrp="1" noRot="1" noChangeAspect="1" noMove="1" noResize="1" noEditPoints="1" noAdjustHandles="1" noChangeArrowheads="1" noChangeShapeType="1" noTextEdit="1"/>
              </p:cNvSpPr>
              <p:nvPr>
                <p:ph idx="1"/>
              </p:nvPr>
            </p:nvSpPr>
            <p:spPr>
              <a:xfrm>
                <a:off x="147484" y="609600"/>
                <a:ext cx="12044516" cy="6248400"/>
              </a:xfrm>
              <a:blipFill>
                <a:blip r:embed="rId2" cstate="print"/>
                <a:stretch>
                  <a:fillRect l="-202" t="-195"/>
                </a:stretch>
              </a:blipFill>
            </p:spPr>
            <p:txBody>
              <a:bodyPr/>
              <a:lstStyle/>
              <a:p>
                <a:r>
                  <a:rPr lang="es-ES">
                    <a:noFill/>
                  </a:rPr>
                  <a:t> </a:t>
                </a:r>
              </a:p>
            </p:txBody>
          </p:sp>
        </mc:Fallback>
      </mc:AlternateContent>
    </p:spTree>
    <p:extLst>
      <p:ext uri="{BB962C8B-B14F-4D97-AF65-F5344CB8AC3E}">
        <p14:creationId xmlns:p14="http://schemas.microsoft.com/office/powerpoint/2010/main" xmlns="" val="548950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5 Marcador de contenido"/>
          <p:cNvGraphicFramePr>
            <a:graphicFrameLocks noGrp="1"/>
          </p:cNvGraphicFramePr>
          <p:nvPr>
            <p:ph idx="1"/>
            <p:extLst>
              <p:ext uri="{D42A27DB-BD31-4B8C-83A1-F6EECF244321}">
                <p14:modId xmlns:p14="http://schemas.microsoft.com/office/powerpoint/2010/main" xmlns="" val="238133286"/>
              </p:ext>
            </p:extLst>
          </p:nvPr>
        </p:nvGraphicFramePr>
        <p:xfrm>
          <a:off x="304800" y="110836"/>
          <a:ext cx="11540836" cy="66363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33954108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919536" y="5628"/>
            <a:ext cx="8229600" cy="687068"/>
          </a:xfrm>
        </p:spPr>
        <p:txBody>
          <a:bodyPr>
            <a:normAutofit/>
          </a:bodyPr>
          <a:lstStyle/>
          <a:p>
            <a:pPr algn="ctr"/>
            <a:r>
              <a:rPr lang="es-AR" sz="3200" b="1" dirty="0">
                <a:solidFill>
                  <a:srgbClr val="FF0000"/>
                </a:solidFill>
                <a:latin typeface="Arial" panose="020B0604020202020204" pitchFamily="34" charset="0"/>
                <a:cs typeface="Arial" panose="020B0604020202020204" pitchFamily="34" charset="0"/>
              </a:rPr>
              <a:t>Breve historia de la magnetostricción </a:t>
            </a:r>
          </a:p>
        </p:txBody>
      </p:sp>
      <mc:AlternateContent xmlns:mc="http://schemas.openxmlformats.org/markup-compatibility/2006">
        <mc:Choice xmlns:a14="http://schemas.microsoft.com/office/drawing/2010/main" xmlns="" Requires="a14">
          <p:sp>
            <p:nvSpPr>
              <p:cNvPr id="3" name="2 Marcador de contenido"/>
              <p:cNvSpPr>
                <a:spLocks noGrp="1"/>
              </p:cNvSpPr>
              <p:nvPr>
                <p:ph idx="1"/>
              </p:nvPr>
            </p:nvSpPr>
            <p:spPr>
              <a:xfrm>
                <a:off x="263236" y="692696"/>
                <a:ext cx="11568546" cy="6012904"/>
              </a:xfrm>
            </p:spPr>
            <p:txBody>
              <a:bodyPr>
                <a:noAutofit/>
              </a:bodyPr>
              <a:lstStyle/>
              <a:p>
                <a:pPr algn="just">
                  <a:lnSpc>
                    <a:spcPct val="100000"/>
                  </a:lnSpc>
                </a:pPr>
                <a:r>
                  <a:rPr lang="es-AR" sz="1600" dirty="0">
                    <a:latin typeface="Arial" panose="020B0604020202020204" pitchFamily="34" charset="0"/>
                    <a:cs typeface="Arial" panose="020B0604020202020204" pitchFamily="34" charset="0"/>
                  </a:rPr>
                  <a:t>1847 el escocés James Joule descubre la magnetoestricción en el Fe. También describió el fenómeno inverso de la magnetostricción, una verdadera hazaña en aquella época, pues la deformación es de pocas partes por millón.</a:t>
                </a:r>
              </a:p>
              <a:p>
                <a:pPr algn="just">
                  <a:lnSpc>
                    <a:spcPct val="100000"/>
                  </a:lnSpc>
                </a:pPr>
                <a:r>
                  <a:rPr lang="es-AR" sz="1600" dirty="0">
                    <a:latin typeface="Arial" panose="020B0604020202020204" pitchFamily="34" charset="0"/>
                    <a:cs typeface="Arial" panose="020B0604020202020204" pitchFamily="34" charset="0"/>
                  </a:rPr>
                  <a:t>1865 Villari caracteriza el fenómeno inverso (cambio del estado de magnético  cuando se le aplica un esfuerzo mecánico.(efecto Villari).</a:t>
                </a:r>
              </a:p>
              <a:p>
                <a:pPr algn="just">
                  <a:lnSpc>
                    <a:spcPct val="100000"/>
                  </a:lnSpc>
                </a:pPr>
                <a:r>
                  <a:rPr lang="es-AR" sz="1600" dirty="0">
                    <a:latin typeface="Arial" panose="020B0604020202020204" pitchFamily="34" charset="0"/>
                    <a:cs typeface="Arial" panose="020B0604020202020204" pitchFamily="34" charset="0"/>
                  </a:rPr>
                  <a:t>1862 </a:t>
                </a:r>
                <a:r>
                  <a:rPr lang="es-AR" sz="1600" dirty="0" err="1">
                    <a:latin typeface="Arial" panose="020B0604020202020204" pitchFamily="34" charset="0"/>
                    <a:cs typeface="Arial" panose="020B0604020202020204" pitchFamily="34" charset="0"/>
                  </a:rPr>
                  <a:t>Wiedemann</a:t>
                </a:r>
                <a:r>
                  <a:rPr lang="es-AR" sz="1600" dirty="0">
                    <a:latin typeface="Arial" panose="020B0604020202020204" pitchFamily="34" charset="0"/>
                    <a:cs typeface="Arial" panose="020B0604020202020204" pitchFamily="34" charset="0"/>
                  </a:rPr>
                  <a:t> descubre el efecto que lleva su nombre, torsión de un material magnetoestrictivo al aplicarle simultáneamente un campo axial y otro circunferencial.</a:t>
                </a:r>
              </a:p>
              <a:p>
                <a:pPr algn="just">
                  <a:lnSpc>
                    <a:spcPct val="100000"/>
                  </a:lnSpc>
                </a:pPr>
                <a:r>
                  <a:rPr lang="es-AR" sz="1600" dirty="0">
                    <a:latin typeface="Arial" panose="020B0604020202020204" pitchFamily="34" charset="0"/>
                    <a:cs typeface="Arial" panose="020B0604020202020204" pitchFamily="34" charset="0"/>
                  </a:rPr>
                  <a:t>1882 Barret observó que, al contrario del Fe  el Ni se contrae al aplicarle un campo magnético. También observo cambios de volumen.</a:t>
                </a:r>
              </a:p>
              <a:p>
                <a:pPr algn="just">
                  <a:lnSpc>
                    <a:spcPct val="100000"/>
                  </a:lnSpc>
                </a:pPr>
                <a:r>
                  <a:rPr lang="es-AR" sz="1600" dirty="0">
                    <a:latin typeface="Arial" panose="020B0604020202020204" pitchFamily="34" charset="0"/>
                    <a:cs typeface="Arial" panose="020B0604020202020204" pitchFamily="34" charset="0"/>
                  </a:rPr>
                  <a:t>1886 </a:t>
                </a:r>
                <a:r>
                  <a:rPr lang="es-AR" sz="1600" dirty="0" err="1">
                    <a:latin typeface="Arial" panose="020B0604020202020204" pitchFamily="34" charset="0"/>
                    <a:cs typeface="Arial" panose="020B0604020202020204" pitchFamily="34" charset="0"/>
                  </a:rPr>
                  <a:t>Bidwell</a:t>
                </a:r>
                <a:r>
                  <a:rPr lang="es-AR" sz="1600" dirty="0">
                    <a:latin typeface="Arial" panose="020B0604020202020204" pitchFamily="34" charset="0"/>
                    <a:cs typeface="Arial" panose="020B0604020202020204" pitchFamily="34" charset="0"/>
                  </a:rPr>
                  <a:t>  encontró  que a campos muy intensos el Fe también se contrae.</a:t>
                </a:r>
              </a:p>
              <a:p>
                <a:pPr algn="just">
                  <a:lnSpc>
                    <a:spcPct val="100000"/>
                  </a:lnSpc>
                </a:pPr>
                <a:r>
                  <a:rPr lang="es-AR" sz="1600" dirty="0">
                    <a:latin typeface="Arial" panose="020B0604020202020204" pitchFamily="34" charset="0"/>
                    <a:cs typeface="Arial" panose="020B0604020202020204" pitchFamily="34" charset="0"/>
                  </a:rPr>
                  <a:t>1925 </a:t>
                </a:r>
                <a:r>
                  <a:rPr lang="es-AR" sz="1600" dirty="0" err="1">
                    <a:latin typeface="Arial" panose="020B0604020202020204" pitchFamily="34" charset="0"/>
                    <a:cs typeface="Arial" panose="020B0604020202020204" pitchFamily="34" charset="0"/>
                  </a:rPr>
                  <a:t>Webster</a:t>
                </a:r>
                <a:r>
                  <a:rPr lang="es-AR" sz="1600" dirty="0">
                    <a:latin typeface="Arial" panose="020B0604020202020204" pitchFamily="34" charset="0"/>
                    <a:cs typeface="Arial" panose="020B0604020202020204" pitchFamily="34" charset="0"/>
                  </a:rPr>
                  <a:t> describe el comportamiento magnetoestrictivo para cristales puros.</a:t>
                </a:r>
              </a:p>
              <a:p>
                <a:pPr algn="just">
                  <a:lnSpc>
                    <a:spcPct val="100000"/>
                  </a:lnSpc>
                </a:pPr>
                <a:r>
                  <a:rPr lang="es-AR" sz="1600" dirty="0">
                    <a:latin typeface="Arial" panose="020B0604020202020204" pitchFamily="34" charset="0"/>
                    <a:cs typeface="Arial" panose="020B0604020202020204" pitchFamily="34" charset="0"/>
                  </a:rPr>
                  <a:t>1935 Se construye el primer sonar operativo con barras de Ni. </a:t>
                </a:r>
              </a:p>
              <a:p>
                <a:pPr algn="just">
                  <a:lnSpc>
                    <a:spcPct val="100000"/>
                  </a:lnSpc>
                </a:pPr>
                <a:r>
                  <a:rPr lang="es-AR" sz="1600" dirty="0">
                    <a:latin typeface="Arial" panose="020B0604020202020204" pitchFamily="34" charset="0"/>
                    <a:cs typeface="Arial" panose="020B0604020202020204" pitchFamily="34" charset="0"/>
                  </a:rPr>
                  <a:t>1963 Se descubren deformaciones magnetoestrictivas de 3000 partes por millón en el Terbio y de 6000 ppm en el Disprosio a bajas temperaturas  77°K, (el Co a temperatura ambiente es el exhibe la mayor magnetoestricción 60ppm. Llamadas </a:t>
                </a:r>
                <a:r>
                  <a:rPr lang="es-AR" sz="1600" dirty="0" err="1">
                    <a:latin typeface="Arial" panose="020B0604020202020204" pitchFamily="34" charset="0"/>
                    <a:cs typeface="Arial" panose="020B0604020202020204" pitchFamily="34" charset="0"/>
                  </a:rPr>
                  <a:t>Giant</a:t>
                </a:r>
                <a:r>
                  <a:rPr lang="es-AR" sz="1600" dirty="0">
                    <a:latin typeface="Arial" panose="020B0604020202020204" pitchFamily="34" charset="0"/>
                    <a:cs typeface="Arial" panose="020B0604020202020204" pitchFamily="34" charset="0"/>
                  </a:rPr>
                  <a:t> </a:t>
                </a:r>
                <a:r>
                  <a:rPr lang="es-AR" sz="1600" dirty="0" err="1">
                    <a:latin typeface="Arial" panose="020B0604020202020204" pitchFamily="34" charset="0"/>
                    <a:cs typeface="Arial" panose="020B0604020202020204" pitchFamily="34" charset="0"/>
                  </a:rPr>
                  <a:t>Magnetostrictive</a:t>
                </a:r>
                <a:r>
                  <a:rPr lang="es-AR" sz="1600" dirty="0">
                    <a:latin typeface="Arial" panose="020B0604020202020204" pitchFamily="34" charset="0"/>
                    <a:cs typeface="Arial" panose="020B0604020202020204" pitchFamily="34" charset="0"/>
                  </a:rPr>
                  <a:t>  </a:t>
                </a:r>
                <a:r>
                  <a:rPr lang="es-AR" sz="1600" dirty="0" err="1">
                    <a:latin typeface="Arial" panose="020B0604020202020204" pitchFamily="34" charset="0"/>
                    <a:cs typeface="Arial" panose="020B0604020202020204" pitchFamily="34" charset="0"/>
                  </a:rPr>
                  <a:t>Materials</a:t>
                </a:r>
                <a:r>
                  <a:rPr lang="es-AR" sz="1600" dirty="0">
                    <a:latin typeface="Arial" panose="020B0604020202020204" pitchFamily="34" charset="0"/>
                    <a:cs typeface="Arial" panose="020B0604020202020204" pitchFamily="34" charset="0"/>
                  </a:rPr>
                  <a:t> (GMM).</a:t>
                </a:r>
              </a:p>
              <a:p>
                <a:pPr algn="just">
                  <a:lnSpc>
                    <a:spcPct val="100000"/>
                  </a:lnSpc>
                </a:pPr>
                <a:r>
                  <a:rPr lang="es-AR" sz="1600" dirty="0">
                    <a:latin typeface="Arial" panose="020B0604020202020204" pitchFamily="34" charset="0"/>
                    <a:cs typeface="Arial" panose="020B0604020202020204" pitchFamily="34" charset="0"/>
                  </a:rPr>
                  <a:t>En los años 70 se desarrolla el Terfenol-D (</a:t>
                </a:r>
                <a14:m>
                  <m:oMath xmlns:m="http://schemas.openxmlformats.org/officeDocument/2006/math">
                    <m:sSub>
                      <m:sSubPr>
                        <m:ctrlPr>
                          <a:rPr lang="es-AR" sz="1600" i="1">
                            <a:latin typeface="Cambria Math" panose="02040503050406030204" pitchFamily="18" charset="0"/>
                          </a:rPr>
                        </m:ctrlPr>
                      </m:sSubPr>
                      <m:e>
                        <m:r>
                          <a:rPr lang="es-AR" sz="1600" i="1">
                            <a:latin typeface="Cambria Math"/>
                          </a:rPr>
                          <m:t>𝑇𝑏</m:t>
                        </m:r>
                      </m:e>
                      <m:sub>
                        <m:r>
                          <a:rPr lang="es-AR" sz="1600" i="1">
                            <a:latin typeface="Cambria Math"/>
                          </a:rPr>
                          <m:t>0,3</m:t>
                        </m:r>
                      </m:sub>
                    </m:sSub>
                    <m:sSub>
                      <m:sSubPr>
                        <m:ctrlPr>
                          <a:rPr lang="es-AR" sz="1600" i="1">
                            <a:latin typeface="Cambria Math" panose="02040503050406030204" pitchFamily="18" charset="0"/>
                          </a:rPr>
                        </m:ctrlPr>
                      </m:sSubPr>
                      <m:e>
                        <m:r>
                          <a:rPr lang="es-AR" sz="1600" i="1">
                            <a:latin typeface="Cambria Math"/>
                          </a:rPr>
                          <m:t>𝐷𝑦</m:t>
                        </m:r>
                      </m:e>
                      <m:sub>
                        <m:r>
                          <a:rPr lang="es-AR" sz="1600" i="1">
                            <a:latin typeface="Cambria Math"/>
                          </a:rPr>
                          <m:t>0,7</m:t>
                        </m:r>
                      </m:sub>
                    </m:sSub>
                    <m:sSub>
                      <m:sSubPr>
                        <m:ctrlPr>
                          <a:rPr lang="es-AR" sz="1600" i="1">
                            <a:latin typeface="Cambria Math" panose="02040503050406030204" pitchFamily="18" charset="0"/>
                          </a:rPr>
                        </m:ctrlPr>
                      </m:sSubPr>
                      <m:e>
                        <m:r>
                          <a:rPr lang="es-AR" sz="1600" i="1">
                            <a:latin typeface="Cambria Math"/>
                          </a:rPr>
                          <m:t>𝐹𝑒</m:t>
                        </m:r>
                      </m:e>
                      <m:sub>
                        <m:r>
                          <a:rPr lang="es-AR" sz="1600" i="1">
                            <a:latin typeface="Cambria Math"/>
                          </a:rPr>
                          <m:t>1,9</m:t>
                        </m:r>
                      </m:sub>
                    </m:sSub>
                    <m:r>
                      <a:rPr lang="es-AR" sz="1600" i="1">
                        <a:latin typeface="Cambria Math"/>
                      </a:rPr>
                      <m:t>)</m:t>
                    </m:r>
                  </m:oMath>
                </a14:m>
                <a:r>
                  <a:rPr lang="es-AR" sz="1600" dirty="0">
                    <a:latin typeface="Arial" panose="020B0604020202020204" pitchFamily="34" charset="0"/>
                    <a:cs typeface="Arial" panose="020B0604020202020204" pitchFamily="34" charset="0"/>
                  </a:rPr>
                  <a:t> en EE UU. </a:t>
                </a:r>
              </a:p>
              <a:p>
                <a:pPr algn="just">
                  <a:lnSpc>
                    <a:spcPct val="100000"/>
                  </a:lnSpc>
                </a:pPr>
                <a:r>
                  <a:rPr lang="es-AR" sz="1600" dirty="0">
                    <a:latin typeface="Arial" panose="020B0604020202020204" pitchFamily="34" charset="0"/>
                    <a:cs typeface="Arial" panose="020B0604020202020204" pitchFamily="34" charset="0"/>
                  </a:rPr>
                  <a:t> La Tecnología para su producción fue desarrollada en la década del 80. </a:t>
                </a:r>
              </a:p>
              <a:p>
                <a:pPr algn="just">
                  <a:lnSpc>
                    <a:spcPct val="100000"/>
                  </a:lnSpc>
                </a:pPr>
                <a:r>
                  <a:rPr lang="es-AR" sz="1600" dirty="0">
                    <a:latin typeface="Arial" panose="020B0604020202020204" pitchFamily="34" charset="0"/>
                    <a:cs typeface="Arial" panose="020B0604020202020204" pitchFamily="34" charset="0"/>
                  </a:rPr>
                  <a:t>1998 se crea el  GALFENOL es el más reciente de los materiales magnetostrictivos descubiertos, aunque su Magnetostricción es solamente 1/3 ó 1/4 de la del Terfenol-D es mucho más robusto que éste y permite su utilización en ambientes mecánicamente muy agresivos</a:t>
                </a:r>
              </a:p>
              <a:p>
                <a:pPr algn="just">
                  <a:lnSpc>
                    <a:spcPct val="100000"/>
                  </a:lnSpc>
                </a:pPr>
                <a:endParaRPr lang="es-AR" sz="1600" dirty="0">
                  <a:latin typeface="Arial" panose="020B0604020202020204" pitchFamily="34" charset="0"/>
                  <a:cs typeface="Arial" panose="020B0604020202020204" pitchFamily="34" charset="0"/>
                </a:endParaRPr>
              </a:p>
              <a:p>
                <a:pPr marL="0" indent="0" algn="just">
                  <a:buNone/>
                </a:pPr>
                <a:endParaRPr lang="es-AR" sz="1600" dirty="0"/>
              </a:p>
            </p:txBody>
          </p:sp>
        </mc:Choice>
        <mc:Fallback>
          <p:sp>
            <p:nvSpPr>
              <p:cNvPr id="3" name="2 Marcador de contenido"/>
              <p:cNvSpPr>
                <a:spLocks noGrp="1" noRot="1" noChangeAspect="1" noMove="1" noResize="1" noEditPoints="1" noAdjustHandles="1" noChangeArrowheads="1" noChangeShapeType="1" noTextEdit="1"/>
              </p:cNvSpPr>
              <p:nvPr>
                <p:ph idx="1"/>
              </p:nvPr>
            </p:nvSpPr>
            <p:spPr>
              <a:xfrm>
                <a:off x="263236" y="692696"/>
                <a:ext cx="11568546" cy="6012904"/>
              </a:xfrm>
              <a:blipFill>
                <a:blip r:embed="rId2" cstate="print"/>
                <a:stretch>
                  <a:fillRect l="-211" t="-304" r="-316" b="-1318"/>
                </a:stretch>
              </a:blipFill>
            </p:spPr>
            <p:txBody>
              <a:bodyPr/>
              <a:lstStyle/>
              <a:p>
                <a:r>
                  <a:rPr lang="es-ES">
                    <a:noFill/>
                  </a:rPr>
                  <a:t> </a:t>
                </a:r>
              </a:p>
            </p:txBody>
          </p:sp>
        </mc:Fallback>
      </mc:AlternateContent>
    </p:spTree>
    <p:extLst>
      <p:ext uri="{BB962C8B-B14F-4D97-AF65-F5344CB8AC3E}">
        <p14:creationId xmlns:p14="http://schemas.microsoft.com/office/powerpoint/2010/main" xmlns="" val="3243353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3287689" y="116633"/>
            <a:ext cx="6336991" cy="584775"/>
          </a:xfrm>
          <a:prstGeom prst="rect">
            <a:avLst/>
          </a:prstGeom>
        </p:spPr>
        <p:txBody>
          <a:bodyPr wrap="none">
            <a:spAutoFit/>
          </a:bodyPr>
          <a:lstStyle/>
          <a:p>
            <a:r>
              <a:rPr lang="es-AR" sz="3200" b="1" dirty="0">
                <a:solidFill>
                  <a:srgbClr val="FF0000"/>
                </a:solidFill>
              </a:rPr>
              <a:t>Comparación con los piezoeléctricos</a:t>
            </a:r>
          </a:p>
        </p:txBody>
      </p:sp>
      <p:pic>
        <p:nvPicPr>
          <p:cNvPr id="6" name="Imagen 5">
            <a:extLst>
              <a:ext uri="{FF2B5EF4-FFF2-40B4-BE49-F238E27FC236}">
                <a16:creationId xmlns:a16="http://schemas.microsoft.com/office/drawing/2014/main" xmlns="" id="{C2CCB481-D522-4F7E-BD36-928F5BCCAECF}"/>
              </a:ext>
            </a:extLst>
          </p:cNvPr>
          <p:cNvPicPr>
            <a:picLocks noChangeAspect="1"/>
          </p:cNvPicPr>
          <p:nvPr/>
        </p:nvPicPr>
        <p:blipFill rotWithShape="1">
          <a:blip r:embed="rId2" cstate="print"/>
          <a:srcRect l="28296" t="22464" r="39659" b="23812"/>
          <a:stretch/>
        </p:blipFill>
        <p:spPr>
          <a:xfrm>
            <a:off x="1000325" y="962067"/>
            <a:ext cx="3302315" cy="2798771"/>
          </a:xfrm>
          <a:prstGeom prst="rect">
            <a:avLst/>
          </a:prstGeom>
        </p:spPr>
      </p:pic>
      <p:pic>
        <p:nvPicPr>
          <p:cNvPr id="7" name="Imagen 6">
            <a:extLst>
              <a:ext uri="{FF2B5EF4-FFF2-40B4-BE49-F238E27FC236}">
                <a16:creationId xmlns:a16="http://schemas.microsoft.com/office/drawing/2014/main" xmlns="" id="{D47BFCCA-0268-447B-A0C4-17410ECD395A}"/>
              </a:ext>
            </a:extLst>
          </p:cNvPr>
          <p:cNvPicPr>
            <a:picLocks noChangeAspect="1"/>
          </p:cNvPicPr>
          <p:nvPr/>
        </p:nvPicPr>
        <p:blipFill rotWithShape="1">
          <a:blip r:embed="rId3" cstate="print"/>
          <a:srcRect l="25568" t="21565" r="40113" b="24712"/>
          <a:stretch/>
        </p:blipFill>
        <p:spPr>
          <a:xfrm>
            <a:off x="5908299" y="701407"/>
            <a:ext cx="3456927" cy="3061373"/>
          </a:xfrm>
          <a:prstGeom prst="rect">
            <a:avLst/>
          </a:prstGeom>
        </p:spPr>
      </p:pic>
      <p:pic>
        <p:nvPicPr>
          <p:cNvPr id="9" name="Marcador de contenido 3">
            <a:extLst>
              <a:ext uri="{FF2B5EF4-FFF2-40B4-BE49-F238E27FC236}">
                <a16:creationId xmlns:a16="http://schemas.microsoft.com/office/drawing/2014/main" xmlns="" id="{52AFF3EF-942B-4700-AC5B-5BD2197D288B}"/>
              </a:ext>
            </a:extLst>
          </p:cNvPr>
          <p:cNvPicPr>
            <a:picLocks noChangeAspect="1"/>
          </p:cNvPicPr>
          <p:nvPr/>
        </p:nvPicPr>
        <p:blipFill>
          <a:blip r:embed="rId4" cstate="print"/>
          <a:stretch>
            <a:fillRect/>
          </a:stretch>
        </p:blipFill>
        <p:spPr>
          <a:xfrm>
            <a:off x="1875920" y="3867968"/>
            <a:ext cx="4032379" cy="2908989"/>
          </a:xfrm>
          <a:prstGeom prst="rect">
            <a:avLst/>
          </a:prstGeom>
        </p:spPr>
      </p:pic>
      <p:sp>
        <p:nvSpPr>
          <p:cNvPr id="8" name="CuadroTexto 7">
            <a:extLst>
              <a:ext uri="{FF2B5EF4-FFF2-40B4-BE49-F238E27FC236}">
                <a16:creationId xmlns:a16="http://schemas.microsoft.com/office/drawing/2014/main" xmlns="" id="{A4029926-91FD-46B6-B22E-648AB2E53DEC}"/>
              </a:ext>
            </a:extLst>
          </p:cNvPr>
          <p:cNvSpPr txBox="1"/>
          <p:nvPr/>
        </p:nvSpPr>
        <p:spPr>
          <a:xfrm>
            <a:off x="6959514" y="3871058"/>
            <a:ext cx="4980851" cy="2585323"/>
          </a:xfrm>
          <a:prstGeom prst="rect">
            <a:avLst/>
          </a:prstGeom>
          <a:noFill/>
        </p:spPr>
        <p:txBody>
          <a:bodyPr wrap="none" rtlCol="0">
            <a:spAutoFit/>
          </a:bodyPr>
          <a:lstStyle/>
          <a:p>
            <a:pPr algn="just"/>
            <a:r>
              <a:rPr lang="es-ES" dirty="0">
                <a:latin typeface="Arial" panose="020B0604020202020204" pitchFamily="34" charset="0"/>
                <a:cs typeface="Arial" panose="020B0604020202020204" pitchFamily="34" charset="0"/>
              </a:rPr>
              <a:t>Se compara el fenómeno </a:t>
            </a:r>
            <a:r>
              <a:rPr lang="es-ES" b="1" dirty="0">
                <a:latin typeface="Arial" panose="020B0604020202020204" pitchFamily="34" charset="0"/>
                <a:cs typeface="Arial" panose="020B0604020202020204" pitchFamily="34" charset="0"/>
              </a:rPr>
              <a:t>piezoeléctrico</a:t>
            </a:r>
          </a:p>
          <a:p>
            <a:pPr algn="just"/>
            <a:r>
              <a:rPr lang="es-ES" dirty="0">
                <a:latin typeface="Arial" panose="020B0604020202020204" pitchFamily="34" charset="0"/>
                <a:cs typeface="Arial" panose="020B0604020202020204" pitchFamily="34" charset="0"/>
              </a:rPr>
              <a:t>con el </a:t>
            </a:r>
            <a:r>
              <a:rPr lang="es-ES" b="1" dirty="0">
                <a:latin typeface="Arial" panose="020B0604020202020204" pitchFamily="34" charset="0"/>
                <a:cs typeface="Arial" panose="020B0604020202020204" pitchFamily="34" charset="0"/>
              </a:rPr>
              <a:t>piezomagnéticos</a:t>
            </a:r>
            <a:r>
              <a:rPr lang="es-ES" dirty="0">
                <a:latin typeface="Arial" panose="020B0604020202020204" pitchFamily="34" charset="0"/>
                <a:cs typeface="Arial" panose="020B0604020202020204" pitchFamily="34" charset="0"/>
              </a:rPr>
              <a:t>. Vemos como una</a:t>
            </a:r>
          </a:p>
          <a:p>
            <a:pPr algn="just"/>
            <a:r>
              <a:rPr lang="es-ES" dirty="0">
                <a:latin typeface="Arial" panose="020B0604020202020204" pitchFamily="34" charset="0"/>
                <a:cs typeface="Arial" panose="020B0604020202020204" pitchFamily="34" charset="0"/>
              </a:rPr>
              <a:t>deformación del cristal PZT ,modifica las</a:t>
            </a:r>
          </a:p>
          <a:p>
            <a:pPr algn="just"/>
            <a:r>
              <a:rPr lang="es-ES" dirty="0">
                <a:latin typeface="Arial" panose="020B0604020202020204" pitchFamily="34" charset="0"/>
                <a:cs typeface="Arial" panose="020B0604020202020204" pitchFamily="34" charset="0"/>
              </a:rPr>
              <a:t> distribución geométrica de las carga eléctricas</a:t>
            </a:r>
          </a:p>
          <a:p>
            <a:pPr algn="just"/>
            <a:r>
              <a:rPr lang="es-ES" dirty="0">
                <a:latin typeface="Arial" panose="020B0604020202020204" pitchFamily="34" charset="0"/>
                <a:cs typeface="Arial" panose="020B0604020202020204" pitchFamily="34" charset="0"/>
              </a:rPr>
              <a:t>del cristal, generando una polarización</a:t>
            </a:r>
          </a:p>
          <a:p>
            <a:pPr algn="just"/>
            <a:r>
              <a:rPr lang="es-ES" dirty="0">
                <a:latin typeface="Arial" panose="020B0604020202020204" pitchFamily="34" charset="0"/>
                <a:cs typeface="Arial" panose="020B0604020202020204" pitchFamily="34" charset="0"/>
              </a:rPr>
              <a:t>eléctrica. Este fenómeno presenta, también </a:t>
            </a:r>
          </a:p>
          <a:p>
            <a:pPr algn="just"/>
            <a:r>
              <a:rPr lang="es-ES" dirty="0">
                <a:latin typeface="Arial" panose="020B0604020202020204" pitchFamily="34" charset="0"/>
                <a:cs typeface="Arial" panose="020B0604020202020204" pitchFamily="34" charset="0"/>
              </a:rPr>
              <a:t>ciclos de histéresis y dominios ferroeléctricos.</a:t>
            </a:r>
          </a:p>
          <a:p>
            <a:pPr algn="just"/>
            <a:r>
              <a:rPr lang="es-ES" dirty="0">
                <a:latin typeface="Arial" panose="020B0604020202020204" pitchFamily="34" charset="0"/>
                <a:cs typeface="Arial" panose="020B0604020202020204" pitchFamily="34" charset="0"/>
              </a:rPr>
              <a:t>En el esquema inferior, se ejemplifica el </a:t>
            </a:r>
          </a:p>
          <a:p>
            <a:pPr algn="just"/>
            <a:r>
              <a:rPr lang="es-ES" dirty="0">
                <a:latin typeface="Arial" panose="020B0604020202020204" pitchFamily="34" charset="0"/>
                <a:cs typeface="Arial" panose="020B0604020202020204" pitchFamily="34" charset="0"/>
              </a:rPr>
              <a:t>fenómeno de magnetostricción ya comentado</a:t>
            </a:r>
          </a:p>
        </p:txBody>
      </p:sp>
    </p:spTree>
    <p:extLst>
      <p:ext uri="{BB962C8B-B14F-4D97-AF65-F5344CB8AC3E}">
        <p14:creationId xmlns:p14="http://schemas.microsoft.com/office/powerpoint/2010/main" xmlns="" val="26053444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Marcador de contenido"/>
          <p:cNvGraphicFramePr>
            <a:graphicFrameLocks noGrp="1"/>
          </p:cNvGraphicFramePr>
          <p:nvPr>
            <p:ph idx="1"/>
            <p:extLst>
              <p:ext uri="{D42A27DB-BD31-4B8C-83A1-F6EECF244321}">
                <p14:modId xmlns:p14="http://schemas.microsoft.com/office/powerpoint/2010/main" xmlns="" val="353474119"/>
              </p:ext>
            </p:extLst>
          </p:nvPr>
        </p:nvGraphicFramePr>
        <p:xfrm>
          <a:off x="225287" y="734599"/>
          <a:ext cx="8272862" cy="31812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1 CuadroTexto"/>
          <p:cNvSpPr txBox="1"/>
          <p:nvPr/>
        </p:nvSpPr>
        <p:spPr>
          <a:xfrm>
            <a:off x="1488882" y="-781"/>
            <a:ext cx="8900957" cy="646331"/>
          </a:xfrm>
          <a:prstGeom prst="rect">
            <a:avLst/>
          </a:prstGeom>
          <a:noFill/>
        </p:spPr>
        <p:txBody>
          <a:bodyPr wrap="square" rtlCol="0">
            <a:spAutoFit/>
          </a:bodyPr>
          <a:lstStyle/>
          <a:p>
            <a:pPr algn="just"/>
            <a:r>
              <a:rPr lang="es-AR" sz="3600" b="1" dirty="0">
                <a:solidFill>
                  <a:srgbClr val="FF0000"/>
                </a:solidFill>
                <a:latin typeface="Arial" panose="020B0604020202020204" pitchFamily="34" charset="0"/>
                <a:cs typeface="Arial" panose="020B0604020202020204" pitchFamily="34" charset="0"/>
              </a:rPr>
              <a:t>Comparación con los piezoeléctricos</a:t>
            </a:r>
          </a:p>
        </p:txBody>
      </p:sp>
      <p:sp>
        <p:nvSpPr>
          <p:cNvPr id="3" name="CuadroTexto 2">
            <a:extLst>
              <a:ext uri="{FF2B5EF4-FFF2-40B4-BE49-F238E27FC236}">
                <a16:creationId xmlns:a16="http://schemas.microsoft.com/office/drawing/2014/main" xmlns="" id="{386B7054-B039-4728-935C-934564FEA92D}"/>
              </a:ext>
            </a:extLst>
          </p:cNvPr>
          <p:cNvSpPr txBox="1"/>
          <p:nvPr/>
        </p:nvSpPr>
        <p:spPr>
          <a:xfrm>
            <a:off x="8546688" y="903879"/>
            <a:ext cx="3429000" cy="3416320"/>
          </a:xfrm>
          <a:prstGeom prst="rect">
            <a:avLst/>
          </a:prstGeom>
          <a:noFill/>
        </p:spPr>
        <p:txBody>
          <a:bodyPr wrap="square" rtlCol="0">
            <a:spAutoFit/>
          </a:bodyPr>
          <a:lstStyle/>
          <a:p>
            <a:pPr algn="just"/>
            <a:r>
              <a:rPr lang="es-ES" dirty="0">
                <a:latin typeface="Arial" panose="020B0604020202020204" pitchFamily="34" charset="0"/>
                <a:cs typeface="Arial" panose="020B0604020202020204" pitchFamily="34" charset="0"/>
              </a:rPr>
              <a:t>Se compara el fenómeno piezoeléctrico con el magnetostrictivo o piezomagnéticos, ambos tienen origen distintos, pero comportamientos macroscópico similares, como puede observarse en el esquema. El piezoeléctrico trabaja con dipolos eléctricos y el piezomagnéticos con dipolos magnéticos</a:t>
            </a:r>
          </a:p>
        </p:txBody>
      </p:sp>
      <p:grpSp>
        <p:nvGrpSpPr>
          <p:cNvPr id="5" name="Grupo 4">
            <a:extLst>
              <a:ext uri="{FF2B5EF4-FFF2-40B4-BE49-F238E27FC236}">
                <a16:creationId xmlns:a16="http://schemas.microsoft.com/office/drawing/2014/main" xmlns="" id="{566F94A0-91EA-48B7-975B-B237A5313BFB}"/>
              </a:ext>
            </a:extLst>
          </p:cNvPr>
          <p:cNvGrpSpPr/>
          <p:nvPr/>
        </p:nvGrpSpPr>
        <p:grpSpPr>
          <a:xfrm>
            <a:off x="958646" y="4174158"/>
            <a:ext cx="9694726" cy="2320214"/>
            <a:chOff x="263238" y="2059431"/>
            <a:chExt cx="11651669" cy="3662609"/>
          </a:xfrm>
        </p:grpSpPr>
        <mc:AlternateContent xmlns:mc="http://schemas.openxmlformats.org/markup-compatibility/2006">
          <mc:Choice xmlns:a14="http://schemas.microsoft.com/office/drawing/2010/main" xmlns="" Requires="a14">
            <p:sp>
              <p:nvSpPr>
                <p:cNvPr id="6" name="Rectángulo: esquinas redondeadas 5">
                  <a:extLst>
                    <a:ext uri="{FF2B5EF4-FFF2-40B4-BE49-F238E27FC236}">
                      <a16:creationId xmlns:a16="http://schemas.microsoft.com/office/drawing/2014/main" id="{E89AE974-8050-4D3E-8ECB-DE1AC4FEC73D}"/>
                    </a:ext>
                  </a:extLst>
                </p:cNvPr>
                <p:cNvSpPr/>
                <p:nvPr/>
              </p:nvSpPr>
              <p:spPr>
                <a:xfrm>
                  <a:off x="4440382" y="3047999"/>
                  <a:ext cx="2992583" cy="1551709"/>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u="sng" dirty="0">
                      <a:solidFill>
                        <a:schemeClr val="tx1"/>
                      </a:solidFill>
                      <a:latin typeface="Arial" panose="020B0604020202020204" pitchFamily="34" charset="0"/>
                      <a:cs typeface="Arial" panose="020B0604020202020204" pitchFamily="34" charset="0"/>
                    </a:rPr>
                    <a:t>Parámetros mecánicos</a:t>
                  </a:r>
                </a:p>
                <a:p>
                  <a14:m>
                    <m:oMath xmlns:m="http://schemas.openxmlformats.org/officeDocument/2006/math">
                      <m:r>
                        <a:rPr lang="es-ES" sz="1600" i="1" smtClean="0">
                          <a:solidFill>
                            <a:schemeClr val="tx1"/>
                          </a:solidFill>
                          <a:latin typeface="Cambria Math" panose="02040503050406030204" pitchFamily="18" charset="0"/>
                          <a:ea typeface="Cambria Math" panose="02040503050406030204" pitchFamily="18" charset="0"/>
                        </a:rPr>
                        <m:t>𝜎</m:t>
                      </m:r>
                    </m:oMath>
                  </a14:m>
                  <a:r>
                    <a:rPr lang="es-ES" sz="1600" dirty="0">
                      <a:solidFill>
                        <a:schemeClr val="tx1"/>
                      </a:solidFill>
                      <a:latin typeface="Arial" panose="020B0604020202020204" pitchFamily="34" charset="0"/>
                      <a:cs typeface="Arial" panose="020B0604020202020204" pitchFamily="34" charset="0"/>
                    </a:rPr>
                    <a:t>: tensión </a:t>
                  </a:r>
                </a:p>
                <a:p>
                  <a14:m>
                    <m:oMath xmlns:m="http://schemas.openxmlformats.org/officeDocument/2006/math">
                      <m:r>
                        <a:rPr lang="es-ES" sz="1600" i="1" smtClean="0">
                          <a:solidFill>
                            <a:schemeClr val="tx1"/>
                          </a:solidFill>
                          <a:latin typeface="Cambria Math" panose="02040503050406030204" pitchFamily="18" charset="0"/>
                          <a:ea typeface="Cambria Math" panose="02040503050406030204" pitchFamily="18" charset="0"/>
                        </a:rPr>
                        <m:t>𝜀</m:t>
                      </m:r>
                    </m:oMath>
                  </a14:m>
                  <a:r>
                    <a:rPr lang="es-ES" sz="1600" dirty="0">
                      <a:solidFill>
                        <a:schemeClr val="tx1"/>
                      </a:solidFill>
                      <a:latin typeface="Arial" panose="020B0604020202020204" pitchFamily="34" charset="0"/>
                      <a:cs typeface="Arial" panose="020B0604020202020204" pitchFamily="34" charset="0"/>
                    </a:rPr>
                    <a:t>: deformación</a:t>
                  </a:r>
                </a:p>
                <a:p>
                  <a14:m>
                    <m:oMath xmlns:m="http://schemas.openxmlformats.org/officeDocument/2006/math">
                      <m:r>
                        <a:rPr lang="es-ES" sz="1600" b="0" i="1" smtClean="0">
                          <a:solidFill>
                            <a:schemeClr val="tx1"/>
                          </a:solidFill>
                          <a:latin typeface="Cambria Math" panose="02040503050406030204" pitchFamily="18" charset="0"/>
                        </a:rPr>
                        <m:t>𝑥</m:t>
                      </m:r>
                    </m:oMath>
                  </a14:m>
                  <a:r>
                    <a:rPr lang="es-ES" sz="1600" dirty="0">
                      <a:solidFill>
                        <a:schemeClr val="tx1"/>
                      </a:solidFill>
                      <a:latin typeface="Arial" panose="020B0604020202020204" pitchFamily="34" charset="0"/>
                      <a:cs typeface="Arial" panose="020B0604020202020204" pitchFamily="34" charset="0"/>
                    </a:rPr>
                    <a:t>: desplazamiento</a:t>
                  </a:r>
                </a:p>
              </p:txBody>
            </p:sp>
          </mc:Choice>
          <mc:Fallback>
            <p:sp>
              <p:nvSpPr>
                <p:cNvPr id="6" name="Rectángulo: esquinas redondeadas 5">
                  <a:extLst>
                    <a:ext uri="{FF2B5EF4-FFF2-40B4-BE49-F238E27FC236}">
                      <a16:creationId xmlns:a16="http://schemas.microsoft.com/office/drawing/2014/main" xmlns="" xmlns:a14="http://schemas.microsoft.com/office/drawing/2010/main" id="{E89AE974-8050-4D3E-8ECB-DE1AC4FEC73D}"/>
                    </a:ext>
                  </a:extLst>
                </p:cNvPr>
                <p:cNvSpPr>
                  <a:spLocks noRot="1" noChangeAspect="1" noMove="1" noResize="1" noEditPoints="1" noAdjustHandles="1" noChangeArrowheads="1" noChangeShapeType="1" noTextEdit="1"/>
                </p:cNvSpPr>
                <p:nvPr/>
              </p:nvSpPr>
              <p:spPr>
                <a:xfrm>
                  <a:off x="4440382" y="3047999"/>
                  <a:ext cx="2992583" cy="1551709"/>
                </a:xfrm>
                <a:prstGeom prst="roundRect">
                  <a:avLst/>
                </a:prstGeom>
                <a:blipFill>
                  <a:blip r:embed="rId7" cstate="print"/>
                  <a:stretch>
                    <a:fillRect t="-5521" b="-11656"/>
                  </a:stretch>
                </a:blipFill>
              </p:spPr>
              <p:txBody>
                <a:bodyPr/>
                <a:lstStyle/>
                <a:p>
                  <a:r>
                    <a:rPr lang="es-ES">
                      <a:noFill/>
                    </a:rPr>
                    <a:t> </a:t>
                  </a:r>
                </a:p>
              </p:txBody>
            </p:sp>
          </mc:Fallback>
        </mc:AlternateContent>
        <p:sp>
          <p:nvSpPr>
            <p:cNvPr id="7" name="Flecha: curvada hacia abajo 6">
              <a:extLst>
                <a:ext uri="{FF2B5EF4-FFF2-40B4-BE49-F238E27FC236}">
                  <a16:creationId xmlns:a16="http://schemas.microsoft.com/office/drawing/2014/main" xmlns="" id="{45EAB1D7-9935-442B-BB4D-948333807FA8}"/>
                </a:ext>
              </a:extLst>
            </p:cNvPr>
            <p:cNvSpPr/>
            <p:nvPr/>
          </p:nvSpPr>
          <p:spPr>
            <a:xfrm>
              <a:off x="7259782" y="2601654"/>
              <a:ext cx="1524000" cy="484632"/>
            </a:xfrm>
            <a:prstGeom prst="curvedDownArrow">
              <a:avLst>
                <a:gd name="adj1" fmla="val 25000"/>
                <a:gd name="adj2" fmla="val 50000"/>
                <a:gd name="adj3" fmla="val 466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8" name="Flecha: curvada hacia abajo 7">
              <a:extLst>
                <a:ext uri="{FF2B5EF4-FFF2-40B4-BE49-F238E27FC236}">
                  <a16:creationId xmlns:a16="http://schemas.microsoft.com/office/drawing/2014/main" xmlns="" id="{B301ACE4-F1B9-4AF5-A051-DEFF71BE699F}"/>
                </a:ext>
              </a:extLst>
            </p:cNvPr>
            <p:cNvSpPr/>
            <p:nvPr/>
          </p:nvSpPr>
          <p:spPr>
            <a:xfrm>
              <a:off x="3144983" y="2601654"/>
              <a:ext cx="1524000" cy="484632"/>
            </a:xfrm>
            <a:prstGeom prst="curvedDownArrow">
              <a:avLst>
                <a:gd name="adj1" fmla="val 25000"/>
                <a:gd name="adj2" fmla="val 50000"/>
                <a:gd name="adj3" fmla="val 466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9" name="Flecha: curvada hacia abajo 8">
              <a:extLst>
                <a:ext uri="{FF2B5EF4-FFF2-40B4-BE49-F238E27FC236}">
                  <a16:creationId xmlns:a16="http://schemas.microsoft.com/office/drawing/2014/main" xmlns="" id="{D7B59129-3574-488B-8D8D-5C6831DB5D8F}"/>
                </a:ext>
              </a:extLst>
            </p:cNvPr>
            <p:cNvSpPr/>
            <p:nvPr/>
          </p:nvSpPr>
          <p:spPr>
            <a:xfrm rot="10615770">
              <a:off x="7192479" y="4595135"/>
              <a:ext cx="1524000" cy="484632"/>
            </a:xfrm>
            <a:prstGeom prst="curvedDownArrow">
              <a:avLst>
                <a:gd name="adj1" fmla="val 25000"/>
                <a:gd name="adj2" fmla="val 50000"/>
                <a:gd name="adj3" fmla="val 466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0" name="Flecha: curvada hacia abajo 9">
              <a:extLst>
                <a:ext uri="{FF2B5EF4-FFF2-40B4-BE49-F238E27FC236}">
                  <a16:creationId xmlns:a16="http://schemas.microsoft.com/office/drawing/2014/main" xmlns="" id="{79E32608-BECB-4E8D-A04B-59DC1ADDECF0}"/>
                </a:ext>
              </a:extLst>
            </p:cNvPr>
            <p:cNvSpPr/>
            <p:nvPr/>
          </p:nvSpPr>
          <p:spPr>
            <a:xfrm rot="10800000">
              <a:off x="3086101" y="4590562"/>
              <a:ext cx="1524000" cy="484632"/>
            </a:xfrm>
            <a:prstGeom prst="curvedDownArrow">
              <a:avLst>
                <a:gd name="adj1" fmla="val 25000"/>
                <a:gd name="adj2" fmla="val 50000"/>
                <a:gd name="adj3" fmla="val 466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1" name="CuadroTexto 10">
              <a:extLst>
                <a:ext uri="{FF2B5EF4-FFF2-40B4-BE49-F238E27FC236}">
                  <a16:creationId xmlns:a16="http://schemas.microsoft.com/office/drawing/2014/main" xmlns="" id="{E68E97FB-1951-4A23-AD5B-4AA5BDA0FDE5}"/>
                </a:ext>
              </a:extLst>
            </p:cNvPr>
            <p:cNvSpPr txBox="1"/>
            <p:nvPr/>
          </p:nvSpPr>
          <p:spPr>
            <a:xfrm>
              <a:off x="7259782" y="2059431"/>
              <a:ext cx="1556836" cy="369332"/>
            </a:xfrm>
            <a:prstGeom prst="rect">
              <a:avLst/>
            </a:prstGeom>
            <a:noFill/>
          </p:spPr>
          <p:txBody>
            <a:bodyPr wrap="none" rtlCol="0">
              <a:spAutoFit/>
            </a:bodyPr>
            <a:lstStyle/>
            <a:p>
              <a:r>
                <a:rPr lang="es-AR" b="1" dirty="0">
                  <a:latin typeface="Arial" panose="020B0604020202020204" pitchFamily="34" charset="0"/>
                  <a:cs typeface="Arial" panose="020B0604020202020204" pitchFamily="34" charset="0"/>
                </a:rPr>
                <a:t>Efecto Joule</a:t>
              </a:r>
              <a:endParaRPr lang="es-ES" dirty="0">
                <a:latin typeface="Arial" panose="020B0604020202020204" pitchFamily="34" charset="0"/>
                <a:cs typeface="Arial" panose="020B0604020202020204" pitchFamily="34" charset="0"/>
              </a:endParaRPr>
            </a:p>
          </p:txBody>
        </p:sp>
        <p:sp>
          <p:nvSpPr>
            <p:cNvPr id="12" name="CuadroTexto 11">
              <a:extLst>
                <a:ext uri="{FF2B5EF4-FFF2-40B4-BE49-F238E27FC236}">
                  <a16:creationId xmlns:a16="http://schemas.microsoft.com/office/drawing/2014/main" xmlns="" id="{D7D5B2A3-B97F-49B7-A033-712C8EEB354E}"/>
                </a:ext>
              </a:extLst>
            </p:cNvPr>
            <p:cNvSpPr txBox="1"/>
            <p:nvPr/>
          </p:nvSpPr>
          <p:spPr>
            <a:xfrm>
              <a:off x="7361024" y="5052341"/>
              <a:ext cx="1706557" cy="369332"/>
            </a:xfrm>
            <a:prstGeom prst="rect">
              <a:avLst/>
            </a:prstGeom>
            <a:noFill/>
          </p:spPr>
          <p:txBody>
            <a:bodyPr wrap="none" rtlCol="0">
              <a:spAutoFit/>
            </a:bodyPr>
            <a:lstStyle/>
            <a:p>
              <a:r>
                <a:rPr lang="es-AR" b="1" dirty="0">
                  <a:latin typeface="Arial" panose="020B0604020202020204" pitchFamily="34" charset="0"/>
                  <a:cs typeface="Arial" panose="020B0604020202020204" pitchFamily="34" charset="0"/>
                </a:rPr>
                <a:t>Efecto  Villari </a:t>
              </a:r>
              <a:endParaRPr lang="es-ES" dirty="0">
                <a:latin typeface="Arial" panose="020B0604020202020204" pitchFamily="34" charset="0"/>
                <a:cs typeface="Arial" panose="020B0604020202020204" pitchFamily="34" charset="0"/>
              </a:endParaRPr>
            </a:p>
          </p:txBody>
        </p:sp>
        <p:sp>
          <p:nvSpPr>
            <p:cNvPr id="13" name="CuadroTexto 12">
              <a:extLst>
                <a:ext uri="{FF2B5EF4-FFF2-40B4-BE49-F238E27FC236}">
                  <a16:creationId xmlns:a16="http://schemas.microsoft.com/office/drawing/2014/main" xmlns="" id="{731BC3FA-A178-42C0-865F-770B69FF4C74}"/>
                </a:ext>
              </a:extLst>
            </p:cNvPr>
            <p:cNvSpPr txBox="1"/>
            <p:nvPr/>
          </p:nvSpPr>
          <p:spPr>
            <a:xfrm>
              <a:off x="2660487" y="2081406"/>
              <a:ext cx="2492990" cy="369332"/>
            </a:xfrm>
            <a:prstGeom prst="rect">
              <a:avLst/>
            </a:prstGeom>
            <a:noFill/>
          </p:spPr>
          <p:txBody>
            <a:bodyPr wrap="none" rtlCol="0">
              <a:spAutoFit/>
            </a:bodyPr>
            <a:lstStyle/>
            <a:p>
              <a:r>
                <a:rPr lang="es-ES" b="1" dirty="0">
                  <a:latin typeface="Arial" panose="020B0604020202020204" pitchFamily="34" charset="0"/>
                  <a:cs typeface="Arial" panose="020B0604020202020204" pitchFamily="34" charset="0"/>
                </a:rPr>
                <a:t>Efecto piezoeléctrico</a:t>
              </a:r>
            </a:p>
          </p:txBody>
        </p:sp>
        <p:sp>
          <p:nvSpPr>
            <p:cNvPr id="14" name="Rectángulo: esquinas redondeadas 13">
              <a:extLst>
                <a:ext uri="{FF2B5EF4-FFF2-40B4-BE49-F238E27FC236}">
                  <a16:creationId xmlns:a16="http://schemas.microsoft.com/office/drawing/2014/main" xmlns="" id="{84F39288-625D-4DCC-AC8A-EC939E9F1479}"/>
                </a:ext>
              </a:extLst>
            </p:cNvPr>
            <p:cNvSpPr/>
            <p:nvPr/>
          </p:nvSpPr>
          <p:spPr>
            <a:xfrm>
              <a:off x="263238" y="3025478"/>
              <a:ext cx="2992582" cy="1551709"/>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u="sng" dirty="0">
                  <a:solidFill>
                    <a:schemeClr val="tx1"/>
                  </a:solidFill>
                  <a:latin typeface="Arial" panose="020B0604020202020204" pitchFamily="34" charset="0"/>
                  <a:cs typeface="Arial" panose="020B0604020202020204" pitchFamily="34" charset="0"/>
                </a:rPr>
                <a:t>Parámetros eléctricos</a:t>
              </a:r>
            </a:p>
            <a:p>
              <a:r>
                <a:rPr lang="es-ES" sz="1600" dirty="0">
                  <a:solidFill>
                    <a:schemeClr val="tx1"/>
                  </a:solidFill>
                  <a:latin typeface="Arial" panose="020B0604020202020204" pitchFamily="34" charset="0"/>
                  <a:cs typeface="Arial" panose="020B0604020202020204" pitchFamily="34" charset="0"/>
                </a:rPr>
                <a:t>E: campo eléctrico</a:t>
              </a:r>
            </a:p>
            <a:p>
              <a:r>
                <a:rPr lang="es-ES" sz="1600" dirty="0">
                  <a:solidFill>
                    <a:schemeClr val="tx1"/>
                  </a:solidFill>
                  <a:latin typeface="Arial" panose="020B0604020202020204" pitchFamily="34" charset="0"/>
                  <a:cs typeface="Arial" panose="020B0604020202020204" pitchFamily="34" charset="0"/>
                </a:rPr>
                <a:t>D: inducción eléctrica</a:t>
              </a:r>
            </a:p>
            <a:p>
              <a:r>
                <a:rPr lang="es-ES" sz="1600" dirty="0">
                  <a:solidFill>
                    <a:schemeClr val="tx1"/>
                  </a:solidFill>
                  <a:latin typeface="Arial" panose="020B0604020202020204" pitchFamily="34" charset="0"/>
                  <a:cs typeface="Arial" panose="020B0604020202020204" pitchFamily="34" charset="0"/>
                </a:rPr>
                <a:t>P: polarización</a:t>
              </a:r>
            </a:p>
          </p:txBody>
        </p:sp>
        <p:sp>
          <p:nvSpPr>
            <p:cNvPr id="15" name="Rectángulo: esquinas redondeadas 14">
              <a:extLst>
                <a:ext uri="{FF2B5EF4-FFF2-40B4-BE49-F238E27FC236}">
                  <a16:creationId xmlns:a16="http://schemas.microsoft.com/office/drawing/2014/main" xmlns="" id="{5CF21A4B-1883-45FA-8DBA-4B090FEF2825}"/>
                </a:ext>
              </a:extLst>
            </p:cNvPr>
            <p:cNvSpPr/>
            <p:nvPr/>
          </p:nvSpPr>
          <p:spPr>
            <a:xfrm>
              <a:off x="8617527" y="3025478"/>
              <a:ext cx="3297380" cy="1551709"/>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600" u="sng" dirty="0">
                  <a:solidFill>
                    <a:schemeClr val="tx1"/>
                  </a:solidFill>
                  <a:latin typeface="Arial" panose="020B0604020202020204" pitchFamily="34" charset="0"/>
                  <a:cs typeface="Arial" panose="020B0604020202020204" pitchFamily="34" charset="0"/>
                </a:rPr>
                <a:t>Parámetros magnéticos</a:t>
              </a:r>
            </a:p>
            <a:p>
              <a:r>
                <a:rPr lang="es-ES" sz="1600" dirty="0">
                  <a:solidFill>
                    <a:schemeClr val="tx1"/>
                  </a:solidFill>
                  <a:latin typeface="Arial" panose="020B0604020202020204" pitchFamily="34" charset="0"/>
                  <a:cs typeface="Arial" panose="020B0604020202020204" pitchFamily="34" charset="0"/>
                </a:rPr>
                <a:t>H: campo magnético</a:t>
              </a:r>
            </a:p>
            <a:p>
              <a:r>
                <a:rPr lang="es-ES" sz="1600" dirty="0">
                  <a:solidFill>
                    <a:schemeClr val="tx1"/>
                  </a:solidFill>
                  <a:latin typeface="Arial" panose="020B0604020202020204" pitchFamily="34" charset="0"/>
                  <a:cs typeface="Arial" panose="020B0604020202020204" pitchFamily="34" charset="0"/>
                </a:rPr>
                <a:t>B: inducción magnética</a:t>
              </a:r>
            </a:p>
            <a:p>
              <a:r>
                <a:rPr lang="es-ES" sz="1600" dirty="0">
                  <a:solidFill>
                    <a:schemeClr val="tx1"/>
                  </a:solidFill>
                  <a:latin typeface="Arial" panose="020B0604020202020204" pitchFamily="34" charset="0"/>
                  <a:cs typeface="Arial" panose="020B0604020202020204" pitchFamily="34" charset="0"/>
                </a:rPr>
                <a:t>M: magnetización</a:t>
              </a:r>
            </a:p>
          </p:txBody>
        </p:sp>
        <p:sp>
          <p:nvSpPr>
            <p:cNvPr id="16" name="CuadroTexto 15">
              <a:extLst>
                <a:ext uri="{FF2B5EF4-FFF2-40B4-BE49-F238E27FC236}">
                  <a16:creationId xmlns:a16="http://schemas.microsoft.com/office/drawing/2014/main" xmlns="" id="{F375E43E-BCA2-4872-83C1-5CA06384636F}"/>
                </a:ext>
              </a:extLst>
            </p:cNvPr>
            <p:cNvSpPr txBox="1"/>
            <p:nvPr/>
          </p:nvSpPr>
          <p:spPr>
            <a:xfrm>
              <a:off x="2785178" y="5075709"/>
              <a:ext cx="2492990" cy="646331"/>
            </a:xfrm>
            <a:prstGeom prst="rect">
              <a:avLst/>
            </a:prstGeom>
            <a:noFill/>
          </p:spPr>
          <p:txBody>
            <a:bodyPr wrap="none" rtlCol="0">
              <a:spAutoFit/>
            </a:bodyPr>
            <a:lstStyle/>
            <a:p>
              <a:r>
                <a:rPr lang="es-ES" b="1" dirty="0">
                  <a:latin typeface="Arial" panose="020B0604020202020204" pitchFamily="34" charset="0"/>
                  <a:cs typeface="Arial" panose="020B0604020202020204" pitchFamily="34" charset="0"/>
                </a:rPr>
                <a:t>Efecto piezoeléctrico</a:t>
              </a:r>
            </a:p>
            <a:p>
              <a:pPr algn="ctr"/>
              <a:r>
                <a:rPr lang="es-ES" b="1" dirty="0">
                  <a:latin typeface="Arial" panose="020B0604020202020204" pitchFamily="34" charset="0"/>
                  <a:cs typeface="Arial" panose="020B0604020202020204" pitchFamily="34" charset="0"/>
                </a:rPr>
                <a:t>inverso</a:t>
              </a:r>
            </a:p>
          </p:txBody>
        </p:sp>
      </p:grpSp>
    </p:spTree>
    <p:extLst>
      <p:ext uri="{BB962C8B-B14F-4D97-AF65-F5344CB8AC3E}">
        <p14:creationId xmlns:p14="http://schemas.microsoft.com/office/powerpoint/2010/main" xmlns="" val="10973453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F6A226A-EB49-482D-993D-55C225DC5EF8}"/>
              </a:ext>
            </a:extLst>
          </p:cNvPr>
          <p:cNvSpPr>
            <a:spLocks noGrp="1"/>
          </p:cNvSpPr>
          <p:nvPr>
            <p:ph type="title"/>
          </p:nvPr>
        </p:nvSpPr>
        <p:spPr>
          <a:xfrm>
            <a:off x="838200" y="188145"/>
            <a:ext cx="10515600" cy="151069"/>
          </a:xfrm>
        </p:spPr>
        <p:txBody>
          <a:bodyPr>
            <a:normAutofit fontScale="90000"/>
          </a:bodyPr>
          <a:lstStyle/>
          <a:p>
            <a:pPr algn="ctr"/>
            <a:r>
              <a:rPr lang="es-ES" b="1" dirty="0">
                <a:solidFill>
                  <a:srgbClr val="FF0000"/>
                </a:solidFill>
              </a:rPr>
              <a:t>Efecto Wiedemann</a:t>
            </a:r>
          </a:p>
        </p:txBody>
      </p:sp>
      <mc:AlternateContent xmlns:mc="http://schemas.openxmlformats.org/markup-compatibility/2006">
        <mc:Choice xmlns:a14="http://schemas.microsoft.com/office/drawing/2010/main" xmlns="" Requires="a14">
          <p:sp>
            <p:nvSpPr>
              <p:cNvPr id="3" name="Marcador de contenido 2">
                <a:extLst>
                  <a:ext uri="{FF2B5EF4-FFF2-40B4-BE49-F238E27FC236}">
                    <a16:creationId xmlns:a16="http://schemas.microsoft.com/office/drawing/2014/main" id="{E56755F1-36B9-4814-BBF0-304ACC2DC95D}"/>
                  </a:ext>
                </a:extLst>
              </p:cNvPr>
              <p:cNvSpPr>
                <a:spLocks noGrp="1"/>
              </p:cNvSpPr>
              <p:nvPr>
                <p:ph idx="1"/>
              </p:nvPr>
            </p:nvSpPr>
            <p:spPr>
              <a:xfrm>
                <a:off x="838200" y="870155"/>
                <a:ext cx="10515600" cy="5306808"/>
              </a:xfrm>
            </p:spPr>
            <p:txBody>
              <a:bodyPr>
                <a:normAutofit fontScale="70000" lnSpcReduction="20000"/>
              </a:bodyPr>
              <a:lstStyle/>
              <a:p>
                <a:pPr algn="just">
                  <a:lnSpc>
                    <a:spcPct val="120000"/>
                  </a:lnSpc>
                </a:pPr>
                <a:r>
                  <a:rPr lang="es-ES" dirty="0">
                    <a:latin typeface="Arial" panose="020B0604020202020204" pitchFamily="34" charset="0"/>
                    <a:cs typeface="Arial" panose="020B0604020202020204" pitchFamily="34" charset="0"/>
                  </a:rPr>
                  <a:t>Cuando una corriente  eléctrica pasado a través de un conductor se genera un campo magnético axial, si el cable es ferromagnético y se acerca otro campo perpendicular al cable ferromagnético, se produce una torsión en la zona del campo magnético, llamado, efecto </a:t>
                </a:r>
                <a:r>
                  <a:rPr lang="es-ES" b="1" dirty="0">
                    <a:latin typeface="Arial" panose="020B0604020202020204" pitchFamily="34" charset="0"/>
                    <a:cs typeface="Arial" panose="020B0604020202020204" pitchFamily="34" charset="0"/>
                  </a:rPr>
                  <a:t>Wiedemann, </a:t>
                </a:r>
                <a:r>
                  <a:rPr lang="es-ES" dirty="0">
                    <a:latin typeface="Arial" panose="020B0604020202020204" pitchFamily="34" charset="0"/>
                    <a:cs typeface="Arial" panose="020B0604020202020204" pitchFamily="34" charset="0"/>
                  </a:rPr>
                  <a:t>(</a:t>
                </a:r>
                <a:r>
                  <a:rPr lang="es-ES" dirty="0"/>
                  <a:t>1858 )</a:t>
                </a:r>
                <a:r>
                  <a:rPr lang="es-ES" dirty="0">
                    <a:latin typeface="Arial" panose="020B0604020202020204" pitchFamily="34" charset="0"/>
                    <a:cs typeface="Arial" panose="020B0604020202020204" pitchFamily="34" charset="0"/>
                  </a:rPr>
                  <a:t>. </a:t>
                </a:r>
              </a:p>
              <a:p>
                <a:pPr algn="just">
                  <a:lnSpc>
                    <a:spcPct val="120000"/>
                  </a:lnSpc>
                </a:pPr>
                <a:r>
                  <a:rPr lang="es-ES" dirty="0">
                    <a:latin typeface="Arial" panose="020B0604020202020204" pitchFamily="34" charset="0"/>
                    <a:cs typeface="Arial" panose="020B0604020202020204" pitchFamily="34" charset="0"/>
                  </a:rPr>
                  <a:t>La torsión es causada por la interacción del campo magnético axial y el campo generalmente de un imán permanente. En los casos prácticos la corriente es un pulso de corta duración,</a:t>
                </a:r>
                <a14:m>
                  <m:oMath xmlns:m="http://schemas.openxmlformats.org/officeDocument/2006/math">
                    <m:r>
                      <a:rPr lang="es-ES" b="0" i="1" smtClean="0">
                        <a:latin typeface="Cambria Math" panose="02040503050406030204" pitchFamily="18" charset="0"/>
                      </a:rPr>
                      <m:t>−1 ó 2</m:t>
                    </m:r>
                    <m:r>
                      <a:rPr lang="es-ES" b="0" i="1" smtClean="0">
                        <a:latin typeface="Cambria Math" panose="02040503050406030204" pitchFamily="18" charset="0"/>
                        <a:ea typeface="Cambria Math" panose="02040503050406030204" pitchFamily="18" charset="0"/>
                      </a:rPr>
                      <m:t>𝜇</m:t>
                    </m:r>
                    <m:r>
                      <a:rPr lang="es-ES" b="0" i="1" smtClean="0">
                        <a:latin typeface="Cambria Math" panose="02040503050406030204" pitchFamily="18" charset="0"/>
                        <a:ea typeface="Cambria Math" panose="02040503050406030204" pitchFamily="18" charset="0"/>
                      </a:rPr>
                      <m:t>𝑠</m:t>
                    </m:r>
                  </m:oMath>
                </a14:m>
                <a:r>
                  <a:rPr lang="es-ES" dirty="0">
                    <a:latin typeface="Arial" panose="020B0604020202020204" pitchFamily="34" charset="0"/>
                    <a:cs typeface="Arial" panose="020B0604020202020204" pitchFamily="34" charset="0"/>
                  </a:rPr>
                  <a:t>; </a:t>
                </a:r>
              </a:p>
              <a:p>
                <a:pPr algn="just">
                  <a:lnSpc>
                    <a:spcPct val="120000"/>
                  </a:lnSpc>
                </a:pPr>
                <a:r>
                  <a:rPr lang="es-ES" dirty="0">
                    <a:latin typeface="Arial" panose="020B0604020202020204" pitchFamily="34" charset="0"/>
                    <a:cs typeface="Arial" panose="020B0604020202020204" pitchFamily="34" charset="0"/>
                  </a:rPr>
                  <a:t>Recordemos que la densidad de corriente mínima circula por el centro del cable (dependiendo del diámetro del mismo) y la máxima en la superficie efecto pelicular. Como se puede ver en el esquema siguiente este fenómeno es utilizado como medidor de nivel y distancias.</a:t>
                </a:r>
              </a:p>
              <a:p>
                <a:pPr algn="just">
                  <a:lnSpc>
                    <a:spcPct val="120000"/>
                  </a:lnSpc>
                </a:pPr>
                <a:r>
                  <a:rPr lang="es-ES" dirty="0">
                    <a:latin typeface="Arial" panose="020B0604020202020204" pitchFamily="34" charset="0"/>
                    <a:cs typeface="Arial" panose="020B0604020202020204" pitchFamily="34" charset="0"/>
                  </a:rPr>
                  <a:t> El sensor de desplazamiento magnetostrictivo tiene las ventajas de poseer alta precisión en la medición, gran rango de medición y alta confiabilidad. Es ampliamente utilizado en el  control del desplazamiento y medición de nivel petroquímico. </a:t>
                </a:r>
              </a:p>
            </p:txBody>
          </p:sp>
        </mc:Choice>
        <mc:Fallback>
          <p:sp>
            <p:nvSpPr>
              <p:cNvPr id="3" name="Marcador de contenido 2">
                <a:extLst>
                  <a:ext uri="{FF2B5EF4-FFF2-40B4-BE49-F238E27FC236}">
                    <a16:creationId xmlns:a16="http://schemas.microsoft.com/office/drawing/2014/main" xmlns="" xmlns:a14="http://schemas.microsoft.com/office/drawing/2010/main" id="{E56755F1-36B9-4814-BBF0-304ACC2DC95D}"/>
                  </a:ext>
                </a:extLst>
              </p:cNvPr>
              <p:cNvSpPr>
                <a:spLocks noGrp="1" noRot="1" noChangeAspect="1" noMove="1" noResize="1" noEditPoints="1" noAdjustHandles="1" noChangeArrowheads="1" noChangeShapeType="1" noTextEdit="1"/>
              </p:cNvSpPr>
              <p:nvPr>
                <p:ph idx="1"/>
              </p:nvPr>
            </p:nvSpPr>
            <p:spPr>
              <a:xfrm>
                <a:off x="838200" y="870155"/>
                <a:ext cx="10515600" cy="5306808"/>
              </a:xfrm>
              <a:blipFill>
                <a:blip r:embed="rId2" cstate="print"/>
                <a:stretch>
                  <a:fillRect l="-522" t="-575" r="-580"/>
                </a:stretch>
              </a:blipFill>
            </p:spPr>
            <p:txBody>
              <a:bodyPr/>
              <a:lstStyle/>
              <a:p>
                <a:r>
                  <a:rPr lang="es-ES">
                    <a:noFill/>
                  </a:rPr>
                  <a:t> </a:t>
                </a:r>
              </a:p>
            </p:txBody>
          </p:sp>
        </mc:Fallback>
      </mc:AlternateContent>
    </p:spTree>
    <p:extLst>
      <p:ext uri="{BB962C8B-B14F-4D97-AF65-F5344CB8AC3E}">
        <p14:creationId xmlns:p14="http://schemas.microsoft.com/office/powerpoint/2010/main" xmlns="" val="1099312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E31855E-6B6D-4F03-9E40-E8165B0F2A48}"/>
              </a:ext>
            </a:extLst>
          </p:cNvPr>
          <p:cNvSpPr>
            <a:spLocks noGrp="1"/>
          </p:cNvSpPr>
          <p:nvPr>
            <p:ph type="title"/>
          </p:nvPr>
        </p:nvSpPr>
        <p:spPr>
          <a:xfrm>
            <a:off x="838200" y="226580"/>
            <a:ext cx="10515600" cy="410729"/>
          </a:xfrm>
        </p:spPr>
        <p:txBody>
          <a:bodyPr>
            <a:normAutofit fontScale="90000"/>
          </a:bodyPr>
          <a:lstStyle/>
          <a:p>
            <a:pPr algn="ctr"/>
            <a:r>
              <a:rPr lang="es-AR" b="1" dirty="0">
                <a:solidFill>
                  <a:srgbClr val="FF0000"/>
                </a:solidFill>
                <a:latin typeface="Arial" panose="020B0604020202020204" pitchFamily="34" charset="0"/>
                <a:cs typeface="Arial" panose="020B0604020202020204" pitchFamily="34" charset="0"/>
              </a:rPr>
              <a:t>ferromagnetismo</a:t>
            </a:r>
            <a:endParaRPr lang="es-ES" dirty="0"/>
          </a:p>
        </p:txBody>
      </p:sp>
      <mc:AlternateContent xmlns:mc="http://schemas.openxmlformats.org/markup-compatibility/2006">
        <mc:Choice xmlns:a14="http://schemas.microsoft.com/office/drawing/2010/main" xmlns="" Requires="a14">
          <p:sp>
            <p:nvSpPr>
              <p:cNvPr id="3" name="Marcador de contenido 2">
                <a:extLst>
                  <a:ext uri="{FF2B5EF4-FFF2-40B4-BE49-F238E27FC236}">
                    <a16:creationId xmlns:a16="http://schemas.microsoft.com/office/drawing/2014/main" id="{E5F73664-75BC-49D5-845E-F8B934B8D1EC}"/>
                  </a:ext>
                </a:extLst>
              </p:cNvPr>
              <p:cNvSpPr>
                <a:spLocks noGrp="1"/>
              </p:cNvSpPr>
              <p:nvPr>
                <p:ph idx="1"/>
              </p:nvPr>
            </p:nvSpPr>
            <p:spPr>
              <a:xfrm>
                <a:off x="720436" y="1191491"/>
                <a:ext cx="10633364" cy="6082145"/>
              </a:xfrm>
            </p:spPr>
            <p:txBody>
              <a:bodyPr>
                <a:normAutofit fontScale="70000" lnSpcReduction="20000"/>
              </a:bodyPr>
              <a:lstStyle/>
              <a:p>
                <a:pPr algn="just">
                  <a:lnSpc>
                    <a:spcPct val="120000"/>
                  </a:lnSpc>
                </a:pPr>
                <a:r>
                  <a:rPr lang="es-ES" dirty="0">
                    <a:latin typeface="Arial" panose="020B0604020202020204" pitchFamily="34" charset="0"/>
                    <a:cs typeface="Arial" panose="020B0604020202020204" pitchFamily="34" charset="0"/>
                  </a:rPr>
                  <a:t>Veamos que sucede por arriba de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𝑇</m:t>
                        </m:r>
                      </m:e>
                      <m:sub>
                        <m:r>
                          <a:rPr lang="es-ES" i="1">
                            <a:latin typeface="Cambria Math" panose="02040503050406030204" pitchFamily="18" charset="0"/>
                          </a:rPr>
                          <m:t>𝑐</m:t>
                        </m:r>
                        <m:r>
                          <a:rPr lang="es-ES" i="1">
                            <a:latin typeface="Cambria Math" panose="02040503050406030204" pitchFamily="18" charset="0"/>
                          </a:rPr>
                          <m:t> </m:t>
                        </m:r>
                      </m:sub>
                    </m:sSub>
                    <m:r>
                      <a:rPr lang="es-ES" b="0" i="0" smtClean="0">
                        <a:latin typeface="Cambria Math" panose="02040503050406030204" pitchFamily="18" charset="0"/>
                      </a:rPr>
                      <m:t>;</m:t>
                    </m:r>
                  </m:oMath>
                </a14:m>
                <a:r>
                  <a:rPr lang="es-ES" dirty="0">
                    <a:latin typeface="Arial" panose="020B0604020202020204" pitchFamily="34" charset="0"/>
                    <a:cs typeface="Arial" panose="020B0604020202020204" pitchFamily="34" charset="0"/>
                  </a:rPr>
                  <a:t>sabemos que cada átomo de hierro posee un momento magnético determinado por los electrones no apareado luego debe existir una interacción entre ellos aparte de la que los mantiene unidos.</a:t>
                </a:r>
              </a:p>
              <a:p>
                <a:pPr algn="just">
                  <a:lnSpc>
                    <a:spcPct val="120000"/>
                  </a:lnSpc>
                </a:pPr>
                <a:r>
                  <a:rPr lang="es-ES" dirty="0">
                    <a:latin typeface="Arial" panose="020B0604020202020204" pitchFamily="34" charset="0"/>
                    <a:cs typeface="Arial" panose="020B0604020202020204" pitchFamily="34" charset="0"/>
                  </a:rPr>
                  <a:t>También sabemos que las estructuras cristalinas de los solidos metálicos son consistentes con una imagen de ellos como esferas duras empaquetadas y que la energía térmica esta asociada con la vibración de estos en su posición de equilibrio. A mayor temperatura mayor es el rango de oscilación, Compitiendo con los momentos magnéticos  que por arriba de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𝑇</m:t>
                        </m:r>
                      </m:e>
                      <m:sub>
                        <m:r>
                          <a:rPr lang="es-ES" i="1">
                            <a:latin typeface="Cambria Math" panose="02040503050406030204" pitchFamily="18" charset="0"/>
                          </a:rPr>
                          <m:t>𝑐</m:t>
                        </m:r>
                        <m:r>
                          <a:rPr lang="es-ES" i="1">
                            <a:latin typeface="Cambria Math" panose="02040503050406030204" pitchFamily="18" charset="0"/>
                          </a:rPr>
                          <m:t> </m:t>
                        </m:r>
                      </m:sub>
                    </m:sSub>
                  </m:oMath>
                </a14:m>
                <a:r>
                  <a:rPr lang="es-ES" dirty="0">
                    <a:latin typeface="Arial" panose="020B0604020202020204" pitchFamily="34" charset="0"/>
                    <a:cs typeface="Arial" panose="020B0604020202020204" pitchFamily="34" charset="0"/>
                  </a:rPr>
                  <a:t>no logran generar un orden magnético, por tanto el solido no presenta un momento magnético total. Si se acerca un imán se logra un momento magnético.</a:t>
                </a:r>
              </a:p>
              <a:p>
                <a:pPr algn="just">
                  <a:lnSpc>
                    <a:spcPct val="120000"/>
                  </a:lnSpc>
                </a:pPr>
                <a:r>
                  <a:rPr lang="es-ES" dirty="0">
                    <a:latin typeface="Arial" panose="020B0604020202020204" pitchFamily="34" charset="0"/>
                    <a:cs typeface="Arial" panose="020B0604020202020204" pitchFamily="34" charset="0"/>
                  </a:rPr>
                  <a:t>Al bajar la temperatura comienza a generarse un orden coincidiendo con las afirmaciones de </a:t>
                </a:r>
                <a:r>
                  <a:rPr lang="es-AR" dirty="0" err="1">
                    <a:latin typeface="Arial" panose="020B0604020202020204" pitchFamily="34" charset="0"/>
                    <a:cs typeface="Arial" panose="020B0604020202020204" pitchFamily="34" charset="0"/>
                  </a:rPr>
                  <a:t>Gnedenko</a:t>
                </a:r>
                <a:r>
                  <a:rPr lang="es-AR" dirty="0">
                    <a:latin typeface="Arial" panose="020B0604020202020204" pitchFamily="34" charset="0"/>
                    <a:cs typeface="Arial" panose="020B0604020202020204" pitchFamily="34" charset="0"/>
                  </a:rPr>
                  <a:t> </a:t>
                </a:r>
                <a:r>
                  <a:rPr lang="es-AR" dirty="0" err="1">
                    <a:latin typeface="Arial" panose="020B0604020202020204" pitchFamily="34" charset="0"/>
                    <a:cs typeface="Arial" panose="020B0604020202020204" pitchFamily="34" charset="0"/>
                  </a:rPr>
                  <a:t>Kolmogoroff</a:t>
                </a:r>
                <a:r>
                  <a:rPr lang="es-AR" dirty="0">
                    <a:latin typeface="Arial" panose="020B0604020202020204" pitchFamily="34" charset="0"/>
                    <a:cs typeface="Arial" panose="020B0604020202020204" pitchFamily="34" charset="0"/>
                  </a:rPr>
                  <a:t>  que escribieron: los fenómenos aleatorios considerados en su acción colectiva a gran escala, crean una regularidad no aleatoria.</a:t>
                </a:r>
              </a:p>
              <a:p>
                <a:pPr algn="just">
                  <a:lnSpc>
                    <a:spcPct val="120000"/>
                  </a:lnSpc>
                </a:pPr>
                <a:r>
                  <a:rPr lang="es-AR" dirty="0">
                    <a:latin typeface="Arial" panose="020B0604020202020204" pitchFamily="34" charset="0"/>
                    <a:cs typeface="Arial" panose="020B0604020202020204" pitchFamily="34" charset="0"/>
                  </a:rPr>
                  <a:t> Toda acción colectiva posee al menos un aspecto que es en el límite, regular y no aleatorio</a:t>
                </a:r>
                <a:endParaRPr lang="es-ES" dirty="0">
                  <a:latin typeface="Arial" panose="020B0604020202020204" pitchFamily="34" charset="0"/>
                  <a:cs typeface="Arial" panose="020B0604020202020204" pitchFamily="34" charset="0"/>
                </a:endParaRPr>
              </a:p>
              <a:p>
                <a:pPr marL="0" indent="0" algn="just">
                  <a:lnSpc>
                    <a:spcPct val="120000"/>
                  </a:lnSpc>
                  <a:buNone/>
                </a:pPr>
                <a:r>
                  <a:rPr lang="es-ES" dirty="0">
                    <a:latin typeface="Arial" panose="020B0604020202020204" pitchFamily="34" charset="0"/>
                    <a:cs typeface="Arial" panose="020B0604020202020204" pitchFamily="34" charset="0"/>
                  </a:rPr>
                  <a:t> </a:t>
                </a:r>
              </a:p>
            </p:txBody>
          </p:sp>
        </mc:Choice>
        <mc:Fallback>
          <p:sp>
            <p:nvSpPr>
              <p:cNvPr id="3" name="Marcador de contenido 2">
                <a:extLst>
                  <a:ext uri="{FF2B5EF4-FFF2-40B4-BE49-F238E27FC236}">
                    <a16:creationId xmlns:a16="http://schemas.microsoft.com/office/drawing/2014/main" xmlns="" xmlns:a14="http://schemas.microsoft.com/office/drawing/2010/main" id="{E5F73664-75BC-49D5-845E-F8B934B8D1EC}"/>
                  </a:ext>
                </a:extLst>
              </p:cNvPr>
              <p:cNvSpPr>
                <a:spLocks noGrp="1" noRot="1" noChangeAspect="1" noMove="1" noResize="1" noEditPoints="1" noAdjustHandles="1" noChangeArrowheads="1" noChangeShapeType="1" noTextEdit="1"/>
              </p:cNvSpPr>
              <p:nvPr>
                <p:ph idx="1"/>
              </p:nvPr>
            </p:nvSpPr>
            <p:spPr>
              <a:xfrm>
                <a:off x="720436" y="1191491"/>
                <a:ext cx="10633364" cy="6082145"/>
              </a:xfrm>
              <a:blipFill>
                <a:blip r:embed="rId2" cstate="print"/>
                <a:stretch>
                  <a:fillRect l="-516" t="-401" r="-573"/>
                </a:stretch>
              </a:blipFill>
            </p:spPr>
            <p:txBody>
              <a:bodyPr/>
              <a:lstStyle/>
              <a:p>
                <a:r>
                  <a:rPr lang="es-ES">
                    <a:noFill/>
                  </a:rPr>
                  <a:t> </a:t>
                </a:r>
              </a:p>
            </p:txBody>
          </p:sp>
        </mc:Fallback>
      </mc:AlternateContent>
    </p:spTree>
    <p:extLst>
      <p:ext uri="{BB962C8B-B14F-4D97-AF65-F5344CB8AC3E}">
        <p14:creationId xmlns:p14="http://schemas.microsoft.com/office/powerpoint/2010/main" xmlns="" val="14098602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195B937-993C-4947-B58C-2E003B61D96A}"/>
              </a:ext>
            </a:extLst>
          </p:cNvPr>
          <p:cNvSpPr>
            <a:spLocks noGrp="1"/>
          </p:cNvSpPr>
          <p:nvPr>
            <p:ph type="title"/>
          </p:nvPr>
        </p:nvSpPr>
        <p:spPr>
          <a:xfrm>
            <a:off x="6902245" y="77474"/>
            <a:ext cx="4594124" cy="548302"/>
          </a:xfrm>
        </p:spPr>
        <p:txBody>
          <a:bodyPr>
            <a:normAutofit/>
          </a:bodyPr>
          <a:lstStyle/>
          <a:p>
            <a:pPr algn="ctr"/>
            <a:r>
              <a:rPr lang="es-ES" sz="3200" b="1" dirty="0">
                <a:solidFill>
                  <a:srgbClr val="FF0000"/>
                </a:solidFill>
              </a:rPr>
              <a:t>efecto Wiedemann</a:t>
            </a:r>
            <a:endParaRPr lang="es-ES" sz="3200" dirty="0"/>
          </a:p>
        </p:txBody>
      </p:sp>
      <p:sp>
        <p:nvSpPr>
          <p:cNvPr id="3" name="Marcador de contenido 2">
            <a:extLst>
              <a:ext uri="{FF2B5EF4-FFF2-40B4-BE49-F238E27FC236}">
                <a16:creationId xmlns:a16="http://schemas.microsoft.com/office/drawing/2014/main" xmlns="" id="{FD8C8D0A-7184-4F0F-A82B-F69BBF2A8A89}"/>
              </a:ext>
            </a:extLst>
          </p:cNvPr>
          <p:cNvSpPr>
            <a:spLocks noGrp="1"/>
          </p:cNvSpPr>
          <p:nvPr>
            <p:ph idx="1"/>
          </p:nvPr>
        </p:nvSpPr>
        <p:spPr>
          <a:xfrm>
            <a:off x="117987" y="77474"/>
            <a:ext cx="6784258" cy="4224639"/>
          </a:xfrm>
        </p:spPr>
        <p:txBody>
          <a:bodyPr>
            <a:normAutofit fontScale="70000" lnSpcReduction="20000"/>
          </a:bodyPr>
          <a:lstStyle/>
          <a:p>
            <a:pPr algn="just">
              <a:lnSpc>
                <a:spcPct val="120000"/>
              </a:lnSpc>
            </a:pPr>
            <a:r>
              <a:rPr lang="es-ES" dirty="0"/>
              <a:t>En el esquema se observa la corriente que pasa por el cable ferromagnético, los dominios y el cambio que genera la proximidad de otro campo, en este caso generado por un imán permanente. El movimiento de los dominios genera una onda elástica que se propaga por el tubo hasta el extremo del mismo. Si conocemos la velocidad de propagación de la onda elástica podemos determinar la posición exacta del imán permanente, hemos construido un medidor de nivel. La detección de la onda elástica (eléctrica) en el extremo de la barra puede realizarse con un piezoeléctrico o bien con una bobina. la primera responde al fenómeno de Emisión Magneto Acústica y la segunda a ruido </a:t>
            </a:r>
            <a:r>
              <a:rPr lang="es-ES" dirty="0" err="1"/>
              <a:t>Brkhausen</a:t>
            </a:r>
            <a:r>
              <a:rPr lang="es-ES" dirty="0"/>
              <a:t> que discutiremos más adelante</a:t>
            </a:r>
          </a:p>
        </p:txBody>
      </p:sp>
      <p:pic>
        <p:nvPicPr>
          <p:cNvPr id="4" name="Imagen 3">
            <a:extLst>
              <a:ext uri="{FF2B5EF4-FFF2-40B4-BE49-F238E27FC236}">
                <a16:creationId xmlns:a16="http://schemas.microsoft.com/office/drawing/2014/main" xmlns="" id="{A85E3416-9F21-4E55-AFBD-2882F1249F13}"/>
              </a:ext>
            </a:extLst>
          </p:cNvPr>
          <p:cNvPicPr>
            <a:picLocks noChangeAspect="1"/>
          </p:cNvPicPr>
          <p:nvPr/>
        </p:nvPicPr>
        <p:blipFill>
          <a:blip r:embed="rId2" cstate="print"/>
          <a:stretch>
            <a:fillRect/>
          </a:stretch>
        </p:blipFill>
        <p:spPr>
          <a:xfrm>
            <a:off x="7643354" y="658845"/>
            <a:ext cx="3781730" cy="1214458"/>
          </a:xfrm>
          <a:prstGeom prst="rect">
            <a:avLst/>
          </a:prstGeom>
        </p:spPr>
      </p:pic>
      <p:pic>
        <p:nvPicPr>
          <p:cNvPr id="6" name="Imagen 5">
            <a:extLst>
              <a:ext uri="{FF2B5EF4-FFF2-40B4-BE49-F238E27FC236}">
                <a16:creationId xmlns:a16="http://schemas.microsoft.com/office/drawing/2014/main" xmlns="" id="{1B5A4DBE-1D48-4805-B701-BC74B7B1C3C9}"/>
              </a:ext>
            </a:extLst>
          </p:cNvPr>
          <p:cNvPicPr>
            <a:picLocks noChangeAspect="1"/>
          </p:cNvPicPr>
          <p:nvPr/>
        </p:nvPicPr>
        <p:blipFill>
          <a:blip r:embed="rId3" cstate="print"/>
          <a:stretch>
            <a:fillRect/>
          </a:stretch>
        </p:blipFill>
        <p:spPr>
          <a:xfrm>
            <a:off x="7785923" y="2106594"/>
            <a:ext cx="3639161" cy="1948527"/>
          </a:xfrm>
          <a:prstGeom prst="rect">
            <a:avLst/>
          </a:prstGeom>
        </p:spPr>
      </p:pic>
      <p:pic>
        <p:nvPicPr>
          <p:cNvPr id="7" name="Imagen 6">
            <a:extLst>
              <a:ext uri="{FF2B5EF4-FFF2-40B4-BE49-F238E27FC236}">
                <a16:creationId xmlns:a16="http://schemas.microsoft.com/office/drawing/2014/main" xmlns="" id="{E8246FBD-9AB1-4C26-8201-92135B30B111}"/>
              </a:ext>
            </a:extLst>
          </p:cNvPr>
          <p:cNvPicPr>
            <a:picLocks noChangeAspect="1"/>
          </p:cNvPicPr>
          <p:nvPr/>
        </p:nvPicPr>
        <p:blipFill>
          <a:blip r:embed="rId4" cstate="print"/>
          <a:stretch>
            <a:fillRect/>
          </a:stretch>
        </p:blipFill>
        <p:spPr>
          <a:xfrm>
            <a:off x="766916" y="4260205"/>
            <a:ext cx="9369021" cy="2520321"/>
          </a:xfrm>
          <a:prstGeom prst="rect">
            <a:avLst/>
          </a:prstGeom>
        </p:spPr>
      </p:pic>
    </p:spTree>
    <p:extLst>
      <p:ext uri="{BB962C8B-B14F-4D97-AF65-F5344CB8AC3E}">
        <p14:creationId xmlns:p14="http://schemas.microsoft.com/office/powerpoint/2010/main" xmlns="" val="1082836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3A6448B-FD1A-40A9-959B-0EB39F92DFC1}"/>
              </a:ext>
            </a:extLst>
          </p:cNvPr>
          <p:cNvSpPr>
            <a:spLocks noGrp="1"/>
          </p:cNvSpPr>
          <p:nvPr>
            <p:ph type="title"/>
          </p:nvPr>
        </p:nvSpPr>
        <p:spPr>
          <a:xfrm>
            <a:off x="8257868" y="156733"/>
            <a:ext cx="3703074" cy="836910"/>
          </a:xfrm>
        </p:spPr>
        <p:txBody>
          <a:bodyPr>
            <a:noAutofit/>
          </a:bodyPr>
          <a:lstStyle/>
          <a:p>
            <a:pPr algn="ctr"/>
            <a:r>
              <a:rPr lang="es-ES" sz="3200" b="1" dirty="0">
                <a:solidFill>
                  <a:srgbClr val="FF0000"/>
                </a:solidFill>
                <a:latin typeface="Arial" panose="020B0604020202020204" pitchFamily="34" charset="0"/>
                <a:cs typeface="Arial" panose="020B0604020202020204" pitchFamily="34" charset="0"/>
              </a:rPr>
              <a:t>Ecuación de estado</a:t>
            </a:r>
          </a:p>
        </p:txBody>
      </p:sp>
      <mc:AlternateContent xmlns:mc="http://schemas.openxmlformats.org/markup-compatibility/2006">
        <mc:Choice xmlns:a14="http://schemas.microsoft.com/office/drawing/2010/main" xmlns="" Requires="a14">
          <p:sp>
            <p:nvSpPr>
              <p:cNvPr id="3" name="Marcador de contenido 2">
                <a:extLst>
                  <a:ext uri="{FF2B5EF4-FFF2-40B4-BE49-F238E27FC236}">
                    <a16:creationId xmlns:a16="http://schemas.microsoft.com/office/drawing/2014/main" id="{62050087-CC23-4DF5-969A-06817D477432}"/>
                  </a:ext>
                </a:extLst>
              </p:cNvPr>
              <p:cNvSpPr>
                <a:spLocks noGrp="1"/>
              </p:cNvSpPr>
              <p:nvPr>
                <p:ph idx="1"/>
              </p:nvPr>
            </p:nvSpPr>
            <p:spPr>
              <a:xfrm>
                <a:off x="206477" y="156733"/>
                <a:ext cx="7934633" cy="6557367"/>
              </a:xfrm>
            </p:spPr>
            <p:txBody>
              <a:bodyPr>
                <a:normAutofit fontScale="62500" lnSpcReduction="20000"/>
              </a:bodyPr>
              <a:lstStyle/>
              <a:p>
                <a:pPr marL="0" indent="0" algn="just">
                  <a:lnSpc>
                    <a:spcPct val="120000"/>
                  </a:lnSpc>
                  <a:buNone/>
                </a:pPr>
                <a:r>
                  <a:rPr lang="es-ES" dirty="0">
                    <a:latin typeface="Arial" panose="020B0604020202020204" pitchFamily="34" charset="0"/>
                    <a:cs typeface="Arial" panose="020B0604020202020204" pitchFamily="34" charset="0"/>
                  </a:rPr>
                  <a:t>En 1980  A. Clark propuso un par de ecuaciones que relaciona parámetros mecánicos y magnéticos y que bien podría ser una ecuación de estado. Las variables mecánicas son: tensión </a:t>
                </a:r>
                <a14:m>
                  <m:oMath xmlns:m="http://schemas.openxmlformats.org/officeDocument/2006/math">
                    <m:d>
                      <m:dPr>
                        <m:ctrlPr>
                          <a:rPr lang="es-ES" i="1" smtClean="0">
                            <a:latin typeface="Cambria Math" panose="02040503050406030204" pitchFamily="18" charset="0"/>
                          </a:rPr>
                        </m:ctrlPr>
                      </m:dPr>
                      <m:e>
                        <m:r>
                          <a:rPr lang="es-ES" i="1" smtClean="0">
                            <a:latin typeface="Cambria Math" panose="02040503050406030204" pitchFamily="18" charset="0"/>
                            <a:ea typeface="Cambria Math" panose="02040503050406030204" pitchFamily="18" charset="0"/>
                          </a:rPr>
                          <m:t>𝜎</m:t>
                        </m:r>
                      </m:e>
                    </m:d>
                  </m:oMath>
                </a14:m>
                <a:r>
                  <a:rPr lang="es-ES" dirty="0">
                    <a:latin typeface="Arial" panose="020B0604020202020204" pitchFamily="34" charset="0"/>
                    <a:cs typeface="Arial" panose="020B0604020202020204" pitchFamily="34" charset="0"/>
                  </a:rPr>
                  <a:t> , deformación </a:t>
                </a:r>
                <a14:m>
                  <m:oMath xmlns:m="http://schemas.openxmlformats.org/officeDocument/2006/math">
                    <m:d>
                      <m:dPr>
                        <m:ctrlPr>
                          <a:rPr lang="es-ES" i="1">
                            <a:latin typeface="Cambria Math" panose="02040503050406030204" pitchFamily="18" charset="0"/>
                          </a:rPr>
                        </m:ctrlPr>
                      </m:dPr>
                      <m:e>
                        <m:r>
                          <a:rPr lang="es-ES" i="1" smtClean="0">
                            <a:latin typeface="Cambria Math" panose="02040503050406030204" pitchFamily="18" charset="0"/>
                            <a:ea typeface="Cambria Math" panose="02040503050406030204" pitchFamily="18" charset="0"/>
                          </a:rPr>
                          <m:t>𝜀</m:t>
                        </m:r>
                      </m:e>
                    </m:d>
                  </m:oMath>
                </a14:m>
                <a:r>
                  <a:rPr lang="es-ES" dirty="0">
                    <a:latin typeface="Arial" panose="020B0604020202020204" pitchFamily="34" charset="0"/>
                    <a:cs typeface="Arial" panose="020B0604020202020204" pitchFamily="34" charset="0"/>
                  </a:rPr>
                  <a:t> y modulo de Young a campo constante </a:t>
                </a:r>
                <a14:m>
                  <m:oMath xmlns:m="http://schemas.openxmlformats.org/officeDocument/2006/math">
                    <m:d>
                      <m:dPr>
                        <m:ctrlPr>
                          <a:rPr lang="es-ES" i="1">
                            <a:latin typeface="Cambria Math" panose="02040503050406030204" pitchFamily="18" charset="0"/>
                          </a:rPr>
                        </m:ctrlPr>
                      </m:dPr>
                      <m:e>
                        <m:sSup>
                          <m:sSupPr>
                            <m:ctrlPr>
                              <a:rPr lang="es-ES" i="1" smtClean="0">
                                <a:latin typeface="Cambria Math" panose="02040503050406030204" pitchFamily="18" charset="0"/>
                              </a:rPr>
                            </m:ctrlPr>
                          </m:sSupPr>
                          <m:e>
                            <m:r>
                              <a:rPr lang="es-ES" b="0" i="1" smtClean="0">
                                <a:latin typeface="Cambria Math" panose="02040503050406030204" pitchFamily="18" charset="0"/>
                              </a:rPr>
                              <m:t>𝐸</m:t>
                            </m:r>
                          </m:e>
                          <m:sup>
                            <m:r>
                              <a:rPr lang="es-ES" b="0" i="1" smtClean="0">
                                <a:latin typeface="Cambria Math" panose="02040503050406030204" pitchFamily="18" charset="0"/>
                              </a:rPr>
                              <m:t>𝐻</m:t>
                            </m:r>
                          </m:sup>
                        </m:sSup>
                      </m:e>
                    </m:d>
                  </m:oMath>
                </a14:m>
                <a:r>
                  <a:rPr lang="es-ES" dirty="0">
                    <a:latin typeface="Arial" panose="020B0604020202020204" pitchFamily="34" charset="0"/>
                    <a:cs typeface="Arial" panose="020B0604020202020204" pitchFamily="34" charset="0"/>
                  </a:rPr>
                  <a:t>. Siendo las magnéticas: campo aplicado </a:t>
                </a:r>
                <a14:m>
                  <m:oMath xmlns:m="http://schemas.openxmlformats.org/officeDocument/2006/math">
                    <m:d>
                      <m:dPr>
                        <m:ctrlPr>
                          <a:rPr lang="es-ES" i="1">
                            <a:latin typeface="Cambria Math" panose="02040503050406030204" pitchFamily="18" charset="0"/>
                          </a:rPr>
                        </m:ctrlPr>
                      </m:dPr>
                      <m:e>
                        <m:r>
                          <a:rPr lang="es-ES" b="0" i="1" smtClean="0">
                            <a:latin typeface="Cambria Math" panose="02040503050406030204" pitchFamily="18" charset="0"/>
                          </a:rPr>
                          <m:t>𝐻</m:t>
                        </m:r>
                      </m:e>
                    </m:d>
                  </m:oMath>
                </a14:m>
                <a:r>
                  <a:rPr lang="es-ES" dirty="0">
                    <a:latin typeface="Arial" panose="020B0604020202020204" pitchFamily="34" charset="0"/>
                    <a:cs typeface="Arial" panose="020B0604020202020204" pitchFamily="34" charset="0"/>
                  </a:rPr>
                  <a:t>, inducción magnética</a:t>
                </a:r>
                <a14:m>
                  <m:oMath xmlns:m="http://schemas.openxmlformats.org/officeDocument/2006/math">
                    <m:r>
                      <a:rPr lang="es-ES" b="0" i="0" smtClean="0">
                        <a:latin typeface="Cambria Math" panose="02040503050406030204" pitchFamily="18" charset="0"/>
                      </a:rPr>
                      <m:t> </m:t>
                    </m:r>
                    <m:d>
                      <m:dPr>
                        <m:ctrlPr>
                          <a:rPr lang="es-ES" i="1">
                            <a:latin typeface="Cambria Math" panose="02040503050406030204" pitchFamily="18" charset="0"/>
                          </a:rPr>
                        </m:ctrlPr>
                      </m:dPr>
                      <m:e>
                        <m:r>
                          <a:rPr lang="es-ES" b="0" i="1" smtClean="0">
                            <a:latin typeface="Cambria Math" panose="02040503050406030204" pitchFamily="18" charset="0"/>
                          </a:rPr>
                          <m:t>𝐵</m:t>
                        </m:r>
                      </m:e>
                    </m:d>
                  </m:oMath>
                </a14:m>
                <a:r>
                  <a:rPr lang="es-ES" dirty="0">
                    <a:latin typeface="Arial" panose="020B0604020202020204" pitchFamily="34" charset="0"/>
                    <a:cs typeface="Arial" panose="020B0604020202020204" pitchFamily="34" charset="0"/>
                  </a:rPr>
                  <a:t> y permeabilidad a tensión mecánica constante </a:t>
                </a:r>
                <a14:m>
                  <m:oMath xmlns:m="http://schemas.openxmlformats.org/officeDocument/2006/math">
                    <m:d>
                      <m:dPr>
                        <m:ctrlPr>
                          <a:rPr lang="es-ES" i="1">
                            <a:latin typeface="Cambria Math" panose="02040503050406030204" pitchFamily="18" charset="0"/>
                          </a:rPr>
                        </m:ctrlPr>
                      </m:dPr>
                      <m:e>
                        <m:sSup>
                          <m:sSupPr>
                            <m:ctrlPr>
                              <a:rPr lang="es-ES" i="1" smtClean="0">
                                <a:latin typeface="Cambria Math" panose="02040503050406030204" pitchFamily="18" charset="0"/>
                              </a:rPr>
                            </m:ctrlPr>
                          </m:sSupPr>
                          <m:e>
                            <m:r>
                              <a:rPr lang="es-ES" i="1" smtClean="0">
                                <a:latin typeface="Cambria Math" panose="02040503050406030204" pitchFamily="18" charset="0"/>
                                <a:ea typeface="Cambria Math" panose="02040503050406030204" pitchFamily="18" charset="0"/>
                              </a:rPr>
                              <m:t>𝜇</m:t>
                            </m:r>
                          </m:e>
                          <m:sup>
                            <m:r>
                              <a:rPr lang="es-ES" i="1" smtClean="0">
                                <a:latin typeface="Cambria Math" panose="02040503050406030204" pitchFamily="18" charset="0"/>
                                <a:ea typeface="Cambria Math" panose="02040503050406030204" pitchFamily="18" charset="0"/>
                              </a:rPr>
                              <m:t>𝜎</m:t>
                            </m:r>
                          </m:sup>
                        </m:sSup>
                      </m:e>
                    </m:d>
                  </m:oMath>
                </a14:m>
                <a:r>
                  <a:rPr lang="es-ES" dirty="0">
                    <a:latin typeface="Arial" panose="020B0604020202020204" pitchFamily="34" charset="0"/>
                    <a:cs typeface="Arial" panose="020B0604020202020204" pitchFamily="34" charset="0"/>
                  </a:rPr>
                  <a:t> y dos coeficientes </a:t>
                </a:r>
                <a:r>
                  <a:rPr lang="es-ES" dirty="0" err="1">
                    <a:latin typeface="Arial" panose="020B0604020202020204" pitchFamily="34" charset="0"/>
                    <a:cs typeface="Arial" panose="020B0604020202020204" pitchFamily="34" charset="0"/>
                  </a:rPr>
                  <a:t>magnetomecánicos</a:t>
                </a:r>
                <a:r>
                  <a:rPr lang="es-ES" dirty="0">
                    <a:latin typeface="Arial" panose="020B0604020202020204" pitchFamily="34" charset="0"/>
                    <a:cs typeface="Arial" panose="020B0604020202020204" pitchFamily="34" charset="0"/>
                  </a:rPr>
                  <a:t> llamados </a:t>
                </a:r>
                <a14:m>
                  <m:oMath xmlns:m="http://schemas.openxmlformats.org/officeDocument/2006/math">
                    <m:r>
                      <a:rPr lang="es-ES" b="0" i="1" smtClean="0">
                        <a:latin typeface="Cambria Math" panose="02040503050406030204" pitchFamily="18" charset="0"/>
                      </a:rPr>
                      <m:t>𝑑</m:t>
                    </m:r>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d>
                          <m:dPr>
                            <m:begChr m:val=""/>
                            <m:endChr m:val="|"/>
                            <m:ctrlPr>
                              <a:rPr lang="es-ES" i="1">
                                <a:latin typeface="Cambria Math" panose="02040503050406030204" pitchFamily="18" charset="0"/>
                              </a:rPr>
                            </m:ctrlPr>
                          </m:dPr>
                          <m:e>
                            <m:f>
                              <m:fPr>
                                <m:ctrlPr>
                                  <a:rPr lang="es-ES" i="1">
                                    <a:latin typeface="Cambria Math" panose="02040503050406030204" pitchFamily="18" charset="0"/>
                                  </a:rPr>
                                </m:ctrlPr>
                              </m:fPr>
                              <m:num>
                                <m:r>
                                  <a:rPr lang="es-ES" i="1">
                                    <a:latin typeface="Cambria Math" panose="02040503050406030204" pitchFamily="18" charset="0"/>
                                  </a:rPr>
                                  <m:t>𝜕</m:t>
                                </m:r>
                                <m:r>
                                  <a:rPr lang="es-ES" i="1">
                                    <a:latin typeface="Cambria Math" panose="02040503050406030204" pitchFamily="18" charset="0"/>
                                    <a:ea typeface="Cambria Math" panose="02040503050406030204" pitchFamily="18" charset="0"/>
                                  </a:rPr>
                                  <m:t>𝜀</m:t>
                                </m:r>
                              </m:num>
                              <m:den>
                                <m:r>
                                  <a:rPr lang="es-ES" i="1">
                                    <a:latin typeface="Cambria Math" panose="02040503050406030204" pitchFamily="18" charset="0"/>
                                  </a:rPr>
                                  <m:t>𝜕</m:t>
                                </m:r>
                                <m:r>
                                  <a:rPr lang="es-ES" i="1">
                                    <a:latin typeface="Cambria Math" panose="02040503050406030204" pitchFamily="18" charset="0"/>
                                  </a:rPr>
                                  <m:t>𝐻</m:t>
                                </m:r>
                              </m:den>
                            </m:f>
                          </m:e>
                        </m:d>
                      </m:e>
                      <m:sub>
                        <m:r>
                          <a:rPr lang="es-ES" i="1">
                            <a:latin typeface="Cambria Math" panose="02040503050406030204" pitchFamily="18" charset="0"/>
                            <a:ea typeface="Cambria Math" panose="02040503050406030204" pitchFamily="18" charset="0"/>
                          </a:rPr>
                          <m:t>𝜎</m:t>
                        </m:r>
                      </m:sub>
                    </m:sSub>
                    <m:r>
                      <a:rPr lang="es-ES" b="0" i="1" smtClean="0">
                        <a:latin typeface="Cambria Math" panose="02040503050406030204" pitchFamily="18" charset="0"/>
                      </a:rPr>
                      <m:t> </m:t>
                    </m:r>
                  </m:oMath>
                </a14:m>
                <a:r>
                  <a:rPr lang="es-ES" dirty="0">
                    <a:latin typeface="Arial" panose="020B0604020202020204" pitchFamily="34" charset="0"/>
                    <a:cs typeface="Arial" panose="020B0604020202020204" pitchFamily="34" charset="0"/>
                  </a:rPr>
                  <a:t>y </a:t>
                </a:r>
                <a14:m>
                  <m:oMath xmlns:m="http://schemas.openxmlformats.org/officeDocument/2006/math">
                    <m:sSup>
                      <m:sSupPr>
                        <m:ctrlPr>
                          <a:rPr lang="es-ES" i="1" smtClean="0">
                            <a:latin typeface="Cambria Math" panose="02040503050406030204" pitchFamily="18" charset="0"/>
                          </a:rPr>
                        </m:ctrlPr>
                      </m:sSupPr>
                      <m:e>
                        <m:r>
                          <a:rPr lang="es-ES" b="0" i="1" smtClean="0">
                            <a:latin typeface="Cambria Math" panose="02040503050406030204" pitchFamily="18" charset="0"/>
                          </a:rPr>
                          <m:t>𝑑</m:t>
                        </m:r>
                      </m:e>
                      <m:sup>
                        <m:r>
                          <a:rPr lang="es-ES" b="0" i="1" smtClean="0">
                            <a:latin typeface="Cambria Math" panose="02040503050406030204" pitchFamily="18" charset="0"/>
                          </a:rPr>
                          <m:t>∗</m:t>
                        </m:r>
                      </m:sup>
                    </m:sSup>
                    <m:r>
                      <a:rPr lang="es-ES" i="1">
                        <a:latin typeface="Cambria Math" panose="02040503050406030204" pitchFamily="18" charset="0"/>
                      </a:rPr>
                      <m:t>=</m:t>
                    </m:r>
                    <m:sSub>
                      <m:sSubPr>
                        <m:ctrlPr>
                          <a:rPr lang="es-ES" i="1">
                            <a:latin typeface="Cambria Math" panose="02040503050406030204" pitchFamily="18" charset="0"/>
                          </a:rPr>
                        </m:ctrlPr>
                      </m:sSubPr>
                      <m:e>
                        <m:d>
                          <m:dPr>
                            <m:begChr m:val=""/>
                            <m:endChr m:val="|"/>
                            <m:ctrlPr>
                              <a:rPr lang="es-ES" i="1">
                                <a:latin typeface="Cambria Math" panose="02040503050406030204" pitchFamily="18" charset="0"/>
                              </a:rPr>
                            </m:ctrlPr>
                          </m:dPr>
                          <m:e>
                            <m:f>
                              <m:fPr>
                                <m:ctrlPr>
                                  <a:rPr lang="es-ES" i="1">
                                    <a:latin typeface="Cambria Math" panose="02040503050406030204" pitchFamily="18" charset="0"/>
                                  </a:rPr>
                                </m:ctrlPr>
                              </m:fPr>
                              <m:num>
                                <m:r>
                                  <a:rPr lang="es-ES" i="1">
                                    <a:latin typeface="Cambria Math" panose="02040503050406030204" pitchFamily="18" charset="0"/>
                                  </a:rPr>
                                  <m:t>𝜕</m:t>
                                </m:r>
                                <m:r>
                                  <a:rPr lang="es-ES" b="0" i="1" smtClean="0">
                                    <a:latin typeface="Cambria Math" panose="02040503050406030204" pitchFamily="18" charset="0"/>
                                  </a:rPr>
                                  <m:t>𝐵</m:t>
                                </m:r>
                              </m:num>
                              <m:den>
                                <m:r>
                                  <a:rPr lang="es-ES" i="1">
                                    <a:latin typeface="Cambria Math" panose="02040503050406030204" pitchFamily="18" charset="0"/>
                                  </a:rPr>
                                  <m:t>𝜕</m:t>
                                </m:r>
                                <m:r>
                                  <a:rPr lang="es-ES" i="1">
                                    <a:latin typeface="Cambria Math" panose="02040503050406030204" pitchFamily="18" charset="0"/>
                                    <a:ea typeface="Cambria Math" panose="02040503050406030204" pitchFamily="18" charset="0"/>
                                  </a:rPr>
                                  <m:t>𝜎</m:t>
                                </m:r>
                              </m:den>
                            </m:f>
                          </m:e>
                        </m:d>
                      </m:e>
                      <m:sub>
                        <m:r>
                          <a:rPr lang="es-ES" b="0" i="1" smtClean="0">
                            <a:latin typeface="Cambria Math" panose="02040503050406030204" pitchFamily="18" charset="0"/>
                          </a:rPr>
                          <m:t>𝐻</m:t>
                        </m:r>
                      </m:sub>
                    </m:sSub>
                  </m:oMath>
                </a14:m>
                <a:endParaRPr lang="es-ES" dirty="0">
                  <a:latin typeface="Arial" panose="020B0604020202020204" pitchFamily="34" charset="0"/>
                  <a:cs typeface="Arial" panose="020B0604020202020204" pitchFamily="34" charset="0"/>
                </a:endParaRPr>
              </a:p>
              <a:p>
                <a:pPr marL="0" indent="0" algn="just">
                  <a:lnSpc>
                    <a:spcPct val="120000"/>
                  </a:lnSpc>
                  <a:buNone/>
                </a:pPr>
                <a14:m>
                  <m:oMathPara xmlns:m="http://schemas.openxmlformats.org/officeDocument/2006/math">
                    <m:oMathParaPr>
                      <m:jc m:val="centerGroup"/>
                    </m:oMathParaPr>
                    <m:oMath xmlns:m="http://schemas.openxmlformats.org/officeDocument/2006/math">
                      <m:r>
                        <a:rPr lang="es-ES" i="1">
                          <a:latin typeface="Cambria Math" panose="02040503050406030204" pitchFamily="18" charset="0"/>
                          <a:ea typeface="Cambria Math" panose="02040503050406030204" pitchFamily="18" charset="0"/>
                        </a:rPr>
                        <m:t>𝜀</m:t>
                      </m:r>
                      <m:r>
                        <a:rPr lang="es-ES" b="0" i="1" smtClean="0">
                          <a:latin typeface="Cambria Math" panose="02040503050406030204" pitchFamily="18" charset="0"/>
                          <a:ea typeface="Cambria Math" panose="02040503050406030204" pitchFamily="18" charset="0"/>
                        </a:rPr>
                        <m:t>=</m:t>
                      </m:r>
                      <m:sSub>
                        <m:sSubPr>
                          <m:ctrlPr>
                            <a:rPr lang="es-ES" i="1">
                              <a:latin typeface="Cambria Math" panose="02040503050406030204" pitchFamily="18" charset="0"/>
                            </a:rPr>
                          </m:ctrlPr>
                        </m:sSubPr>
                        <m:e>
                          <m:d>
                            <m:dPr>
                              <m:begChr m:val=""/>
                              <m:endChr m:val="|"/>
                              <m:ctrlPr>
                                <a:rPr lang="es-ES" i="1">
                                  <a:latin typeface="Cambria Math" panose="02040503050406030204" pitchFamily="18" charset="0"/>
                                </a:rPr>
                              </m:ctrlPr>
                            </m:dPr>
                            <m:e>
                              <m:f>
                                <m:fPr>
                                  <m:ctrlPr>
                                    <a:rPr lang="es-ES" i="1">
                                      <a:latin typeface="Cambria Math" panose="02040503050406030204" pitchFamily="18" charset="0"/>
                                    </a:rPr>
                                  </m:ctrlPr>
                                </m:fPr>
                                <m:num>
                                  <m:r>
                                    <a:rPr lang="es-ES" i="1">
                                      <a:latin typeface="Cambria Math" panose="02040503050406030204" pitchFamily="18" charset="0"/>
                                    </a:rPr>
                                    <m:t>𝜕</m:t>
                                  </m:r>
                                  <m:r>
                                    <a:rPr lang="es-ES" i="1">
                                      <a:latin typeface="Cambria Math" panose="02040503050406030204" pitchFamily="18" charset="0"/>
                                      <a:ea typeface="Cambria Math" panose="02040503050406030204" pitchFamily="18" charset="0"/>
                                    </a:rPr>
                                    <m:t>𝜀</m:t>
                                  </m:r>
                                </m:num>
                                <m:den>
                                  <m:r>
                                    <a:rPr lang="es-ES" i="1">
                                      <a:latin typeface="Cambria Math" panose="02040503050406030204" pitchFamily="18" charset="0"/>
                                    </a:rPr>
                                    <m:t>𝜕</m:t>
                                  </m:r>
                                  <m:r>
                                    <a:rPr lang="es-ES" i="1">
                                      <a:latin typeface="Cambria Math" panose="02040503050406030204" pitchFamily="18" charset="0"/>
                                    </a:rPr>
                                    <m:t>𝐻</m:t>
                                  </m:r>
                                </m:den>
                              </m:f>
                            </m:e>
                          </m:d>
                        </m:e>
                        <m:sub>
                          <m:r>
                            <a:rPr lang="es-ES" i="1">
                              <a:latin typeface="Cambria Math" panose="02040503050406030204" pitchFamily="18" charset="0"/>
                              <a:ea typeface="Cambria Math" panose="02040503050406030204" pitchFamily="18" charset="0"/>
                            </a:rPr>
                            <m:t>𝜎</m:t>
                          </m:r>
                        </m:sub>
                      </m:sSub>
                      <m:r>
                        <m:rPr>
                          <m:sty m:val="p"/>
                        </m:rPr>
                        <a:rPr lang="es-ES" b="0" i="0" smtClean="0">
                          <a:latin typeface="Cambria Math" panose="02040503050406030204" pitchFamily="18" charset="0"/>
                          <a:ea typeface="Cambria Math" panose="02040503050406030204" pitchFamily="18" charset="0"/>
                        </a:rPr>
                        <m:t>H</m:t>
                      </m:r>
                      <m:r>
                        <a:rPr lang="es-ES" b="0" i="0" smtClean="0">
                          <a:latin typeface="Cambria Math" panose="02040503050406030204" pitchFamily="18" charset="0"/>
                          <a:ea typeface="Cambria Math" panose="02040503050406030204" pitchFamily="18" charset="0"/>
                        </a:rPr>
                        <m:t>+</m:t>
                      </m:r>
                      <m:f>
                        <m:fPr>
                          <m:ctrlPr>
                            <a:rPr lang="es-ES" b="0" i="1" smtClean="0">
                              <a:latin typeface="Cambria Math" panose="02040503050406030204" pitchFamily="18" charset="0"/>
                              <a:ea typeface="Cambria Math" panose="02040503050406030204" pitchFamily="18" charset="0"/>
                            </a:rPr>
                          </m:ctrlPr>
                        </m:fPr>
                        <m:num>
                          <m:r>
                            <a:rPr lang="es-ES" i="1">
                              <a:latin typeface="Cambria Math" panose="02040503050406030204" pitchFamily="18" charset="0"/>
                              <a:ea typeface="Cambria Math" panose="02040503050406030204" pitchFamily="18" charset="0"/>
                            </a:rPr>
                            <m:t>𝜎</m:t>
                          </m:r>
                        </m:num>
                        <m:den>
                          <m:sSup>
                            <m:sSupPr>
                              <m:ctrlPr>
                                <a:rPr lang="es-ES" i="1">
                                  <a:latin typeface="Cambria Math" panose="02040503050406030204" pitchFamily="18" charset="0"/>
                                </a:rPr>
                              </m:ctrlPr>
                            </m:sSupPr>
                            <m:e>
                              <m:r>
                                <a:rPr lang="es-ES" i="1">
                                  <a:latin typeface="Cambria Math" panose="02040503050406030204" pitchFamily="18" charset="0"/>
                                </a:rPr>
                                <m:t>𝐸</m:t>
                              </m:r>
                            </m:e>
                            <m:sup>
                              <m:r>
                                <a:rPr lang="es-ES" i="1">
                                  <a:latin typeface="Cambria Math" panose="02040503050406030204" pitchFamily="18" charset="0"/>
                                </a:rPr>
                                <m:t>𝐻</m:t>
                              </m:r>
                            </m:sup>
                          </m:sSup>
                        </m:den>
                      </m:f>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𝑑𝐻</m:t>
                      </m:r>
                      <m:r>
                        <a:rPr lang="es-ES" b="0" i="1" smtClean="0">
                          <a:latin typeface="Cambria Math" panose="02040503050406030204" pitchFamily="18" charset="0"/>
                          <a:ea typeface="Cambria Math" panose="02040503050406030204" pitchFamily="18" charset="0"/>
                        </a:rPr>
                        <m:t>+</m:t>
                      </m:r>
                      <m:f>
                        <m:fPr>
                          <m:ctrlPr>
                            <a:rPr lang="es-ES" i="1">
                              <a:latin typeface="Cambria Math" panose="02040503050406030204" pitchFamily="18" charset="0"/>
                              <a:ea typeface="Cambria Math" panose="02040503050406030204" pitchFamily="18" charset="0"/>
                            </a:rPr>
                          </m:ctrlPr>
                        </m:fPr>
                        <m:num>
                          <m:r>
                            <a:rPr lang="es-ES" i="1">
                              <a:latin typeface="Cambria Math" panose="02040503050406030204" pitchFamily="18" charset="0"/>
                              <a:ea typeface="Cambria Math" panose="02040503050406030204" pitchFamily="18" charset="0"/>
                            </a:rPr>
                            <m:t>𝜎</m:t>
                          </m:r>
                        </m:num>
                        <m:den>
                          <m:sSup>
                            <m:sSupPr>
                              <m:ctrlPr>
                                <a:rPr lang="es-ES" i="1">
                                  <a:latin typeface="Cambria Math" panose="02040503050406030204" pitchFamily="18" charset="0"/>
                                </a:rPr>
                              </m:ctrlPr>
                            </m:sSupPr>
                            <m:e>
                              <m:r>
                                <a:rPr lang="es-ES" i="1">
                                  <a:latin typeface="Cambria Math" panose="02040503050406030204" pitchFamily="18" charset="0"/>
                                </a:rPr>
                                <m:t>𝐸</m:t>
                              </m:r>
                            </m:e>
                            <m:sup>
                              <m:r>
                                <a:rPr lang="es-ES" i="1">
                                  <a:latin typeface="Cambria Math" panose="02040503050406030204" pitchFamily="18" charset="0"/>
                                </a:rPr>
                                <m:t>𝐻</m:t>
                              </m:r>
                            </m:sup>
                          </m:sSup>
                        </m:den>
                      </m:f>
                    </m:oMath>
                  </m:oMathPara>
                </a14:m>
                <a:endParaRPr lang="es-ES" dirty="0">
                  <a:latin typeface="Arial" panose="020B0604020202020204" pitchFamily="34" charset="0"/>
                  <a:cs typeface="Arial" panose="020B0604020202020204" pitchFamily="34" charset="0"/>
                </a:endParaRPr>
              </a:p>
              <a:p>
                <a:pPr marL="0" indent="0" algn="ctr">
                  <a:lnSpc>
                    <a:spcPct val="120000"/>
                  </a:lnSpc>
                  <a:buNone/>
                </a:pPr>
                <a14:m>
                  <m:oMath xmlns:m="http://schemas.openxmlformats.org/officeDocument/2006/math">
                    <m:r>
                      <a:rPr lang="es-ES" b="0" i="1" smtClean="0">
                        <a:latin typeface="Cambria Math" panose="02040503050406030204" pitchFamily="18" charset="0"/>
                      </a:rPr>
                      <m:t>𝐵</m:t>
                    </m:r>
                    <m:r>
                      <a:rPr lang="es-ES" b="0" i="1" smtClean="0">
                        <a:latin typeface="Cambria Math" panose="02040503050406030204" pitchFamily="18" charset="0"/>
                      </a:rPr>
                      <m:t>=</m:t>
                    </m:r>
                  </m:oMath>
                </a14:m>
                <a:r>
                  <a:rPr lang="es-ES" dirty="0">
                    <a:latin typeface="Arial" panose="020B0604020202020204" pitchFamily="34" charset="0"/>
                    <a:cs typeface="Arial" panose="020B0604020202020204" pitchFamily="34" charset="0"/>
                  </a:rPr>
                  <a:t> </a:t>
                </a:r>
                <a14:m>
                  <m:oMath xmlns:m="http://schemas.openxmlformats.org/officeDocument/2006/math">
                    <m:sSub>
                      <m:sSubPr>
                        <m:ctrlPr>
                          <a:rPr lang="es-ES" i="1">
                            <a:latin typeface="Cambria Math" panose="02040503050406030204" pitchFamily="18" charset="0"/>
                          </a:rPr>
                        </m:ctrlPr>
                      </m:sSubPr>
                      <m:e>
                        <m:d>
                          <m:dPr>
                            <m:begChr m:val=""/>
                            <m:endChr m:val="|"/>
                            <m:ctrlPr>
                              <a:rPr lang="es-ES" i="1">
                                <a:latin typeface="Cambria Math" panose="02040503050406030204" pitchFamily="18" charset="0"/>
                              </a:rPr>
                            </m:ctrlPr>
                          </m:dPr>
                          <m:e>
                            <m:f>
                              <m:fPr>
                                <m:ctrlPr>
                                  <a:rPr lang="es-ES" i="1">
                                    <a:latin typeface="Cambria Math" panose="02040503050406030204" pitchFamily="18" charset="0"/>
                                  </a:rPr>
                                </m:ctrlPr>
                              </m:fPr>
                              <m:num>
                                <m:r>
                                  <a:rPr lang="es-ES" i="1">
                                    <a:latin typeface="Cambria Math" panose="02040503050406030204" pitchFamily="18" charset="0"/>
                                  </a:rPr>
                                  <m:t>𝜕</m:t>
                                </m:r>
                                <m:r>
                                  <a:rPr lang="es-ES" i="1">
                                    <a:latin typeface="Cambria Math" panose="02040503050406030204" pitchFamily="18" charset="0"/>
                                  </a:rPr>
                                  <m:t>𝐵</m:t>
                                </m:r>
                              </m:num>
                              <m:den>
                                <m:r>
                                  <a:rPr lang="es-ES" i="1">
                                    <a:latin typeface="Cambria Math" panose="02040503050406030204" pitchFamily="18" charset="0"/>
                                  </a:rPr>
                                  <m:t>𝜕</m:t>
                                </m:r>
                                <m:r>
                                  <a:rPr lang="es-ES" i="1">
                                    <a:latin typeface="Cambria Math" panose="02040503050406030204" pitchFamily="18" charset="0"/>
                                    <a:ea typeface="Cambria Math" panose="02040503050406030204" pitchFamily="18" charset="0"/>
                                  </a:rPr>
                                  <m:t>𝜎</m:t>
                                </m:r>
                              </m:den>
                            </m:f>
                          </m:e>
                        </m:d>
                      </m:e>
                      <m:sub>
                        <m:r>
                          <a:rPr lang="es-ES" i="1">
                            <a:latin typeface="Cambria Math" panose="02040503050406030204" pitchFamily="18" charset="0"/>
                          </a:rPr>
                          <m:t>𝐻</m:t>
                        </m:r>
                      </m:sub>
                    </m:sSub>
                    <m:r>
                      <a:rPr lang="es-ES" i="1">
                        <a:latin typeface="Cambria Math" panose="02040503050406030204" pitchFamily="18" charset="0"/>
                        <a:ea typeface="Cambria Math" panose="02040503050406030204" pitchFamily="18" charset="0"/>
                      </a:rPr>
                      <m:t>𝜎</m:t>
                    </m:r>
                    <m:r>
                      <a:rPr lang="es-ES" b="0" i="1" smtClean="0">
                        <a:latin typeface="Cambria Math" panose="02040503050406030204" pitchFamily="18" charset="0"/>
                        <a:ea typeface="Cambria Math" panose="02040503050406030204" pitchFamily="18" charset="0"/>
                      </a:rPr>
                      <m:t>+</m:t>
                    </m:r>
                    <m:sSup>
                      <m:sSupPr>
                        <m:ctrlPr>
                          <a:rPr lang="es-ES" i="1">
                            <a:latin typeface="Cambria Math" panose="02040503050406030204" pitchFamily="18" charset="0"/>
                          </a:rPr>
                        </m:ctrlPr>
                      </m:sSupPr>
                      <m:e>
                        <m:r>
                          <a:rPr lang="es-ES" i="1">
                            <a:latin typeface="Cambria Math" panose="02040503050406030204" pitchFamily="18" charset="0"/>
                            <a:ea typeface="Cambria Math" panose="02040503050406030204" pitchFamily="18" charset="0"/>
                          </a:rPr>
                          <m:t>𝜇</m:t>
                        </m:r>
                      </m:e>
                      <m:sup>
                        <m:r>
                          <a:rPr lang="es-ES" i="1">
                            <a:latin typeface="Cambria Math" panose="02040503050406030204" pitchFamily="18" charset="0"/>
                            <a:ea typeface="Cambria Math" panose="02040503050406030204" pitchFamily="18" charset="0"/>
                          </a:rPr>
                          <m:t>𝜎</m:t>
                        </m:r>
                      </m:sup>
                    </m:sSup>
                    <m:r>
                      <a:rPr lang="es-ES" b="0" i="1" smtClean="0">
                        <a:latin typeface="Cambria Math" panose="02040503050406030204" pitchFamily="18" charset="0"/>
                        <a:ea typeface="Cambria Math" panose="02040503050406030204" pitchFamily="18" charset="0"/>
                      </a:rPr>
                      <m:t>𝐻</m:t>
                    </m:r>
                    <m:r>
                      <a:rPr lang="es-ES" b="0" i="1" smtClean="0">
                        <a:latin typeface="Cambria Math" panose="02040503050406030204" pitchFamily="18" charset="0"/>
                        <a:ea typeface="Cambria Math" panose="02040503050406030204" pitchFamily="18" charset="0"/>
                      </a:rPr>
                      <m:t>=</m:t>
                    </m:r>
                    <m:sSup>
                      <m:sSupPr>
                        <m:ctrlPr>
                          <a:rPr lang="es-ES" i="1">
                            <a:latin typeface="Cambria Math" panose="02040503050406030204" pitchFamily="18" charset="0"/>
                          </a:rPr>
                        </m:ctrlPr>
                      </m:sSupPr>
                      <m:e>
                        <m:r>
                          <a:rPr lang="es-ES" i="1">
                            <a:latin typeface="Cambria Math" panose="02040503050406030204" pitchFamily="18" charset="0"/>
                          </a:rPr>
                          <m:t>𝑑</m:t>
                        </m:r>
                      </m:e>
                      <m:sup>
                        <m:r>
                          <a:rPr lang="es-ES" i="1">
                            <a:latin typeface="Cambria Math" panose="02040503050406030204" pitchFamily="18" charset="0"/>
                          </a:rPr>
                          <m:t>∗</m:t>
                        </m:r>
                      </m:sup>
                    </m:sSup>
                  </m:oMath>
                </a14:m>
                <a:r>
                  <a:rPr lang="es-E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s-ES" i="1">
                        <a:latin typeface="Cambria Math" panose="02040503050406030204" pitchFamily="18" charset="0"/>
                        <a:ea typeface="Cambria Math" panose="02040503050406030204" pitchFamily="18" charset="0"/>
                      </a:rPr>
                      <m:t>𝜎</m:t>
                    </m:r>
                    <m:r>
                      <a:rPr lang="es-ES" b="0" i="1" smtClean="0">
                        <a:latin typeface="Cambria Math" panose="02040503050406030204" pitchFamily="18" charset="0"/>
                        <a:ea typeface="Cambria Math" panose="02040503050406030204" pitchFamily="18" charset="0"/>
                      </a:rPr>
                      <m:t>+</m:t>
                    </m:r>
                  </m:oMath>
                </a14:m>
                <a:r>
                  <a:rPr lang="es-ES" dirty="0">
                    <a:latin typeface="Arial" panose="020B0604020202020204" pitchFamily="34" charset="0"/>
                    <a:cs typeface="Arial" panose="020B0604020202020204" pitchFamily="34" charset="0"/>
                  </a:rPr>
                  <a:t> </a:t>
                </a:r>
                <a14:m>
                  <m:oMath xmlns:m="http://schemas.openxmlformats.org/officeDocument/2006/math">
                    <m:sSup>
                      <m:sSupPr>
                        <m:ctrlPr>
                          <a:rPr lang="es-ES" i="1">
                            <a:latin typeface="Cambria Math" panose="02040503050406030204" pitchFamily="18" charset="0"/>
                          </a:rPr>
                        </m:ctrlPr>
                      </m:sSupPr>
                      <m:e>
                        <m:r>
                          <a:rPr lang="es-ES" i="1">
                            <a:latin typeface="Cambria Math" panose="02040503050406030204" pitchFamily="18" charset="0"/>
                            <a:ea typeface="Cambria Math" panose="02040503050406030204" pitchFamily="18" charset="0"/>
                          </a:rPr>
                          <m:t>𝜇</m:t>
                        </m:r>
                      </m:e>
                      <m:sup>
                        <m:r>
                          <a:rPr lang="es-ES" i="1">
                            <a:latin typeface="Cambria Math" panose="02040503050406030204" pitchFamily="18" charset="0"/>
                            <a:ea typeface="Cambria Math" panose="02040503050406030204" pitchFamily="18" charset="0"/>
                          </a:rPr>
                          <m:t>𝜎</m:t>
                        </m:r>
                      </m:sup>
                    </m:sSup>
                    <m:r>
                      <a:rPr lang="es-ES" i="1">
                        <a:latin typeface="Cambria Math" panose="02040503050406030204" pitchFamily="18" charset="0"/>
                        <a:ea typeface="Cambria Math" panose="02040503050406030204" pitchFamily="18" charset="0"/>
                      </a:rPr>
                      <m:t>𝐻</m:t>
                    </m:r>
                  </m:oMath>
                </a14:m>
                <a:endParaRPr lang="es-ES" dirty="0">
                  <a:latin typeface="Arial" panose="020B0604020202020204" pitchFamily="34" charset="0"/>
                  <a:cs typeface="Arial" panose="020B0604020202020204" pitchFamily="34" charset="0"/>
                </a:endParaRPr>
              </a:p>
              <a:p>
                <a:pPr marL="0" indent="0" algn="just">
                  <a:lnSpc>
                    <a:spcPct val="120000"/>
                  </a:lnSpc>
                  <a:buNone/>
                </a:pPr>
                <a:r>
                  <a:rPr lang="es-ES" dirty="0">
                    <a:latin typeface="Arial" panose="020B0604020202020204" pitchFamily="34" charset="0"/>
                    <a:cs typeface="Arial" panose="020B0604020202020204" pitchFamily="34" charset="0"/>
                  </a:rPr>
                  <a:t>En estas ecuaciones venos que </a:t>
                </a:r>
                <a14:m>
                  <m:oMath xmlns:m="http://schemas.openxmlformats.org/officeDocument/2006/math">
                    <m:r>
                      <a:rPr lang="es-ES" i="1">
                        <a:latin typeface="Cambria Math" panose="02040503050406030204" pitchFamily="18" charset="0"/>
                        <a:ea typeface="Cambria Math" panose="02040503050406030204" pitchFamily="18" charset="0"/>
                      </a:rPr>
                      <m:t>𝜀</m:t>
                    </m:r>
                  </m:oMath>
                </a14:m>
                <a:r>
                  <a:rPr lang="es-ES" dirty="0">
                    <a:latin typeface="Arial" panose="020B0604020202020204" pitchFamily="34" charset="0"/>
                    <a:cs typeface="Arial" panose="020B0604020202020204" pitchFamily="34" charset="0"/>
                  </a:rPr>
                  <a:t> y </a:t>
                </a:r>
                <a14:m>
                  <m:oMath xmlns:m="http://schemas.openxmlformats.org/officeDocument/2006/math">
                    <m:r>
                      <a:rPr lang="es-ES" i="1">
                        <a:latin typeface="Cambria Math" panose="02040503050406030204" pitchFamily="18" charset="0"/>
                      </a:rPr>
                      <m:t>𝐵</m:t>
                    </m:r>
                  </m:oMath>
                </a14:m>
                <a:r>
                  <a:rPr lang="es-ES" dirty="0">
                    <a:latin typeface="Arial" panose="020B0604020202020204" pitchFamily="34" charset="0"/>
                    <a:cs typeface="Arial" panose="020B0604020202020204" pitchFamily="34" charset="0"/>
                  </a:rPr>
                  <a:t> dependen de </a:t>
                </a:r>
                <a14:m>
                  <m:oMath xmlns:m="http://schemas.openxmlformats.org/officeDocument/2006/math">
                    <m:r>
                      <a:rPr lang="es-ES" i="1">
                        <a:latin typeface="Cambria Math" panose="02040503050406030204" pitchFamily="18" charset="0"/>
                        <a:ea typeface="Cambria Math" panose="02040503050406030204" pitchFamily="18" charset="0"/>
                      </a:rPr>
                      <m:t>𝐻</m:t>
                    </m:r>
                  </m:oMath>
                </a14:m>
                <a:r>
                  <a:rPr lang="es-ES" dirty="0">
                    <a:latin typeface="Arial" panose="020B0604020202020204" pitchFamily="34" charset="0"/>
                    <a:cs typeface="Arial" panose="020B0604020202020204" pitchFamily="34" charset="0"/>
                  </a:rPr>
                  <a:t> y </a:t>
                </a:r>
                <a14:m>
                  <m:oMath xmlns:m="http://schemas.openxmlformats.org/officeDocument/2006/math">
                    <m:r>
                      <a:rPr lang="es-ES" i="1">
                        <a:latin typeface="Cambria Math" panose="02040503050406030204" pitchFamily="18" charset="0"/>
                        <a:ea typeface="Cambria Math" panose="02040503050406030204" pitchFamily="18" charset="0"/>
                      </a:rPr>
                      <m:t>𝜎</m:t>
                    </m:r>
                  </m:oMath>
                </a14:m>
                <a:r>
                  <a:rPr lang="es-ES" dirty="0">
                    <a:latin typeface="Arial" panose="020B0604020202020204" pitchFamily="34" charset="0"/>
                    <a:cs typeface="Arial" panose="020B0604020202020204" pitchFamily="34" charset="0"/>
                  </a:rPr>
                  <a:t> los cuales son aplicados desde afuera. La aplicación de una tensión (</a:t>
                </a:r>
                <a14:m>
                  <m:oMath xmlns:m="http://schemas.openxmlformats.org/officeDocument/2006/math">
                    <m:r>
                      <a:rPr lang="es-ES" i="1">
                        <a:latin typeface="Cambria Math" panose="02040503050406030204" pitchFamily="18" charset="0"/>
                        <a:ea typeface="Cambria Math" panose="02040503050406030204" pitchFamily="18" charset="0"/>
                      </a:rPr>
                      <m:t>𝜎</m:t>
                    </m:r>
                  </m:oMath>
                </a14:m>
                <a:r>
                  <a:rPr lang="es-ES" dirty="0">
                    <a:latin typeface="Arial" panose="020B0604020202020204" pitchFamily="34" charset="0"/>
                    <a:cs typeface="Arial" panose="020B0604020202020204" pitchFamily="34" charset="0"/>
                  </a:rPr>
                  <a:t>) causa un cambio en B como se destaca en la segunda expresión. Esto también puede ser visto de la expresión</a:t>
                </a:r>
              </a:p>
              <a:p>
                <a:pPr marL="0" indent="0" algn="ctr">
                  <a:lnSpc>
                    <a:spcPct val="120000"/>
                  </a:lnSpc>
                  <a:buNone/>
                </a:pPr>
                <a14:m>
                  <m:oMath xmlns:m="http://schemas.openxmlformats.org/officeDocument/2006/math">
                    <m:r>
                      <a:rPr lang="es-ES" i="1">
                        <a:latin typeface="Cambria Math" panose="02040503050406030204" pitchFamily="18" charset="0"/>
                      </a:rPr>
                      <m:t>𝐵</m:t>
                    </m:r>
                    <m:r>
                      <a:rPr lang="es-ES" b="0" i="1" smtClean="0">
                        <a:latin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𝜇</m:t>
                    </m:r>
                    <m:r>
                      <a:rPr lang="es-ES" b="0" i="1" smtClean="0">
                        <a:latin typeface="Cambria Math" panose="02040503050406030204" pitchFamily="18" charset="0"/>
                        <a:ea typeface="Cambria Math" panose="02040503050406030204" pitchFamily="18" charset="0"/>
                      </a:rPr>
                      <m:t>𝐻</m:t>
                    </m:r>
                  </m:oMath>
                </a14:m>
                <a:r>
                  <a:rPr lang="es-ES" dirty="0">
                    <a:latin typeface="Arial" panose="020B0604020202020204" pitchFamily="34" charset="0"/>
                    <a:cs typeface="Arial" panose="020B0604020202020204" pitchFamily="34" charset="0"/>
                  </a:rPr>
                  <a:t> </a:t>
                </a:r>
              </a:p>
              <a:p>
                <a:pPr marL="0" indent="0" algn="just">
                  <a:lnSpc>
                    <a:spcPct val="120000"/>
                  </a:lnSpc>
                  <a:buNone/>
                </a:pPr>
                <a:r>
                  <a:rPr lang="es-ES" dirty="0">
                    <a:latin typeface="Arial" panose="020B0604020202020204" pitchFamily="34" charset="0"/>
                    <a:cs typeface="Arial" panose="020B0604020202020204" pitchFamily="34" charset="0"/>
                  </a:rPr>
                  <a:t>En esta expresión el efecto de la tensión (</a:t>
                </a:r>
                <a14:m>
                  <m:oMath xmlns:m="http://schemas.openxmlformats.org/officeDocument/2006/math">
                    <m:r>
                      <a:rPr lang="es-ES" i="1">
                        <a:latin typeface="Cambria Math" panose="02040503050406030204" pitchFamily="18" charset="0"/>
                        <a:ea typeface="Cambria Math" panose="02040503050406030204" pitchFamily="18" charset="0"/>
                      </a:rPr>
                      <m:t>𝜎</m:t>
                    </m:r>
                  </m:oMath>
                </a14:m>
                <a:r>
                  <a:rPr lang="es-ES" dirty="0">
                    <a:latin typeface="Arial" panose="020B0604020202020204" pitchFamily="34" charset="0"/>
                    <a:cs typeface="Arial" panose="020B0604020202020204" pitchFamily="34" charset="0"/>
                  </a:rPr>
                  <a:t>) esta incluido en el cambio en la permeabilidad y puede ser monitoreado a través de  </a:t>
                </a:r>
                <a14:m>
                  <m:oMath xmlns:m="http://schemas.openxmlformats.org/officeDocument/2006/math">
                    <m:r>
                      <a:rPr lang="es-ES" i="1">
                        <a:latin typeface="Cambria Math" panose="02040503050406030204" pitchFamily="18" charset="0"/>
                      </a:rPr>
                      <m:t>𝐵</m:t>
                    </m:r>
                  </m:oMath>
                </a14:m>
                <a:r>
                  <a:rPr lang="es-ES" dirty="0">
                    <a:latin typeface="Arial" panose="020B0604020202020204" pitchFamily="34" charset="0"/>
                    <a:cs typeface="Arial" panose="020B0604020202020204" pitchFamily="34" charset="0"/>
                  </a:rPr>
                  <a:t> y</a:t>
                </a:r>
                <a:r>
                  <a:rPr lang="es-ES" dirty="0">
                    <a:ea typeface="Cambria Math" panose="02040503050406030204" pitchFamily="18" charset="0"/>
                  </a:rPr>
                  <a:t> </a:t>
                </a:r>
                <a14:m>
                  <m:oMath xmlns:m="http://schemas.openxmlformats.org/officeDocument/2006/math">
                    <m:r>
                      <a:rPr lang="es-ES" i="1">
                        <a:latin typeface="Cambria Math" panose="02040503050406030204" pitchFamily="18" charset="0"/>
                        <a:ea typeface="Cambria Math" panose="02040503050406030204" pitchFamily="18" charset="0"/>
                      </a:rPr>
                      <m:t>𝐻</m:t>
                    </m:r>
                  </m:oMath>
                </a14:m>
                <a:r>
                  <a:rPr lang="es-ES" dirty="0">
                    <a:latin typeface="Arial" panose="020B0604020202020204" pitchFamily="34" charset="0"/>
                    <a:cs typeface="Arial" panose="020B0604020202020204" pitchFamily="34" charset="0"/>
                  </a:rPr>
                  <a:t>. El esquema siguiente muestra lo comentado  </a:t>
                </a:r>
              </a:p>
              <a:p>
                <a:pPr marL="0" indent="0" algn="just">
                  <a:buNone/>
                </a:pPr>
                <a:endParaRPr lang="es-ES" dirty="0">
                  <a:latin typeface="Arial" panose="020B0604020202020204" pitchFamily="34" charset="0"/>
                  <a:cs typeface="Arial" panose="020B0604020202020204" pitchFamily="34" charset="0"/>
                </a:endParaRPr>
              </a:p>
            </p:txBody>
          </p:sp>
        </mc:Choice>
        <mc:Fallback>
          <p:sp>
            <p:nvSpPr>
              <p:cNvPr id="3" name="Marcador de contenido 2">
                <a:extLst>
                  <a:ext uri="{FF2B5EF4-FFF2-40B4-BE49-F238E27FC236}">
                    <a16:creationId xmlns:a16="http://schemas.microsoft.com/office/drawing/2014/main" xmlns="" xmlns:a14="http://schemas.microsoft.com/office/drawing/2010/main" id="{62050087-CC23-4DF5-969A-06817D477432}"/>
                  </a:ext>
                </a:extLst>
              </p:cNvPr>
              <p:cNvSpPr>
                <a:spLocks noGrp="1" noRot="1" noChangeAspect="1" noMove="1" noResize="1" noEditPoints="1" noAdjustHandles="1" noChangeArrowheads="1" noChangeShapeType="1" noTextEdit="1"/>
              </p:cNvSpPr>
              <p:nvPr>
                <p:ph idx="1"/>
              </p:nvPr>
            </p:nvSpPr>
            <p:spPr>
              <a:xfrm>
                <a:off x="206477" y="156733"/>
                <a:ext cx="7934633" cy="6557367"/>
              </a:xfrm>
              <a:blipFill>
                <a:blip r:embed="rId2" cstate="print"/>
                <a:stretch>
                  <a:fillRect l="-692" t="-558" r="-3151"/>
                </a:stretch>
              </a:blipFill>
            </p:spPr>
            <p:txBody>
              <a:bodyPr/>
              <a:lstStyle/>
              <a:p>
                <a:r>
                  <a:rPr lang="es-ES">
                    <a:noFill/>
                  </a:rPr>
                  <a:t> </a:t>
                </a:r>
              </a:p>
            </p:txBody>
          </p:sp>
        </mc:Fallback>
      </mc:AlternateContent>
      <p:pic>
        <p:nvPicPr>
          <p:cNvPr id="4" name="Imagen 3">
            <a:extLst>
              <a:ext uri="{FF2B5EF4-FFF2-40B4-BE49-F238E27FC236}">
                <a16:creationId xmlns:a16="http://schemas.microsoft.com/office/drawing/2014/main" xmlns="" id="{25AB9054-BB12-4E86-A0E9-B77FF4499E9F}"/>
              </a:ext>
            </a:extLst>
          </p:cNvPr>
          <p:cNvPicPr>
            <a:picLocks noChangeAspect="1"/>
          </p:cNvPicPr>
          <p:nvPr/>
        </p:nvPicPr>
        <p:blipFill>
          <a:blip r:embed="rId3" cstate="print"/>
          <a:stretch>
            <a:fillRect/>
          </a:stretch>
        </p:blipFill>
        <p:spPr>
          <a:xfrm>
            <a:off x="8539316" y="1791080"/>
            <a:ext cx="3288890" cy="3275839"/>
          </a:xfrm>
          <a:prstGeom prst="rect">
            <a:avLst/>
          </a:prstGeom>
        </p:spPr>
      </p:pic>
    </p:spTree>
    <p:extLst>
      <p:ext uri="{BB962C8B-B14F-4D97-AF65-F5344CB8AC3E}">
        <p14:creationId xmlns:p14="http://schemas.microsoft.com/office/powerpoint/2010/main" xmlns="" val="850960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5D4E58C-4AF5-4FE7-BD17-D3AF42B8FA12}"/>
              </a:ext>
            </a:extLst>
          </p:cNvPr>
          <p:cNvSpPr>
            <a:spLocks noGrp="1"/>
          </p:cNvSpPr>
          <p:nvPr>
            <p:ph type="title"/>
          </p:nvPr>
        </p:nvSpPr>
        <p:spPr>
          <a:xfrm>
            <a:off x="838200" y="365125"/>
            <a:ext cx="10515600" cy="165817"/>
          </a:xfrm>
        </p:spPr>
        <p:txBody>
          <a:bodyPr>
            <a:noAutofit/>
          </a:bodyPr>
          <a:lstStyle/>
          <a:p>
            <a:pPr algn="ctr"/>
            <a:r>
              <a:rPr lang="es-ES" sz="3200" b="1" dirty="0">
                <a:solidFill>
                  <a:srgbClr val="FF0000"/>
                </a:solidFill>
                <a:latin typeface="Arial" panose="020B0604020202020204" pitchFamily="34" charset="0"/>
                <a:cs typeface="Arial" panose="020B0604020202020204" pitchFamily="34" charset="0"/>
              </a:rPr>
              <a:t>Aplicaciones y Efecto Wiegand</a:t>
            </a:r>
          </a:p>
        </p:txBody>
      </p:sp>
      <mc:AlternateContent xmlns:mc="http://schemas.openxmlformats.org/markup-compatibility/2006">
        <mc:Choice xmlns:a14="http://schemas.microsoft.com/office/drawing/2010/main" xmlns="" Requires="a14">
          <p:sp>
            <p:nvSpPr>
              <p:cNvPr id="3" name="Marcador de contenido 2">
                <a:extLst>
                  <a:ext uri="{FF2B5EF4-FFF2-40B4-BE49-F238E27FC236}">
                    <a16:creationId xmlns:a16="http://schemas.microsoft.com/office/drawing/2014/main" id="{498AA455-F76C-46EA-9B96-92BB048B2277}"/>
                  </a:ext>
                </a:extLst>
              </p:cNvPr>
              <p:cNvSpPr>
                <a:spLocks noGrp="1"/>
              </p:cNvSpPr>
              <p:nvPr>
                <p:ph idx="1"/>
              </p:nvPr>
            </p:nvSpPr>
            <p:spPr>
              <a:xfrm>
                <a:off x="280219" y="781664"/>
                <a:ext cx="11577484" cy="5928851"/>
              </a:xfrm>
            </p:spPr>
            <p:txBody>
              <a:bodyPr>
                <a:normAutofit fontScale="62500" lnSpcReduction="20000"/>
              </a:bodyPr>
              <a:lstStyle/>
              <a:p>
                <a:pPr algn="just">
                  <a:lnSpc>
                    <a:spcPct val="120000"/>
                  </a:lnSpc>
                </a:pPr>
                <a:r>
                  <a:rPr lang="es-ES" dirty="0">
                    <a:latin typeface="Arial" panose="020B0604020202020204" pitchFamily="34" charset="0"/>
                    <a:cs typeface="Arial" panose="020B0604020202020204" pitchFamily="34" charset="0"/>
                  </a:rPr>
                  <a:t>Estos fenómenos magnéticos que estamos describiendo dieron origen a una gran cantidad de instrumentos y sensores de los cuales algunos ya fueron comentados. En particular, estos se generan, por la complementación de dos disciplinas la magnética y la metalúrgica como veremos </a:t>
                </a:r>
              </a:p>
              <a:p>
                <a:pPr algn="just">
                  <a:lnSpc>
                    <a:spcPct val="120000"/>
                  </a:lnSpc>
                </a:pPr>
                <a:r>
                  <a:rPr lang="es-ES" dirty="0">
                    <a:latin typeface="Arial" panose="020B0604020202020204" pitchFamily="34" charset="0"/>
                    <a:cs typeface="Arial" panose="020B0604020202020204" pitchFamily="34" charset="0"/>
                  </a:rPr>
                  <a:t>Anteriormente se vio como se modifica el ciclo de histéresis de un mismo material cuando es deformado, luego se amplio el fenómeno que llamamos efecto joule y Villari. Esta modificación del ciclo de histéresis es debida,(en un mismo material), al aumento de la densidad de defectos (dislocaciones, etc.) cuando el material es deformado, impidiendo este aumento el crecimiento y movimiento de los dominios magnéticos y esto modifica el ciclo de histéresis. Si el campo es constante debe cambiar la permeabilidad por acción de la fuerza mecánica.</a:t>
                </a:r>
              </a:p>
              <a:p>
                <a:pPr algn="just">
                  <a:lnSpc>
                    <a:spcPct val="120000"/>
                  </a:lnSpc>
                </a:pPr>
                <a:r>
                  <a:rPr lang="es-ES" dirty="0">
                    <a:latin typeface="Arial" panose="020B0604020202020204" pitchFamily="34" charset="0"/>
                    <a:cs typeface="Arial" panose="020B0604020202020204" pitchFamily="34" charset="0"/>
                  </a:rPr>
                  <a:t>En algunos materiales la relación entre la tensión mecánica y la permeabilidad magnética es  lineal, si  la deformación es elástica,  y dada por la expresión siguiente </a:t>
                </a:r>
              </a:p>
              <a:p>
                <a:pPr marL="0" indent="0" algn="ctr">
                  <a:lnSpc>
                    <a:spcPct val="120000"/>
                  </a:lnSpc>
                  <a:buNone/>
                </a:pPr>
                <a14:m>
                  <m:oMath xmlns:m="http://schemas.openxmlformats.org/officeDocument/2006/math">
                    <m:r>
                      <a:rPr lang="es-ES" b="0" i="1" smtClean="0">
                        <a:latin typeface="Cambria Math" panose="02040503050406030204" pitchFamily="18" charset="0"/>
                        <a:ea typeface="Cambria Math" panose="02040503050406030204" pitchFamily="18" charset="0"/>
                      </a:rPr>
                      <m:t>  </m:t>
                    </m:r>
                    <m:r>
                      <a:rPr lang="es-ES" i="1" smtClean="0">
                        <a:latin typeface="Cambria Math" panose="02040503050406030204" pitchFamily="18" charset="0"/>
                        <a:ea typeface="Cambria Math" panose="02040503050406030204" pitchFamily="18" charset="0"/>
                      </a:rPr>
                      <m:t>𝜎</m:t>
                    </m:r>
                    <m:r>
                      <a:rPr lang="es-ES" b="0" i="1" smtClean="0">
                        <a:latin typeface="Cambria Math" panose="02040503050406030204" pitchFamily="18" charset="0"/>
                        <a:ea typeface="Cambria Math" panose="02040503050406030204" pitchFamily="18" charset="0"/>
                      </a:rPr>
                      <m:t>=</m:t>
                    </m:r>
                    <m:f>
                      <m:fPr>
                        <m:ctrlPr>
                          <a:rPr lang="es-ES" b="0" i="1" smtClean="0">
                            <a:latin typeface="Cambria Math" panose="02040503050406030204" pitchFamily="18" charset="0"/>
                            <a:ea typeface="Cambria Math" panose="02040503050406030204" pitchFamily="18" charset="0"/>
                          </a:rPr>
                        </m:ctrlPr>
                      </m:fPr>
                      <m:num>
                        <m:r>
                          <a:rPr lang="es-ES" b="0" i="1" smtClean="0">
                            <a:latin typeface="Cambria Math" panose="02040503050406030204" pitchFamily="18" charset="0"/>
                            <a:ea typeface="Cambria Math" panose="02040503050406030204" pitchFamily="18" charset="0"/>
                          </a:rPr>
                          <m:t>1</m:t>
                        </m:r>
                      </m:num>
                      <m:den>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𝜇</m:t>
                            </m:r>
                          </m:e>
                          <m:sub>
                            <m:r>
                              <a:rPr lang="es-ES" b="0" i="1" smtClean="0">
                                <a:latin typeface="Cambria Math" panose="02040503050406030204" pitchFamily="18" charset="0"/>
                                <a:ea typeface="Cambria Math" panose="02040503050406030204" pitchFamily="18" charset="0"/>
                              </a:rPr>
                              <m:t>𝑟</m:t>
                            </m:r>
                          </m:sub>
                        </m:sSub>
                      </m:den>
                    </m:f>
                    <m:r>
                      <a:rPr lang="es-ES" b="0" i="1" smtClean="0">
                        <a:latin typeface="Cambria Math" panose="02040503050406030204" pitchFamily="18" charset="0"/>
                        <a:ea typeface="Cambria Math" panose="02040503050406030204" pitchFamily="18" charset="0"/>
                      </a:rPr>
                      <m:t>𝑘</m:t>
                    </m:r>
                  </m:oMath>
                </a14:m>
                <a:r>
                  <a:rPr lang="es-ES" dirty="0">
                    <a:latin typeface="Arial" panose="020B0604020202020204" pitchFamily="34" charset="0"/>
                    <a:cs typeface="Arial" panose="020B0604020202020204" pitchFamily="34" charset="0"/>
                  </a:rPr>
                  <a:t>  </a:t>
                </a:r>
              </a:p>
              <a:p>
                <a:pPr marL="176213" indent="0" algn="just">
                  <a:lnSpc>
                    <a:spcPct val="120000"/>
                  </a:lnSpc>
                  <a:buNone/>
                </a:pPr>
                <a:r>
                  <a:rPr lang="es-ES" dirty="0">
                    <a:latin typeface="Arial" panose="020B0604020202020204" pitchFamily="34" charset="0"/>
                    <a:cs typeface="Arial" panose="020B0604020202020204" pitchFamily="34" charset="0"/>
                  </a:rPr>
                  <a:t>Donde </a:t>
                </a:r>
                <a14:m>
                  <m:oMath xmlns:m="http://schemas.openxmlformats.org/officeDocument/2006/math">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𝜇</m:t>
                        </m:r>
                      </m:e>
                      <m:sub>
                        <m:r>
                          <a:rPr lang="es-ES" i="1">
                            <a:latin typeface="Cambria Math" panose="02040503050406030204" pitchFamily="18" charset="0"/>
                            <a:ea typeface="Cambria Math" panose="02040503050406030204" pitchFamily="18" charset="0"/>
                          </a:rPr>
                          <m:t>𝑟</m:t>
                        </m:r>
                      </m:sub>
                    </m:sSub>
                  </m:oMath>
                </a14:m>
                <a:r>
                  <a:rPr lang="es-ES" dirty="0">
                    <a:latin typeface="Arial" panose="020B0604020202020204" pitchFamily="34" charset="0"/>
                    <a:cs typeface="Arial" panose="020B0604020202020204" pitchFamily="34" charset="0"/>
                  </a:rPr>
                  <a:t>es la permeabilidad relativa y </a:t>
                </a:r>
                <a14:m>
                  <m:oMath xmlns:m="http://schemas.openxmlformats.org/officeDocument/2006/math">
                    <m:r>
                      <a:rPr lang="es-ES" i="1">
                        <a:latin typeface="Cambria Math" panose="02040503050406030204" pitchFamily="18" charset="0"/>
                        <a:ea typeface="Cambria Math" panose="02040503050406030204" pitchFamily="18" charset="0"/>
                      </a:rPr>
                      <m:t>𝑘</m:t>
                    </m:r>
                  </m:oMath>
                </a14:m>
                <a:r>
                  <a:rPr lang="es-ES" dirty="0">
                    <a:latin typeface="Arial" panose="020B0604020202020204" pitchFamily="34" charset="0"/>
                    <a:cs typeface="Arial" panose="020B0604020202020204" pitchFamily="34" charset="0"/>
                  </a:rPr>
                  <a:t> una constante que depende del material. Es claro que este fenómeno puede ser usado para la construcción de celdas descarga.</a:t>
                </a:r>
              </a:p>
              <a:p>
                <a:pPr marL="176213" indent="0" algn="just">
                  <a:lnSpc>
                    <a:spcPct val="120000"/>
                  </a:lnSpc>
                  <a:buNone/>
                </a:pPr>
                <a:r>
                  <a:rPr lang="es-ES" dirty="0">
                    <a:latin typeface="Arial" panose="020B0604020202020204" pitchFamily="34" charset="0"/>
                    <a:cs typeface="Arial" panose="020B0604020202020204" pitchFamily="34" charset="0"/>
                  </a:rPr>
                  <a:t>Existe otro método, con el mismo principio pero, mas complejo que permitiría medir cupla.</a:t>
                </a:r>
              </a:p>
              <a:p>
                <a:pPr algn="just">
                  <a:lnSpc>
                    <a:spcPct val="120000"/>
                  </a:lnSpc>
                </a:pPr>
                <a:r>
                  <a:rPr lang="es-ES" dirty="0">
                    <a:latin typeface="Arial" panose="020B0604020202020204" pitchFamily="34" charset="0"/>
                    <a:cs typeface="Arial" panose="020B0604020202020204" pitchFamily="34" charset="0"/>
                  </a:rPr>
                  <a:t>John R. Wiegand en 1970 creo un aleación ferromagnética de cobalto, hierro y vanadio, llamada VICALLOY, con la que fabrico alambres de aproximadamente 1mm.</a:t>
                </a:r>
              </a:p>
              <a:p>
                <a:pPr marL="176213" indent="0" algn="just">
                  <a:lnSpc>
                    <a:spcPct val="120000"/>
                  </a:lnSpc>
                  <a:buNone/>
                </a:pPr>
                <a:endParaRPr lang="es-ES" dirty="0">
                  <a:latin typeface="Arial" panose="020B0604020202020204" pitchFamily="34" charset="0"/>
                  <a:cs typeface="Arial" panose="020B0604020202020204" pitchFamily="34" charset="0"/>
                </a:endParaRPr>
              </a:p>
              <a:p>
                <a:pPr marL="176213" indent="0" algn="just">
                  <a:lnSpc>
                    <a:spcPct val="120000"/>
                  </a:lnSpc>
                  <a:buNone/>
                </a:pPr>
                <a:endParaRPr lang="es-ES" dirty="0">
                  <a:latin typeface="Arial" panose="020B0604020202020204" pitchFamily="34" charset="0"/>
                  <a:cs typeface="Arial" panose="020B0604020202020204" pitchFamily="34" charset="0"/>
                </a:endParaRPr>
              </a:p>
            </p:txBody>
          </p:sp>
        </mc:Choice>
        <mc:Fallback>
          <p:sp>
            <p:nvSpPr>
              <p:cNvPr id="3" name="Marcador de contenido 2">
                <a:extLst>
                  <a:ext uri="{FF2B5EF4-FFF2-40B4-BE49-F238E27FC236}">
                    <a16:creationId xmlns:a16="http://schemas.microsoft.com/office/drawing/2014/main" xmlns="" xmlns:a14="http://schemas.microsoft.com/office/drawing/2010/main" id="{498AA455-F76C-46EA-9B96-92BB048B2277}"/>
                  </a:ext>
                </a:extLst>
              </p:cNvPr>
              <p:cNvSpPr>
                <a:spLocks noGrp="1" noRot="1" noChangeAspect="1" noMove="1" noResize="1" noEditPoints="1" noAdjustHandles="1" noChangeArrowheads="1" noChangeShapeType="1" noTextEdit="1"/>
              </p:cNvSpPr>
              <p:nvPr>
                <p:ph idx="1"/>
              </p:nvPr>
            </p:nvSpPr>
            <p:spPr>
              <a:xfrm>
                <a:off x="280219" y="781664"/>
                <a:ext cx="11577484" cy="5928851"/>
              </a:xfrm>
              <a:blipFill>
                <a:blip r:embed="rId2" cstate="print"/>
                <a:stretch>
                  <a:fillRect l="-369" t="-514" r="-421"/>
                </a:stretch>
              </a:blipFill>
            </p:spPr>
            <p:txBody>
              <a:bodyPr/>
              <a:lstStyle/>
              <a:p>
                <a:r>
                  <a:rPr lang="es-ES">
                    <a:noFill/>
                  </a:rPr>
                  <a:t> </a:t>
                </a:r>
              </a:p>
            </p:txBody>
          </p:sp>
        </mc:Fallback>
      </mc:AlternateContent>
    </p:spTree>
    <p:extLst>
      <p:ext uri="{BB962C8B-B14F-4D97-AF65-F5344CB8AC3E}">
        <p14:creationId xmlns:p14="http://schemas.microsoft.com/office/powerpoint/2010/main" xmlns="" val="11005861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6D82CBE-DF74-4DB8-B3B5-32DFDD7F453F}"/>
              </a:ext>
            </a:extLst>
          </p:cNvPr>
          <p:cNvSpPr>
            <a:spLocks noGrp="1"/>
          </p:cNvSpPr>
          <p:nvPr>
            <p:ph type="title"/>
          </p:nvPr>
        </p:nvSpPr>
        <p:spPr>
          <a:xfrm>
            <a:off x="838200" y="365125"/>
            <a:ext cx="10515600" cy="460785"/>
          </a:xfrm>
        </p:spPr>
        <p:txBody>
          <a:bodyPr>
            <a:noAutofit/>
          </a:bodyPr>
          <a:lstStyle/>
          <a:p>
            <a:pPr algn="ctr"/>
            <a:r>
              <a:rPr lang="es-ES" sz="3200" b="1" dirty="0">
                <a:solidFill>
                  <a:srgbClr val="FF0000"/>
                </a:solidFill>
                <a:latin typeface="Arial" panose="020B0604020202020204" pitchFamily="34" charset="0"/>
                <a:cs typeface="Arial" panose="020B0604020202020204" pitchFamily="34" charset="0"/>
              </a:rPr>
              <a:t>Aplicaciones y Efecto Wiegand</a:t>
            </a:r>
            <a:endParaRPr lang="es-ES" sz="3200" dirty="0"/>
          </a:p>
        </p:txBody>
      </p:sp>
      <p:sp>
        <p:nvSpPr>
          <p:cNvPr id="3" name="Marcador de contenido 2">
            <a:extLst>
              <a:ext uri="{FF2B5EF4-FFF2-40B4-BE49-F238E27FC236}">
                <a16:creationId xmlns:a16="http://schemas.microsoft.com/office/drawing/2014/main" xmlns="" id="{AE295C74-5CE8-4AE0-A25E-25B3F017FEFF}"/>
              </a:ext>
            </a:extLst>
          </p:cNvPr>
          <p:cNvSpPr>
            <a:spLocks noGrp="1"/>
          </p:cNvSpPr>
          <p:nvPr>
            <p:ph idx="1"/>
          </p:nvPr>
        </p:nvSpPr>
        <p:spPr>
          <a:xfrm>
            <a:off x="240890" y="943897"/>
            <a:ext cx="11710219" cy="5678129"/>
          </a:xfrm>
        </p:spPr>
        <p:txBody>
          <a:bodyPr>
            <a:normAutofit fontScale="77500" lnSpcReduction="20000"/>
          </a:bodyPr>
          <a:lstStyle/>
          <a:p>
            <a:pPr marL="0" indent="0" algn="just">
              <a:lnSpc>
                <a:spcPct val="110000"/>
              </a:lnSpc>
              <a:buNone/>
            </a:pPr>
            <a:r>
              <a:rPr lang="es-ES" dirty="0">
                <a:latin typeface="Arial" panose="020B0604020202020204" pitchFamily="34" charset="0"/>
                <a:cs typeface="Arial" panose="020B0604020202020204" pitchFamily="34" charset="0"/>
              </a:rPr>
              <a:t>Se logra, por tratamientos </a:t>
            </a:r>
            <a:r>
              <a:rPr lang="es-ES" dirty="0" err="1">
                <a:latin typeface="Arial" panose="020B0604020202020204" pitchFamily="34" charset="0"/>
                <a:cs typeface="Arial" panose="020B0604020202020204" pitchFamily="34" charset="0"/>
              </a:rPr>
              <a:t>termomecánicos</a:t>
            </a:r>
            <a:r>
              <a:rPr lang="es-ES" dirty="0">
                <a:latin typeface="Arial" panose="020B0604020202020204" pitchFamily="34" charset="0"/>
                <a:cs typeface="Arial" panose="020B0604020202020204" pitchFamily="34" charset="0"/>
              </a:rPr>
              <a:t>, que el núcleo y la periférica del alambre tengas diferentes características metalúrgicas, esto conlleva a propiedades magnéticas distintas con distintos ciclos de histéresis. Obteniéndose un núcleo magnéticamente blando y una superficie endurecida con mayor coercitividad magnética. En presencia de un campo magnético  y a medida que el campo se intensifica, el núcleo del cable Wiegand cambia la polaridad y genera un importante impulso de voltaje, en una bobina próxima. A medida que el campo se fortalece aún más, la parte exterior del cable Wiegand sigue el comportamiento del núcleo y también cambia la polaridad, produciendo un pulso pero más pequeño con la misma polaridad. En definitiva se a construido un conmutador magnético (inversión de polaridad) de la zona central de un material ferromagnético. Posiblemente quede mas claro con el esquema siguiente. En el esquema se observa de izquierda a derecha en la parte superior que el cable tiene la polarización del campo exterior (1). Al cambiar la dirección del campo exterior se modifica la polarización del núcleo y esto induce una tención en el cable (2). Aumentando un poco más el campo exterior (3), se modifica la polarización de la parte externa y produce un nuevo pico de tensión pero menor al anterior. Modificamos nuevamente el campo , cambia la polarización del núcleo y nuevamente se genera un pulso de tensión importante pero de sentido contrario (4).</a:t>
            </a:r>
          </a:p>
        </p:txBody>
      </p:sp>
    </p:spTree>
    <p:extLst>
      <p:ext uri="{BB962C8B-B14F-4D97-AF65-F5344CB8AC3E}">
        <p14:creationId xmlns:p14="http://schemas.microsoft.com/office/powerpoint/2010/main" xmlns="" val="1059154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xmlns="" id="{C5CDDCCD-2019-48C9-9C6C-1446BFC47519}"/>
              </a:ext>
            </a:extLst>
          </p:cNvPr>
          <p:cNvPicPr>
            <a:picLocks noGrp="1" noChangeAspect="1"/>
          </p:cNvPicPr>
          <p:nvPr>
            <p:ph idx="1"/>
          </p:nvPr>
        </p:nvPicPr>
        <p:blipFill rotWithShape="1">
          <a:blip r:embed="rId2" cstate="print"/>
          <a:srcRect l="45484" t="35276" r="17379" b="13380"/>
          <a:stretch/>
        </p:blipFill>
        <p:spPr>
          <a:xfrm>
            <a:off x="1155264" y="362970"/>
            <a:ext cx="4377168" cy="2908607"/>
          </a:xfrm>
          <a:prstGeom prst="rect">
            <a:avLst/>
          </a:prstGeom>
        </p:spPr>
      </p:pic>
      <p:pic>
        <p:nvPicPr>
          <p:cNvPr id="7" name="Imagen 6">
            <a:extLst>
              <a:ext uri="{FF2B5EF4-FFF2-40B4-BE49-F238E27FC236}">
                <a16:creationId xmlns:a16="http://schemas.microsoft.com/office/drawing/2014/main" xmlns="" id="{795B4D13-7757-43C0-94CA-2867479079EA}"/>
              </a:ext>
            </a:extLst>
          </p:cNvPr>
          <p:cNvPicPr>
            <a:picLocks noChangeAspect="1"/>
          </p:cNvPicPr>
          <p:nvPr/>
        </p:nvPicPr>
        <p:blipFill rotWithShape="1">
          <a:blip r:embed="rId3" cstate="print"/>
          <a:srcRect l="35685" t="37375" r="14718" b="13781"/>
          <a:stretch/>
        </p:blipFill>
        <p:spPr>
          <a:xfrm>
            <a:off x="1" y="3695085"/>
            <a:ext cx="5761010" cy="2908607"/>
          </a:xfrm>
          <a:prstGeom prst="rect">
            <a:avLst/>
          </a:prstGeom>
        </p:spPr>
      </p:pic>
      <p:pic>
        <p:nvPicPr>
          <p:cNvPr id="8" name="Imagen 7">
            <a:extLst>
              <a:ext uri="{FF2B5EF4-FFF2-40B4-BE49-F238E27FC236}">
                <a16:creationId xmlns:a16="http://schemas.microsoft.com/office/drawing/2014/main" xmlns="" id="{21E984DB-B0E4-4A62-9979-64413701AEFD}"/>
              </a:ext>
            </a:extLst>
          </p:cNvPr>
          <p:cNvPicPr>
            <a:picLocks noChangeAspect="1"/>
          </p:cNvPicPr>
          <p:nvPr/>
        </p:nvPicPr>
        <p:blipFill rotWithShape="1">
          <a:blip r:embed="rId4" cstate="print"/>
          <a:srcRect l="32783" t="36904" r="16532" b="12129"/>
          <a:stretch/>
        </p:blipFill>
        <p:spPr>
          <a:xfrm>
            <a:off x="6096000" y="3645713"/>
            <a:ext cx="5889522" cy="3036125"/>
          </a:xfrm>
          <a:prstGeom prst="rect">
            <a:avLst/>
          </a:prstGeom>
        </p:spPr>
      </p:pic>
      <p:pic>
        <p:nvPicPr>
          <p:cNvPr id="9" name="Imagen 8">
            <a:extLst>
              <a:ext uri="{FF2B5EF4-FFF2-40B4-BE49-F238E27FC236}">
                <a16:creationId xmlns:a16="http://schemas.microsoft.com/office/drawing/2014/main" xmlns="" id="{AF131FF0-7B06-4FAB-B8B1-9E73F007D14D}"/>
              </a:ext>
            </a:extLst>
          </p:cNvPr>
          <p:cNvPicPr>
            <a:picLocks noChangeAspect="1"/>
          </p:cNvPicPr>
          <p:nvPr/>
        </p:nvPicPr>
        <p:blipFill rotWithShape="1">
          <a:blip r:embed="rId5" cstate="print"/>
          <a:srcRect l="36653" t="32508" r="17863" b="13128"/>
          <a:stretch/>
        </p:blipFill>
        <p:spPr>
          <a:xfrm>
            <a:off x="6499711" y="362970"/>
            <a:ext cx="5333411" cy="3063874"/>
          </a:xfrm>
          <a:prstGeom prst="rect">
            <a:avLst/>
          </a:prstGeom>
        </p:spPr>
      </p:pic>
      <p:sp>
        <p:nvSpPr>
          <p:cNvPr id="10" name="CuadroTexto 9">
            <a:extLst>
              <a:ext uri="{FF2B5EF4-FFF2-40B4-BE49-F238E27FC236}">
                <a16:creationId xmlns:a16="http://schemas.microsoft.com/office/drawing/2014/main" xmlns="" id="{52CD08DB-C7A4-4F9A-B3E6-716D8898D970}"/>
              </a:ext>
            </a:extLst>
          </p:cNvPr>
          <p:cNvSpPr txBox="1"/>
          <p:nvPr/>
        </p:nvSpPr>
        <p:spPr>
          <a:xfrm>
            <a:off x="589935" y="1651819"/>
            <a:ext cx="340158" cy="461665"/>
          </a:xfrm>
          <a:prstGeom prst="rect">
            <a:avLst/>
          </a:prstGeom>
          <a:noFill/>
        </p:spPr>
        <p:txBody>
          <a:bodyPr wrap="none" rtlCol="0">
            <a:spAutoFit/>
          </a:bodyPr>
          <a:lstStyle/>
          <a:p>
            <a:r>
              <a:rPr lang="es-ES" sz="2400" b="1" dirty="0"/>
              <a:t>1</a:t>
            </a:r>
          </a:p>
        </p:txBody>
      </p:sp>
      <p:sp>
        <p:nvSpPr>
          <p:cNvPr id="11" name="CuadroTexto 10">
            <a:extLst>
              <a:ext uri="{FF2B5EF4-FFF2-40B4-BE49-F238E27FC236}">
                <a16:creationId xmlns:a16="http://schemas.microsoft.com/office/drawing/2014/main" xmlns="" id="{96D60ADE-D43D-4E3D-BB87-CE221DE62D04}"/>
              </a:ext>
            </a:extLst>
          </p:cNvPr>
          <p:cNvSpPr txBox="1"/>
          <p:nvPr/>
        </p:nvSpPr>
        <p:spPr>
          <a:xfrm>
            <a:off x="6096000" y="1664074"/>
            <a:ext cx="340158" cy="461665"/>
          </a:xfrm>
          <a:prstGeom prst="rect">
            <a:avLst/>
          </a:prstGeom>
          <a:noFill/>
        </p:spPr>
        <p:txBody>
          <a:bodyPr wrap="none" rtlCol="0">
            <a:spAutoFit/>
          </a:bodyPr>
          <a:lstStyle/>
          <a:p>
            <a:r>
              <a:rPr lang="es-ES" sz="2400" b="1" dirty="0"/>
              <a:t>2</a:t>
            </a:r>
          </a:p>
        </p:txBody>
      </p:sp>
      <p:sp>
        <p:nvSpPr>
          <p:cNvPr id="12" name="CuadroTexto 11">
            <a:extLst>
              <a:ext uri="{FF2B5EF4-FFF2-40B4-BE49-F238E27FC236}">
                <a16:creationId xmlns:a16="http://schemas.microsoft.com/office/drawing/2014/main" xmlns="" id="{03B9C38B-E2BC-4617-A420-67E6E5004902}"/>
              </a:ext>
            </a:extLst>
          </p:cNvPr>
          <p:cNvSpPr txBox="1"/>
          <p:nvPr/>
        </p:nvSpPr>
        <p:spPr>
          <a:xfrm>
            <a:off x="376557" y="5388303"/>
            <a:ext cx="340158" cy="461665"/>
          </a:xfrm>
          <a:prstGeom prst="rect">
            <a:avLst/>
          </a:prstGeom>
          <a:noFill/>
        </p:spPr>
        <p:txBody>
          <a:bodyPr wrap="none" rtlCol="0">
            <a:spAutoFit/>
          </a:bodyPr>
          <a:lstStyle/>
          <a:p>
            <a:r>
              <a:rPr lang="es-ES" sz="2400" b="1" dirty="0"/>
              <a:t>3</a:t>
            </a:r>
          </a:p>
        </p:txBody>
      </p:sp>
      <p:sp>
        <p:nvSpPr>
          <p:cNvPr id="13" name="CuadroTexto 12">
            <a:extLst>
              <a:ext uri="{FF2B5EF4-FFF2-40B4-BE49-F238E27FC236}">
                <a16:creationId xmlns:a16="http://schemas.microsoft.com/office/drawing/2014/main" xmlns="" id="{CDA45B1A-633C-4627-9A2C-194ECD9C1557}"/>
              </a:ext>
            </a:extLst>
          </p:cNvPr>
          <p:cNvSpPr txBox="1"/>
          <p:nvPr/>
        </p:nvSpPr>
        <p:spPr>
          <a:xfrm>
            <a:off x="6096000" y="5560142"/>
            <a:ext cx="340158" cy="461665"/>
          </a:xfrm>
          <a:prstGeom prst="rect">
            <a:avLst/>
          </a:prstGeom>
          <a:noFill/>
        </p:spPr>
        <p:txBody>
          <a:bodyPr wrap="none" rtlCol="0">
            <a:spAutoFit/>
          </a:bodyPr>
          <a:lstStyle/>
          <a:p>
            <a:r>
              <a:rPr lang="es-ES" sz="2400" b="1" dirty="0"/>
              <a:t>4</a:t>
            </a:r>
          </a:p>
        </p:txBody>
      </p:sp>
      <p:sp>
        <p:nvSpPr>
          <p:cNvPr id="14" name="CuadroTexto 13">
            <a:extLst>
              <a:ext uri="{FF2B5EF4-FFF2-40B4-BE49-F238E27FC236}">
                <a16:creationId xmlns:a16="http://schemas.microsoft.com/office/drawing/2014/main" xmlns="" id="{4B684F12-29E2-4779-854C-130EBE6C6917}"/>
              </a:ext>
            </a:extLst>
          </p:cNvPr>
          <p:cNvSpPr txBox="1"/>
          <p:nvPr/>
        </p:nvSpPr>
        <p:spPr>
          <a:xfrm>
            <a:off x="3809252" y="26113"/>
            <a:ext cx="2977162" cy="523220"/>
          </a:xfrm>
          <a:prstGeom prst="rect">
            <a:avLst/>
          </a:prstGeom>
          <a:noFill/>
        </p:spPr>
        <p:txBody>
          <a:bodyPr wrap="none" rtlCol="0">
            <a:spAutoFit/>
          </a:bodyPr>
          <a:lstStyle/>
          <a:p>
            <a:r>
              <a:rPr lang="es-ES" sz="2800" b="1" dirty="0">
                <a:solidFill>
                  <a:srgbClr val="FF0000"/>
                </a:solidFill>
                <a:latin typeface="Arial" panose="020B0604020202020204" pitchFamily="34" charset="0"/>
                <a:cs typeface="Arial" panose="020B0604020202020204" pitchFamily="34" charset="0"/>
              </a:rPr>
              <a:t> Efecto Wiegand</a:t>
            </a:r>
            <a:endParaRPr lang="es-ES" sz="2800" dirty="0"/>
          </a:p>
        </p:txBody>
      </p:sp>
    </p:spTree>
    <p:extLst>
      <p:ext uri="{BB962C8B-B14F-4D97-AF65-F5344CB8AC3E}">
        <p14:creationId xmlns:p14="http://schemas.microsoft.com/office/powerpoint/2010/main" xmlns="" val="23576806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52B30E9D-E67E-4119-94E6-007D16D65FA7}"/>
              </a:ext>
            </a:extLst>
          </p:cNvPr>
          <p:cNvSpPr>
            <a:spLocks noGrp="1"/>
          </p:cNvSpPr>
          <p:nvPr>
            <p:ph type="title"/>
          </p:nvPr>
        </p:nvSpPr>
        <p:spPr>
          <a:xfrm>
            <a:off x="6631860" y="365126"/>
            <a:ext cx="4721940" cy="814745"/>
          </a:xfrm>
        </p:spPr>
        <p:txBody>
          <a:bodyPr>
            <a:normAutofit/>
          </a:bodyPr>
          <a:lstStyle/>
          <a:p>
            <a:r>
              <a:rPr lang="es-ES" b="1" dirty="0">
                <a:solidFill>
                  <a:srgbClr val="FF0000"/>
                </a:solidFill>
              </a:rPr>
              <a:t>Efecto Wiegand</a:t>
            </a:r>
          </a:p>
        </p:txBody>
      </p:sp>
      <p:sp>
        <p:nvSpPr>
          <p:cNvPr id="3" name="Marcador de contenido 2">
            <a:extLst>
              <a:ext uri="{FF2B5EF4-FFF2-40B4-BE49-F238E27FC236}">
                <a16:creationId xmlns:a16="http://schemas.microsoft.com/office/drawing/2014/main" xmlns="" id="{A88447F3-E461-4B57-A1D4-DE885DC0A3EC}"/>
              </a:ext>
            </a:extLst>
          </p:cNvPr>
          <p:cNvSpPr>
            <a:spLocks noGrp="1"/>
          </p:cNvSpPr>
          <p:nvPr>
            <p:ph idx="1"/>
          </p:nvPr>
        </p:nvSpPr>
        <p:spPr>
          <a:xfrm>
            <a:off x="292510" y="1781577"/>
            <a:ext cx="5621593" cy="3881804"/>
          </a:xfrm>
        </p:spPr>
        <p:txBody>
          <a:bodyPr/>
          <a:lstStyle/>
          <a:p>
            <a:pPr marL="0" indent="0" algn="just">
              <a:buNone/>
            </a:pPr>
            <a:r>
              <a:rPr lang="es-ES" dirty="0">
                <a:latin typeface="Arial" panose="020B0604020202020204" pitchFamily="34" charset="0"/>
                <a:cs typeface="Arial" panose="020B0604020202020204" pitchFamily="34" charset="0"/>
              </a:rPr>
              <a:t>El cable Wiegand, a veces llamado cable magnético, cambia rápidamente a una magnetización más alta cuando se aumenta el campo magnético aplicado, y vuelve a un nivel más bajo cuando se reduce el campo. El alambre ferromagnético ordinario no exhibe tales eventos.</a:t>
            </a:r>
          </a:p>
        </p:txBody>
      </p:sp>
      <p:pic>
        <p:nvPicPr>
          <p:cNvPr id="5" name="Imagen 4">
            <a:extLst>
              <a:ext uri="{FF2B5EF4-FFF2-40B4-BE49-F238E27FC236}">
                <a16:creationId xmlns:a16="http://schemas.microsoft.com/office/drawing/2014/main" xmlns="" id="{937EF337-5D13-4560-8AFB-6740423A1B5F}"/>
              </a:ext>
            </a:extLst>
          </p:cNvPr>
          <p:cNvPicPr>
            <a:picLocks noChangeAspect="1"/>
          </p:cNvPicPr>
          <p:nvPr/>
        </p:nvPicPr>
        <p:blipFill>
          <a:blip r:embed="rId2" cstate="print"/>
          <a:stretch>
            <a:fillRect/>
          </a:stretch>
        </p:blipFill>
        <p:spPr>
          <a:xfrm>
            <a:off x="5914103" y="1726167"/>
            <a:ext cx="6118122" cy="3277120"/>
          </a:xfrm>
          <a:prstGeom prst="rect">
            <a:avLst/>
          </a:prstGeom>
        </p:spPr>
      </p:pic>
    </p:spTree>
    <p:extLst>
      <p:ext uri="{BB962C8B-B14F-4D97-AF65-F5344CB8AC3E}">
        <p14:creationId xmlns:p14="http://schemas.microsoft.com/office/powerpoint/2010/main" xmlns="" val="4151744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2" name="Título 1">
                <a:extLst>
                  <a:ext uri="{FF2B5EF4-FFF2-40B4-BE49-F238E27FC236}">
                    <a16:creationId xmlns:a16="http://schemas.microsoft.com/office/drawing/2014/main" id="{49CC294E-92E2-4D89-89F0-C18924DE3C80}"/>
                  </a:ext>
                </a:extLst>
              </p:cNvPr>
              <p:cNvSpPr>
                <a:spLocks noGrp="1"/>
              </p:cNvSpPr>
              <p:nvPr>
                <p:ph type="title"/>
              </p:nvPr>
            </p:nvSpPr>
            <p:spPr>
              <a:xfrm>
                <a:off x="502661" y="269297"/>
                <a:ext cx="6075219" cy="568037"/>
              </a:xfrm>
            </p:spPr>
            <p:txBody>
              <a:bodyPr>
                <a:normAutofit fontScale="90000"/>
              </a:bodyPr>
              <a:lstStyle/>
              <a:p>
                <a:r>
                  <a:rPr lang="es-ES" b="1" dirty="0">
                    <a:solidFill>
                      <a:srgbClr val="FF0000"/>
                    </a:solidFill>
                  </a:rPr>
                  <a:t>Variación de </a:t>
                </a:r>
                <a14:m>
                  <m:oMath xmlns:m="http://schemas.openxmlformats.org/officeDocument/2006/math">
                    <m:r>
                      <a:rPr lang="es-ES" b="1" i="1" smtClean="0">
                        <a:solidFill>
                          <a:srgbClr val="FF0000"/>
                        </a:solidFill>
                        <a:latin typeface="Cambria Math" panose="02040503050406030204" pitchFamily="18" charset="0"/>
                        <a:ea typeface="Cambria Math" panose="02040503050406030204" pitchFamily="18" charset="0"/>
                      </a:rPr>
                      <m:t>𝝀</m:t>
                    </m:r>
                  </m:oMath>
                </a14:m>
                <a:r>
                  <a:rPr lang="es-ES" b="1" dirty="0">
                    <a:solidFill>
                      <a:srgbClr val="FF0000"/>
                    </a:solidFill>
                  </a:rPr>
                  <a:t> con el campo</a:t>
                </a:r>
              </a:p>
            </p:txBody>
          </p:sp>
        </mc:Choice>
        <mc:Fallback>
          <p:sp>
            <p:nvSpPr>
              <p:cNvPr id="2" name="Título 1">
                <a:extLst>
                  <a:ext uri="{FF2B5EF4-FFF2-40B4-BE49-F238E27FC236}">
                    <a16:creationId xmlns:a16="http://schemas.microsoft.com/office/drawing/2014/main" xmlns="" xmlns:a14="http://schemas.microsoft.com/office/drawing/2010/main" id="{49CC294E-92E2-4D89-89F0-C18924DE3C80}"/>
                  </a:ext>
                </a:extLst>
              </p:cNvPr>
              <p:cNvSpPr>
                <a:spLocks noGrp="1" noRot="1" noChangeAspect="1" noMove="1" noResize="1" noEditPoints="1" noAdjustHandles="1" noChangeArrowheads="1" noChangeShapeType="1" noTextEdit="1"/>
              </p:cNvSpPr>
              <p:nvPr>
                <p:ph type="title"/>
              </p:nvPr>
            </p:nvSpPr>
            <p:spPr>
              <a:xfrm>
                <a:off x="502661" y="269297"/>
                <a:ext cx="6075219" cy="568037"/>
              </a:xfrm>
              <a:blipFill>
                <a:blip r:embed="rId2" cstate="print"/>
                <a:stretch>
                  <a:fillRect l="-3511" t="-36559" b="-52688"/>
                </a:stretch>
              </a:blipFill>
            </p:spPr>
            <p:txBody>
              <a:bodyPr/>
              <a:lstStyle/>
              <a:p>
                <a:r>
                  <a:rPr lang="es-ES">
                    <a:noFill/>
                  </a:rPr>
                  <a:t> </a:t>
                </a:r>
              </a:p>
            </p:txBody>
          </p:sp>
        </mc:Fallback>
      </mc:AlternateContent>
      <p:pic>
        <p:nvPicPr>
          <p:cNvPr id="5" name="Marcador de contenido 4">
            <a:extLst>
              <a:ext uri="{FF2B5EF4-FFF2-40B4-BE49-F238E27FC236}">
                <a16:creationId xmlns:a16="http://schemas.microsoft.com/office/drawing/2014/main" xmlns="" id="{B68DDC20-B95B-4FAE-A475-B36FF82092FF}"/>
              </a:ext>
            </a:extLst>
          </p:cNvPr>
          <p:cNvPicPr>
            <a:picLocks noGrp="1" noChangeAspect="1"/>
          </p:cNvPicPr>
          <p:nvPr>
            <p:ph idx="1"/>
          </p:nvPr>
        </p:nvPicPr>
        <p:blipFill>
          <a:blip r:embed="rId3" cstate="print">
            <a:extLst>
              <a:ext uri="{28A0092B-C50C-407E-A947-70E740481C1C}">
                <a14:useLocalDpi xmlns:a14="http://schemas.microsoft.com/office/drawing/2010/main" xmlns="" val="0"/>
              </a:ext>
            </a:extLst>
          </a:blip>
          <a:stretch>
            <a:fillRect/>
          </a:stretch>
        </p:blipFill>
        <p:spPr>
          <a:xfrm>
            <a:off x="167122" y="1374039"/>
            <a:ext cx="6746296" cy="4550432"/>
          </a:xfrm>
        </p:spPr>
      </p:pic>
      <mc:AlternateContent xmlns:mc="http://schemas.openxmlformats.org/markup-compatibility/2006">
        <mc:Choice xmlns:a14="http://schemas.microsoft.com/office/drawing/2010/main" xmlns="" Requires="a14">
          <p:sp>
            <p:nvSpPr>
              <p:cNvPr id="6" name="CuadroTexto 5">
                <a:extLst>
                  <a:ext uri="{FF2B5EF4-FFF2-40B4-BE49-F238E27FC236}">
                    <a16:creationId xmlns:a16="http://schemas.microsoft.com/office/drawing/2014/main" id="{B49CF6A3-808E-4AF0-9DB3-09C6613660C8}"/>
                  </a:ext>
                </a:extLst>
              </p:cNvPr>
              <p:cNvSpPr txBox="1"/>
              <p:nvPr/>
            </p:nvSpPr>
            <p:spPr>
              <a:xfrm>
                <a:off x="7087654" y="269297"/>
                <a:ext cx="5104346" cy="7294305"/>
              </a:xfrm>
              <a:prstGeom prst="rect">
                <a:avLst/>
              </a:prstGeom>
              <a:noFill/>
            </p:spPr>
            <p:txBody>
              <a:bodyPr wrap="none" rtlCol="0">
                <a:spAutoFit/>
              </a:bodyPr>
              <a:lstStyle/>
              <a:p>
                <a:r>
                  <a:rPr lang="es-ES" dirty="0">
                    <a:latin typeface="Arial" panose="020B0604020202020204" pitchFamily="34" charset="0"/>
                    <a:cs typeface="Arial" panose="020B0604020202020204" pitchFamily="34" charset="0"/>
                  </a:rPr>
                  <a:t>En este grafico observamos el comportamiento</a:t>
                </a:r>
              </a:p>
              <a:p>
                <a:r>
                  <a:rPr lang="es-ES" dirty="0">
                    <a:latin typeface="Arial" panose="020B0604020202020204" pitchFamily="34" charset="0"/>
                    <a:cs typeface="Arial" panose="020B0604020202020204" pitchFamily="34" charset="0"/>
                  </a:rPr>
                  <a:t>De tres metales ferromagnéticos. Se manifiesta</a:t>
                </a:r>
              </a:p>
              <a:p>
                <a:r>
                  <a:rPr lang="es-ES" dirty="0">
                    <a:latin typeface="Arial" panose="020B0604020202020204" pitchFamily="34" charset="0"/>
                    <a:cs typeface="Arial" panose="020B0604020202020204" pitchFamily="34" charset="0"/>
                  </a:rPr>
                  <a:t>el comportamiento peculiar del hierro, el cual,</a:t>
                </a:r>
              </a:p>
              <a:p>
                <a:r>
                  <a:rPr lang="es-ES" dirty="0">
                    <a:latin typeface="Arial" panose="020B0604020202020204" pitchFamily="34" charset="0"/>
                    <a:cs typeface="Arial" panose="020B0604020202020204" pitchFamily="34" charset="0"/>
                  </a:rPr>
                  <a:t>si el campo es pequeño manifiesta una</a:t>
                </a:r>
              </a:p>
              <a:p>
                <a:r>
                  <a:rPr lang="es-ES" dirty="0">
                    <a:latin typeface="Arial" panose="020B0604020202020204" pitchFamily="34" charset="0"/>
                    <a:cs typeface="Arial" panose="020B0604020202020204" pitchFamily="34" charset="0"/>
                  </a:rPr>
                  <a:t>magnetostricción positiva, por el contraria, a</a:t>
                </a:r>
              </a:p>
              <a:p>
                <a:r>
                  <a:rPr lang="es-ES" dirty="0">
                    <a:latin typeface="Arial" panose="020B0604020202020204" pitchFamily="34" charset="0"/>
                    <a:cs typeface="Arial" panose="020B0604020202020204" pitchFamily="34" charset="0"/>
                  </a:rPr>
                  <a:t>campos mayores esta se hace negativa. </a:t>
                </a:r>
              </a:p>
              <a:p>
                <a:r>
                  <a:rPr lang="es-ES" dirty="0">
                    <a:latin typeface="Arial" panose="020B0604020202020204" pitchFamily="34" charset="0"/>
                    <a:cs typeface="Arial" panose="020B0604020202020204" pitchFamily="34" charset="0"/>
                  </a:rPr>
                  <a:t>También se destaca la importante variación</a:t>
                </a:r>
              </a:p>
              <a:p>
                <a:r>
                  <a:rPr lang="es-ES" dirty="0">
                    <a:latin typeface="Arial" panose="020B0604020202020204" pitchFamily="34" charset="0"/>
                    <a:cs typeface="Arial" panose="020B0604020202020204" pitchFamily="34" charset="0"/>
                  </a:rPr>
                  <a:t>relativa del níquel. </a:t>
                </a:r>
              </a:p>
              <a:p>
                <a:endParaRPr lang="es-ES" dirty="0">
                  <a:latin typeface="Arial" panose="020B0604020202020204" pitchFamily="34" charset="0"/>
                  <a:cs typeface="Arial" panose="020B0604020202020204" pitchFamily="34" charset="0"/>
                </a:endParaRPr>
              </a:p>
              <a:p>
                <a:pPr algn="just"/>
                <a:r>
                  <a:rPr lang="es-ES" dirty="0">
                    <a:latin typeface="Arial" panose="020B0604020202020204" pitchFamily="34" charset="0"/>
                    <a:cs typeface="Arial" panose="020B0604020202020204" pitchFamily="34" charset="0"/>
                  </a:rPr>
                  <a:t>Es interesante comentar el comportamiento </a:t>
                </a:r>
              </a:p>
              <a:p>
                <a:pPr algn="just"/>
                <a:r>
                  <a:rPr lang="es-ES" dirty="0">
                    <a:latin typeface="Arial" panose="020B0604020202020204" pitchFamily="34" charset="0"/>
                    <a:cs typeface="Arial" panose="020B0604020202020204" pitchFamily="34" charset="0"/>
                  </a:rPr>
                  <a:t>de las aleaciones llamada Invar o </a:t>
                </a:r>
                <a:r>
                  <a:rPr lang="es-ES" dirty="0" err="1">
                    <a:latin typeface="Arial" panose="020B0604020202020204" pitchFamily="34" charset="0"/>
                    <a:cs typeface="Arial" panose="020B0604020202020204" pitchFamily="34" charset="0"/>
                  </a:rPr>
                  <a:t>nivarox</a:t>
                </a:r>
                <a:r>
                  <a:rPr lang="es-ES" dirty="0">
                    <a:latin typeface="Arial" panose="020B0604020202020204" pitchFamily="34" charset="0"/>
                    <a:cs typeface="Arial" panose="020B0604020202020204" pitchFamily="34" charset="0"/>
                  </a:rPr>
                  <a:t>,</a:t>
                </a:r>
              </a:p>
              <a:p>
                <a:pPr algn="just"/>
                <a:r>
                  <a:rPr lang="es-ES" dirty="0">
                    <a:latin typeface="Arial" panose="020B0604020202020204" pitchFamily="34" charset="0"/>
                    <a:cs typeface="Arial" panose="020B0604020202020204" pitchFamily="34" charset="0"/>
                  </a:rPr>
                  <a:t>son aleaciones de hierro </a:t>
                </a:r>
                <a14:m>
                  <m:oMath xmlns:m="http://schemas.openxmlformats.org/officeDocument/2006/math">
                    <m:d>
                      <m:dPr>
                        <m:ctrlPr>
                          <a:rPr lang="es-ES" i="1" smtClean="0">
                            <a:latin typeface="Cambria Math" panose="02040503050406030204" pitchFamily="18" charset="0"/>
                            <a:cs typeface="Arial" panose="020B0604020202020204" pitchFamily="34" charset="0"/>
                          </a:rPr>
                        </m:ctrlPr>
                      </m:dPr>
                      <m:e>
                        <m:r>
                          <a:rPr lang="es-ES" b="0" i="1" smtClean="0">
                            <a:latin typeface="Cambria Math" panose="02040503050406030204" pitchFamily="18" charset="0"/>
                            <a:cs typeface="Arial" panose="020B0604020202020204" pitchFamily="34" charset="0"/>
                          </a:rPr>
                          <m:t>64%</m:t>
                        </m:r>
                      </m:e>
                    </m:d>
                  </m:oMath>
                </a14:m>
                <a:r>
                  <a:rPr lang="es-ES" dirty="0">
                    <a:latin typeface="Arial" panose="020B0604020202020204" pitchFamily="34" charset="0"/>
                    <a:cs typeface="Arial" panose="020B0604020202020204" pitchFamily="34" charset="0"/>
                  </a:rPr>
                  <a:t> y níquel </a:t>
                </a:r>
                <a14:m>
                  <m:oMath xmlns:m="http://schemas.openxmlformats.org/officeDocument/2006/math">
                    <m:d>
                      <m:dPr>
                        <m:ctrlPr>
                          <a:rPr lang="es-ES" i="1">
                            <a:latin typeface="Cambria Math" panose="02040503050406030204" pitchFamily="18" charset="0"/>
                            <a:cs typeface="Arial" panose="020B0604020202020204" pitchFamily="34" charset="0"/>
                          </a:rPr>
                        </m:ctrlPr>
                      </m:dPr>
                      <m:e>
                        <m:r>
                          <a:rPr lang="es-ES" b="0" i="1" smtClean="0">
                            <a:latin typeface="Cambria Math" panose="02040503050406030204" pitchFamily="18" charset="0"/>
                            <a:cs typeface="Arial" panose="020B0604020202020204" pitchFamily="34" charset="0"/>
                          </a:rPr>
                          <m:t>36</m:t>
                        </m:r>
                        <m:r>
                          <a:rPr lang="es-ES" i="1">
                            <a:latin typeface="Cambria Math" panose="02040503050406030204" pitchFamily="18" charset="0"/>
                            <a:cs typeface="Arial" panose="020B0604020202020204" pitchFamily="34" charset="0"/>
                          </a:rPr>
                          <m:t>%</m:t>
                        </m:r>
                      </m:e>
                    </m:d>
                    <m:r>
                      <a:rPr lang="es-ES" b="0" i="1" smtClean="0">
                        <a:latin typeface="Cambria Math" panose="02040503050406030204" pitchFamily="18" charset="0"/>
                        <a:cs typeface="Arial" panose="020B0604020202020204" pitchFamily="34" charset="0"/>
                      </a:rPr>
                      <m:t>,</m:t>
                    </m:r>
                    <m:r>
                      <a:rPr lang="es-ES" i="1">
                        <a:latin typeface="Cambria Math" panose="02040503050406030204" pitchFamily="18" charset="0"/>
                        <a:cs typeface="Arial" panose="020B0604020202020204" pitchFamily="34" charset="0"/>
                      </a:rPr>
                      <m:t> </m:t>
                    </m:r>
                  </m:oMath>
                </a14:m>
                <a:endParaRPr lang="es-ES" dirty="0">
                  <a:latin typeface="Arial" panose="020B0604020202020204" pitchFamily="34" charset="0"/>
                  <a:cs typeface="Arial" panose="020B0604020202020204" pitchFamily="34" charset="0"/>
                </a:endParaRPr>
              </a:p>
              <a:p>
                <a:pPr algn="just"/>
                <a:r>
                  <a:rPr lang="es-ES" dirty="0">
                    <a:latin typeface="Arial" panose="020B0604020202020204" pitchFamily="34" charset="0"/>
                    <a:cs typeface="Arial" panose="020B0604020202020204" pitchFamily="34" charset="0"/>
                  </a:rPr>
                  <a:t>con algo de magnesio y carbono. Esta aleación</a:t>
                </a:r>
              </a:p>
              <a:p>
                <a:pPr algn="just"/>
                <a:r>
                  <a:rPr lang="es-ES" dirty="0">
                    <a:latin typeface="Arial" panose="020B0604020202020204" pitchFamily="34" charset="0"/>
                    <a:cs typeface="Arial" panose="020B0604020202020204" pitchFamily="34" charset="0"/>
                  </a:rPr>
                  <a:t>presentan propiedades magnetostrictivas </a:t>
                </a:r>
              </a:p>
              <a:p>
                <a:pPr algn="just"/>
                <a:r>
                  <a:rPr lang="es-ES" dirty="0">
                    <a:latin typeface="Arial" panose="020B0604020202020204" pitchFamily="34" charset="0"/>
                    <a:cs typeface="Arial" panose="020B0604020202020204" pitchFamily="34" charset="0"/>
                  </a:rPr>
                  <a:t>Opuesta.</a:t>
                </a:r>
              </a:p>
              <a:p>
                <a:pPr algn="just"/>
                <a:r>
                  <a:rPr lang="es-ES" dirty="0">
                    <a:latin typeface="Arial" panose="020B0604020202020204" pitchFamily="34" charset="0"/>
                    <a:cs typeface="Arial" panose="020B0604020202020204" pitchFamily="34" charset="0"/>
                  </a:rPr>
                  <a:t>Si bien no se tiene totalmente en claro porque, </a:t>
                </a:r>
              </a:p>
              <a:p>
                <a:pPr algn="just"/>
                <a:r>
                  <a:rPr lang="es-ES" dirty="0">
                    <a:latin typeface="Arial" panose="020B0604020202020204" pitchFamily="34" charset="0"/>
                    <a:cs typeface="Arial" panose="020B0604020202020204" pitchFamily="34" charset="0"/>
                  </a:rPr>
                  <a:t>estas aleaciones presentan un coeficiente de </a:t>
                </a:r>
              </a:p>
              <a:p>
                <a:pPr algn="just"/>
                <a:r>
                  <a:rPr lang="es-ES" dirty="0">
                    <a:latin typeface="Arial" panose="020B0604020202020204" pitchFamily="34" charset="0"/>
                    <a:cs typeface="Arial" panose="020B0604020202020204" pitchFamily="34" charset="0"/>
                  </a:rPr>
                  <a:t>dilatación bajo comparado con la mayoría </a:t>
                </a:r>
              </a:p>
              <a:p>
                <a:pPr algn="just"/>
                <a:r>
                  <a:rPr lang="es-ES" dirty="0">
                    <a:latin typeface="Arial" panose="020B0604020202020204" pitchFamily="34" charset="0"/>
                    <a:cs typeface="Arial" panose="020B0604020202020204" pitchFamily="34" charset="0"/>
                  </a:rPr>
                  <a:t>de los metales. </a:t>
                </a:r>
                <a:r>
                  <a:rPr lang="es-AR" dirty="0">
                    <a:latin typeface="Arial" panose="020B0604020202020204" pitchFamily="34" charset="0"/>
                    <a:cs typeface="Arial" panose="020B0604020202020204" pitchFamily="34" charset="0"/>
                  </a:rPr>
                  <a:t>Por arriba de su temperatura </a:t>
                </a:r>
              </a:p>
              <a:p>
                <a:pPr algn="just"/>
                <a:r>
                  <a:rPr lang="es-AR" dirty="0">
                    <a:latin typeface="Arial" panose="020B0604020202020204" pitchFamily="34" charset="0"/>
                    <a:cs typeface="Arial" panose="020B0604020202020204" pitchFamily="34" charset="0"/>
                  </a:rPr>
                  <a:t>de Curie (230°C aproximadamente), el Invar </a:t>
                </a:r>
              </a:p>
              <a:p>
                <a:pPr algn="just"/>
                <a:r>
                  <a:rPr lang="es-AR" dirty="0">
                    <a:latin typeface="Arial" panose="020B0604020202020204" pitchFamily="34" charset="0"/>
                    <a:cs typeface="Arial" panose="020B0604020202020204" pitchFamily="34" charset="0"/>
                  </a:rPr>
                  <a:t>se dilata de manera normal, y su coeficiente</a:t>
                </a:r>
              </a:p>
              <a:p>
                <a:pPr algn="just"/>
                <a:r>
                  <a:rPr lang="es-AR" dirty="0">
                    <a:latin typeface="Arial" panose="020B0604020202020204" pitchFamily="34" charset="0"/>
                    <a:cs typeface="Arial" panose="020B0604020202020204" pitchFamily="34" charset="0"/>
                  </a:rPr>
                  <a:t> de dilatación térmica adopta un valor mucho </a:t>
                </a:r>
              </a:p>
              <a:p>
                <a:pPr algn="just"/>
                <a:r>
                  <a:rPr lang="es-AR" dirty="0">
                    <a:latin typeface="Arial" panose="020B0604020202020204" pitchFamily="34" charset="0"/>
                    <a:cs typeface="Arial" panose="020B0604020202020204" pitchFamily="34" charset="0"/>
                  </a:rPr>
                  <a:t>mayor.</a:t>
                </a:r>
              </a:p>
              <a:p>
                <a:pPr algn="just"/>
                <a:r>
                  <a:rPr lang="es-ES" dirty="0">
                    <a:latin typeface="Arial" panose="020B0604020202020204" pitchFamily="34" charset="0"/>
                    <a:cs typeface="Arial" panose="020B0604020202020204" pitchFamily="34" charset="0"/>
                  </a:rPr>
                  <a:t> </a:t>
                </a:r>
              </a:p>
              <a:p>
                <a:endParaRPr lang="es-ES" dirty="0">
                  <a:latin typeface="Arial" panose="020B0604020202020204" pitchFamily="34" charset="0"/>
                  <a:cs typeface="Arial" panose="020B0604020202020204" pitchFamily="34" charset="0"/>
                </a:endParaRPr>
              </a:p>
              <a:p>
                <a:r>
                  <a:rPr lang="es-ES" dirty="0">
                    <a:latin typeface="Arial" panose="020B0604020202020204" pitchFamily="34" charset="0"/>
                    <a:cs typeface="Arial" panose="020B0604020202020204" pitchFamily="34" charset="0"/>
                  </a:rPr>
                  <a:t> </a:t>
                </a:r>
              </a:p>
            </p:txBody>
          </p:sp>
        </mc:Choice>
        <mc:Fallback>
          <p:sp>
            <p:nvSpPr>
              <p:cNvPr id="6" name="CuadroTexto 5">
                <a:extLst>
                  <a:ext uri="{FF2B5EF4-FFF2-40B4-BE49-F238E27FC236}">
                    <a16:creationId xmlns:a16="http://schemas.microsoft.com/office/drawing/2014/main" xmlns="" xmlns:a14="http://schemas.microsoft.com/office/drawing/2010/main" id="{B49CF6A3-808E-4AF0-9DB3-09C6613660C8}"/>
                  </a:ext>
                </a:extLst>
              </p:cNvPr>
              <p:cNvSpPr txBox="1">
                <a:spLocks noRot="1" noChangeAspect="1" noMove="1" noResize="1" noEditPoints="1" noAdjustHandles="1" noChangeArrowheads="1" noChangeShapeType="1" noTextEdit="1"/>
              </p:cNvSpPr>
              <p:nvPr/>
            </p:nvSpPr>
            <p:spPr>
              <a:xfrm>
                <a:off x="7087654" y="269297"/>
                <a:ext cx="5104346" cy="7294305"/>
              </a:xfrm>
              <a:prstGeom prst="rect">
                <a:avLst/>
              </a:prstGeom>
              <a:blipFill>
                <a:blip r:embed="rId4" cstate="print"/>
                <a:stretch>
                  <a:fillRect l="-1075" t="-418"/>
                </a:stretch>
              </a:blipFill>
            </p:spPr>
            <p:txBody>
              <a:bodyPr/>
              <a:lstStyle/>
              <a:p>
                <a:r>
                  <a:rPr lang="es-ES">
                    <a:noFill/>
                  </a:rPr>
                  <a:t> </a:t>
                </a:r>
              </a:p>
            </p:txBody>
          </p:sp>
        </mc:Fallback>
      </mc:AlternateContent>
    </p:spTree>
    <p:extLst>
      <p:ext uri="{BB962C8B-B14F-4D97-AF65-F5344CB8AC3E}">
        <p14:creationId xmlns:p14="http://schemas.microsoft.com/office/powerpoint/2010/main" xmlns="" val="31956121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981200" y="0"/>
            <a:ext cx="8229600" cy="692696"/>
          </a:xfrm>
        </p:spPr>
        <p:txBody>
          <a:bodyPr>
            <a:normAutofit fontScale="90000"/>
          </a:bodyPr>
          <a:lstStyle/>
          <a:p>
            <a:r>
              <a:rPr lang="es-AR" b="1" dirty="0">
                <a:solidFill>
                  <a:srgbClr val="FF0000"/>
                </a:solidFill>
              </a:rPr>
              <a:t>Invar</a:t>
            </a:r>
          </a:p>
        </p:txBody>
      </p:sp>
      <mc:AlternateContent xmlns:mc="http://schemas.openxmlformats.org/markup-compatibility/2006">
        <mc:Choice xmlns:a14="http://schemas.microsoft.com/office/drawing/2010/main" xmlns="" Requires="a14">
          <p:sp>
            <p:nvSpPr>
              <p:cNvPr id="3" name="2 Marcador de contenido"/>
              <p:cNvSpPr>
                <a:spLocks noGrp="1"/>
              </p:cNvSpPr>
              <p:nvPr>
                <p:ph idx="1"/>
              </p:nvPr>
            </p:nvSpPr>
            <p:spPr>
              <a:xfrm>
                <a:off x="5710344" y="692696"/>
                <a:ext cx="6286799" cy="6567055"/>
              </a:xfrm>
            </p:spPr>
            <p:txBody>
              <a:bodyPr>
                <a:normAutofit fontScale="62500" lnSpcReduction="20000"/>
              </a:bodyPr>
              <a:lstStyle/>
              <a:p>
                <a:pPr marL="0" indent="0" algn="just">
                  <a:lnSpc>
                    <a:spcPct val="120000"/>
                  </a:lnSpc>
                  <a:buNone/>
                </a:pPr>
                <a:r>
                  <a:rPr lang="es-AR" dirty="0">
                    <a:latin typeface="Arial" panose="020B0604020202020204" pitchFamily="34" charset="0"/>
                    <a:cs typeface="Arial" panose="020B0604020202020204" pitchFamily="34" charset="0"/>
                  </a:rPr>
                  <a:t>En 1896, Charles-</a:t>
                </a:r>
                <a:r>
                  <a:rPr lang="es-AR" dirty="0" err="1">
                    <a:latin typeface="Arial" panose="020B0604020202020204" pitchFamily="34" charset="0"/>
                    <a:cs typeface="Arial" panose="020B0604020202020204" pitchFamily="34" charset="0"/>
                  </a:rPr>
                  <a:t>Edouard</a:t>
                </a:r>
                <a:r>
                  <a:rPr lang="es-AR" dirty="0">
                    <a:latin typeface="Arial" panose="020B0604020202020204" pitchFamily="34" charset="0"/>
                    <a:cs typeface="Arial" panose="020B0604020202020204" pitchFamily="34" charset="0"/>
                  </a:rPr>
                  <a:t> Guillaume, hizo un descubrimiento interesante que le mereció el premio Nobel de física de 1920; una aleación de hierro-níquel que tiene un coeficiente de dilatación térmica muy bajo (cercano a cero) entre la temperatura ambiente y </a:t>
                </a:r>
                <a14:m>
                  <m:oMath xmlns:m="http://schemas.openxmlformats.org/officeDocument/2006/math">
                    <m:r>
                      <a:rPr lang="es-ES" b="0" i="1" smtClean="0">
                        <a:latin typeface="Cambria Math" panose="02040503050406030204" pitchFamily="18" charset="0"/>
                        <a:cs typeface="Arial" panose="020B0604020202020204" pitchFamily="34" charset="0"/>
                      </a:rPr>
                      <m:t>230 °</m:t>
                    </m:r>
                    <m:r>
                      <a:rPr lang="es-ES" b="0" i="1" smtClean="0">
                        <a:latin typeface="Cambria Math" panose="02040503050406030204" pitchFamily="18" charset="0"/>
                        <a:cs typeface="Arial" panose="020B0604020202020204" pitchFamily="34" charset="0"/>
                      </a:rPr>
                      <m:t>𝐶</m:t>
                    </m:r>
                  </m:oMath>
                </a14:m>
                <a:r>
                  <a:rPr lang="es-AR" dirty="0">
                    <a:latin typeface="Arial" panose="020B0604020202020204" pitchFamily="34" charset="0"/>
                    <a:cs typeface="Arial" panose="020B0604020202020204" pitchFamily="34" charset="0"/>
                  </a:rPr>
                  <a:t> aproximadamente. Este material se convirtió en el precursor de una familia de aleaciones metálicas de “baja dilatación”, y se le ha dado el nombre de “Invar”. Su coeficiente de dilatación térmica cerca de la temperatura ambiente es </a:t>
                </a:r>
                <a14:m>
                  <m:oMath xmlns:m="http://schemas.openxmlformats.org/officeDocument/2006/math">
                    <m:sSub>
                      <m:sSubPr>
                        <m:ctrlPr>
                          <a:rPr lang="es-AR" i="1">
                            <a:latin typeface="Cambria Math" panose="02040503050406030204" pitchFamily="18" charset="0"/>
                          </a:rPr>
                        </m:ctrlPr>
                      </m:sSubPr>
                      <m:e>
                        <m:r>
                          <a:rPr lang="es-AR" i="1">
                            <a:latin typeface="Cambria Math"/>
                            <a:ea typeface="Cambria Math"/>
                          </a:rPr>
                          <m:t>𝛼</m:t>
                        </m:r>
                      </m:e>
                      <m:sub>
                        <m:r>
                          <a:rPr lang="es-AR" i="1">
                            <a:latin typeface="Cambria Math"/>
                          </a:rPr>
                          <m:t>𝑙</m:t>
                        </m:r>
                      </m:sub>
                    </m:sSub>
                    <m:r>
                      <a:rPr lang="es-AR" b="0" i="1" smtClean="0">
                        <a:latin typeface="Cambria Math"/>
                      </a:rPr>
                      <m:t>=1,6</m:t>
                    </m:r>
                    <m:r>
                      <a:rPr lang="es-AR" b="0" i="1" smtClean="0">
                        <a:latin typeface="Cambria Math"/>
                      </a:rPr>
                      <m:t>𝑥</m:t>
                    </m:r>
                    <m:sSup>
                      <m:sSupPr>
                        <m:ctrlPr>
                          <a:rPr lang="es-AR" b="0" i="1" smtClean="0">
                            <a:latin typeface="Cambria Math" panose="02040503050406030204" pitchFamily="18" charset="0"/>
                          </a:rPr>
                        </m:ctrlPr>
                      </m:sSupPr>
                      <m:e>
                        <m:r>
                          <a:rPr lang="es-AR" b="0" i="1" smtClean="0">
                            <a:latin typeface="Cambria Math"/>
                          </a:rPr>
                          <m:t>10</m:t>
                        </m:r>
                      </m:e>
                      <m:sup>
                        <m:r>
                          <a:rPr lang="es-AR" b="0" i="1" smtClean="0">
                            <a:latin typeface="Cambria Math"/>
                          </a:rPr>
                          <m:t>−6</m:t>
                        </m:r>
                      </m:sup>
                    </m:sSup>
                    <m:sSup>
                      <m:sSupPr>
                        <m:ctrlPr>
                          <a:rPr lang="es-AR" b="0" i="1" smtClean="0">
                            <a:latin typeface="Cambria Math" panose="02040503050406030204" pitchFamily="18" charset="0"/>
                          </a:rPr>
                        </m:ctrlPr>
                      </m:sSupPr>
                      <m:e>
                        <m:r>
                          <a:rPr lang="es-AR" b="0" i="1" smtClean="0">
                            <a:latin typeface="Cambria Math"/>
                          </a:rPr>
                          <m:t>𝐶</m:t>
                        </m:r>
                      </m:e>
                      <m:sup>
                        <m:r>
                          <a:rPr lang="es-AR" b="0" i="1" smtClean="0">
                            <a:latin typeface="Cambria Math"/>
                          </a:rPr>
                          <m:t>−1</m:t>
                        </m:r>
                      </m:sup>
                    </m:sSup>
                  </m:oMath>
                </a14:m>
                <a:r>
                  <a:rPr lang="es-AR" dirty="0">
                    <a:latin typeface="Arial" panose="020B0604020202020204" pitchFamily="34" charset="0"/>
                    <a:cs typeface="Arial" panose="020B0604020202020204" pitchFamily="34" charset="0"/>
                  </a:rPr>
                  <a:t>  Podría suponerse que esta dilatación cercana a cero se explica con una curva simétrica de energía potencial versus distancia interatómica. Esto no es así, este comportamiento se relaciona con las características magnéticas del Invar. A medida que se calienta una probeta de Invar, su tendencia a dilatarse es contrarrestada por sus propiedades ferromagnéticas  “magnetoestricción”. </a:t>
                </a:r>
                <a:r>
                  <a:rPr lang="es-ES" dirty="0">
                    <a:latin typeface="Arial" panose="020B0604020202020204" pitchFamily="34" charset="0"/>
                    <a:cs typeface="Arial" panose="020B0604020202020204" pitchFamily="34" charset="0"/>
                  </a:rPr>
                  <a:t>Por tanto, el Invar es utilizado en aplicaciones donde se requiere una alta estabilidad dimensional, como en instrumentos de precisión, pero también en materiales compuestos para la industria aeroespacial.</a:t>
                </a:r>
                <a:endParaRPr lang="es-AR" dirty="0"/>
              </a:p>
            </p:txBody>
          </p:sp>
        </mc:Choice>
        <mc:Fallback>
          <p:sp>
            <p:nvSpPr>
              <p:cNvPr id="3" name="2 Marcador de contenido"/>
              <p:cNvSpPr>
                <a:spLocks noGrp="1" noRot="1" noChangeAspect="1" noMove="1" noResize="1" noEditPoints="1" noAdjustHandles="1" noChangeArrowheads="1" noChangeShapeType="1" noTextEdit="1"/>
              </p:cNvSpPr>
              <p:nvPr>
                <p:ph idx="1"/>
              </p:nvPr>
            </p:nvSpPr>
            <p:spPr>
              <a:xfrm>
                <a:off x="5710344" y="692696"/>
                <a:ext cx="6286799" cy="6567055"/>
              </a:xfrm>
              <a:blipFill>
                <a:blip r:embed="rId2" cstate="print"/>
                <a:stretch>
                  <a:fillRect l="-873" t="-557" r="-776"/>
                </a:stretch>
              </a:blipFill>
            </p:spPr>
            <p:txBody>
              <a:bodyPr/>
              <a:lstStyle/>
              <a:p>
                <a:r>
                  <a:rPr lang="es-ES">
                    <a:noFill/>
                  </a:rPr>
                  <a:t> </a:t>
                </a:r>
              </a:p>
            </p:txBody>
          </p:sp>
        </mc:Fallback>
      </mc:AlternateContent>
      <mc:AlternateContent xmlns:mc="http://schemas.openxmlformats.org/markup-compatibility/2006">
        <mc:Choice xmlns:a14="http://schemas.microsoft.com/office/drawing/2010/main" xmlns="" Requires="a14">
          <p:sp>
            <p:nvSpPr>
              <p:cNvPr id="4" name="3 CuadroTexto"/>
              <p:cNvSpPr txBox="1"/>
              <p:nvPr/>
            </p:nvSpPr>
            <p:spPr>
              <a:xfrm>
                <a:off x="2873830" y="4380359"/>
                <a:ext cx="1599605" cy="7935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s-AR" sz="2400" i="1">
                              <a:latin typeface="Cambria Math" panose="02040503050406030204" pitchFamily="18" charset="0"/>
                            </a:rPr>
                          </m:ctrlPr>
                        </m:fPr>
                        <m:num>
                          <m:r>
                            <a:rPr lang="es-AR" sz="2400" i="1">
                              <a:latin typeface="Cambria Math"/>
                              <a:ea typeface="Cambria Math"/>
                            </a:rPr>
                            <m:t>∆</m:t>
                          </m:r>
                          <m:r>
                            <a:rPr lang="es-AR" sz="2400" i="1">
                              <a:latin typeface="Cambria Math"/>
                              <a:ea typeface="Cambria Math"/>
                            </a:rPr>
                            <m:t>𝑙</m:t>
                          </m:r>
                        </m:num>
                        <m:den>
                          <m:r>
                            <a:rPr lang="es-AR" sz="2400" i="1">
                              <a:latin typeface="Cambria Math"/>
                            </a:rPr>
                            <m:t>𝑙</m:t>
                          </m:r>
                        </m:den>
                      </m:f>
                      <m:r>
                        <a:rPr lang="es-AR" sz="2400" i="1">
                          <a:latin typeface="Cambria Math"/>
                        </a:rPr>
                        <m:t>=</m:t>
                      </m:r>
                      <m:sSub>
                        <m:sSubPr>
                          <m:ctrlPr>
                            <a:rPr lang="es-AR" sz="2400" i="1">
                              <a:latin typeface="Cambria Math" panose="02040503050406030204" pitchFamily="18" charset="0"/>
                            </a:rPr>
                          </m:ctrlPr>
                        </m:sSubPr>
                        <m:e>
                          <m:r>
                            <a:rPr lang="es-AR" sz="2400" i="1">
                              <a:latin typeface="Cambria Math"/>
                              <a:ea typeface="Cambria Math"/>
                            </a:rPr>
                            <m:t>𝛼</m:t>
                          </m:r>
                        </m:e>
                        <m:sub>
                          <m:r>
                            <a:rPr lang="es-AR" sz="2400" i="1">
                              <a:latin typeface="Cambria Math"/>
                            </a:rPr>
                            <m:t>𝑙</m:t>
                          </m:r>
                        </m:sub>
                      </m:sSub>
                      <m:r>
                        <a:rPr lang="es-AR" sz="2400" i="1">
                          <a:latin typeface="Cambria Math"/>
                          <a:ea typeface="Cambria Math"/>
                        </a:rPr>
                        <m:t>∆</m:t>
                      </m:r>
                      <m:r>
                        <a:rPr lang="es-AR" sz="2400" i="1">
                          <a:latin typeface="Cambria Math"/>
                          <a:ea typeface="Cambria Math"/>
                        </a:rPr>
                        <m:t>𝑇</m:t>
                      </m:r>
                    </m:oMath>
                  </m:oMathPara>
                </a14:m>
                <a:endParaRPr lang="es-AR" sz="2400" dirty="0"/>
              </a:p>
            </p:txBody>
          </p:sp>
        </mc:Choice>
        <mc:Fallback>
          <p:sp>
            <p:nvSpPr>
              <p:cNvPr id="4" name="3 CuadroTexto"/>
              <p:cNvSpPr txBox="1">
                <a:spLocks noRot="1" noChangeAspect="1" noMove="1" noResize="1" noEditPoints="1" noAdjustHandles="1" noChangeArrowheads="1" noChangeShapeType="1" noTextEdit="1"/>
              </p:cNvSpPr>
              <p:nvPr/>
            </p:nvSpPr>
            <p:spPr>
              <a:xfrm>
                <a:off x="2873830" y="4380359"/>
                <a:ext cx="1599605" cy="793551"/>
              </a:xfrm>
              <a:prstGeom prst="rect">
                <a:avLst/>
              </a:prstGeom>
              <a:blipFill>
                <a:blip r:embed="rId3" cstate="print"/>
                <a:stretch>
                  <a:fillRect/>
                </a:stretch>
              </a:blipFill>
            </p:spPr>
            <p:txBody>
              <a:bodyPr/>
              <a:lstStyle/>
              <a:p>
                <a:r>
                  <a:rPr lang="es-ES">
                    <a:noFill/>
                  </a:rPr>
                  <a:t> </a:t>
                </a:r>
              </a:p>
            </p:txBody>
          </p:sp>
        </mc:Fallback>
      </mc:AlternateContent>
      <p:pic>
        <p:nvPicPr>
          <p:cNvPr id="5" name="Picture 2" descr="https://upload.wikimedia.org/wikipedia/commons/thumb/f/f6/Invar-Graph-CTE-composition.svg/800px-Invar-Graph-CTE-composition.svg.png">
            <a:extLst>
              <a:ext uri="{FF2B5EF4-FFF2-40B4-BE49-F238E27FC236}">
                <a16:creationId xmlns:a16="http://schemas.microsoft.com/office/drawing/2014/main" xmlns="" id="{DAE7A37D-A86D-497F-8926-C853CE5F6139}"/>
              </a:ext>
            </a:extLst>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60218" y="324086"/>
            <a:ext cx="5239183" cy="620982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2765582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61AD4F1-3FA3-461A-869F-7AB0CA259EF8}"/>
              </a:ext>
            </a:extLst>
          </p:cNvPr>
          <p:cNvSpPr>
            <a:spLocks noGrp="1"/>
          </p:cNvSpPr>
          <p:nvPr>
            <p:ph type="title"/>
          </p:nvPr>
        </p:nvSpPr>
        <p:spPr>
          <a:xfrm>
            <a:off x="838200" y="365126"/>
            <a:ext cx="10515600" cy="315912"/>
          </a:xfrm>
        </p:spPr>
        <p:txBody>
          <a:bodyPr>
            <a:normAutofit fontScale="90000"/>
          </a:bodyPr>
          <a:lstStyle/>
          <a:p>
            <a:pPr algn="ctr"/>
            <a:r>
              <a:rPr lang="es-ES" b="1" dirty="0">
                <a:solidFill>
                  <a:srgbClr val="FF0000"/>
                </a:solidFill>
              </a:rPr>
              <a:t>Ferromagnéticos amorfos</a:t>
            </a:r>
            <a:endParaRPr lang="es-ES" dirty="0"/>
          </a:p>
        </p:txBody>
      </p:sp>
      <p:sp>
        <p:nvSpPr>
          <p:cNvPr id="3" name="Marcador de contenido 2">
            <a:extLst>
              <a:ext uri="{FF2B5EF4-FFF2-40B4-BE49-F238E27FC236}">
                <a16:creationId xmlns:a16="http://schemas.microsoft.com/office/drawing/2014/main" xmlns="" id="{41C9702E-3CF3-4575-AF18-2CED665CD962}"/>
              </a:ext>
            </a:extLst>
          </p:cNvPr>
          <p:cNvSpPr>
            <a:spLocks noGrp="1"/>
          </p:cNvSpPr>
          <p:nvPr>
            <p:ph idx="1"/>
          </p:nvPr>
        </p:nvSpPr>
        <p:spPr>
          <a:xfrm>
            <a:off x="324465" y="1141821"/>
            <a:ext cx="11029335" cy="5351053"/>
          </a:xfrm>
        </p:spPr>
        <p:txBody>
          <a:bodyPr>
            <a:normAutofit fontScale="70000" lnSpcReduction="20000"/>
          </a:bodyPr>
          <a:lstStyle/>
          <a:p>
            <a:pPr marL="0" indent="0" algn="just">
              <a:lnSpc>
                <a:spcPct val="120000"/>
              </a:lnSpc>
              <a:buNone/>
            </a:pPr>
            <a:r>
              <a:rPr lang="es-ES" dirty="0"/>
              <a:t>Hasta ahora, todas las propiedades magnéticas se han presentado haciendo referencia a cristales, pero los amorfos exhiben también orden un magnético largo alcance (ferromagnéticos), en una matriz metálica que carece de orden de largo alcance (cristalino). </a:t>
            </a:r>
          </a:p>
          <a:p>
            <a:pPr marL="0" indent="0" algn="just">
              <a:lnSpc>
                <a:spcPct val="120000"/>
              </a:lnSpc>
              <a:buNone/>
            </a:pPr>
            <a:r>
              <a:rPr lang="es-ES" dirty="0"/>
              <a:t>Como sabemos el ferromagnetismo no es consecuencia del orden estructural (cristal). Existen muchas aleaciones amorfas (vidrios metálicos) con  propiedades magnéticas, las que revisten mayor interés son las aleaciones metálicas con elementos de transición (Mn, Fe, Co, Ni) y de tierras raras con metales. </a:t>
            </a:r>
          </a:p>
          <a:p>
            <a:pPr marL="0" indent="0" algn="just">
              <a:lnSpc>
                <a:spcPct val="120000"/>
              </a:lnSpc>
              <a:buNone/>
            </a:pPr>
            <a:r>
              <a:rPr lang="es-ES" dirty="0"/>
              <a:t>A temperaturas’ altas, estas ,aleaciones se comportan como paramagnéticas. Cuando la temperatura desciende, se produce una ordenación magnética que puede ser: ferromagnético, antiferromagnético o ferrimagnético.</a:t>
            </a:r>
          </a:p>
          <a:p>
            <a:pPr marL="0" indent="0" algn="just">
              <a:lnSpc>
                <a:spcPct val="120000"/>
              </a:lnSpc>
              <a:buNone/>
            </a:pPr>
            <a:r>
              <a:rPr lang="es-ES" dirty="0"/>
              <a:t>Las aleaciones amorfas más usadas son las que tienen al hierro y cobalto como  elementos de transición. Son materiales magnéticamente blandos, de alta susceptibilidad y bajo campo coercitivo.</a:t>
            </a:r>
          </a:p>
          <a:p>
            <a:pPr marL="0" indent="0" algn="just">
              <a:lnSpc>
                <a:spcPct val="120000"/>
              </a:lnSpc>
              <a:buNone/>
            </a:pPr>
            <a:r>
              <a:rPr lang="es-ES" dirty="0"/>
              <a:t>Hay varias técnicas que pueden ser  utilizadas para preparar materiales amorfos: evaporación térmica, pulverización catódica, deposición electrolítica. Una de las más comunes es la del enfriamiento ultrarrápido, que consiste en enfriar la aleación metálica a velocidades superiores a 105 K/s .</a:t>
            </a:r>
          </a:p>
        </p:txBody>
      </p:sp>
    </p:spTree>
    <p:extLst>
      <p:ext uri="{BB962C8B-B14F-4D97-AF65-F5344CB8AC3E}">
        <p14:creationId xmlns:p14="http://schemas.microsoft.com/office/powerpoint/2010/main" xmlns="" val="7383640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6F36FB0-A3D0-4BA6-8EE4-7339162C3C17}"/>
              </a:ext>
            </a:extLst>
          </p:cNvPr>
          <p:cNvSpPr>
            <a:spLocks noGrp="1"/>
          </p:cNvSpPr>
          <p:nvPr>
            <p:ph type="title"/>
          </p:nvPr>
        </p:nvSpPr>
        <p:spPr>
          <a:xfrm>
            <a:off x="838200" y="365125"/>
            <a:ext cx="10515600" cy="396415"/>
          </a:xfrm>
        </p:spPr>
        <p:txBody>
          <a:bodyPr>
            <a:normAutofit fontScale="90000"/>
          </a:bodyPr>
          <a:lstStyle/>
          <a:p>
            <a:pPr algn="ctr"/>
            <a:r>
              <a:rPr lang="es-ES" b="1" dirty="0">
                <a:solidFill>
                  <a:srgbClr val="FF0000"/>
                </a:solidFill>
              </a:rPr>
              <a:t>Ferromagnéticos amorfos</a:t>
            </a:r>
            <a:endParaRPr lang="es-ES" dirty="0"/>
          </a:p>
        </p:txBody>
      </p:sp>
      <p:sp>
        <p:nvSpPr>
          <p:cNvPr id="5" name="Rectángulo 4">
            <a:extLst>
              <a:ext uri="{FF2B5EF4-FFF2-40B4-BE49-F238E27FC236}">
                <a16:creationId xmlns:a16="http://schemas.microsoft.com/office/drawing/2014/main" xmlns="" id="{BFCC4ADC-CC83-4116-816B-E9FCA4907663}"/>
              </a:ext>
            </a:extLst>
          </p:cNvPr>
          <p:cNvSpPr/>
          <p:nvPr/>
        </p:nvSpPr>
        <p:spPr>
          <a:xfrm>
            <a:off x="644013" y="972366"/>
            <a:ext cx="6951407" cy="1754326"/>
          </a:xfrm>
          <a:prstGeom prst="rect">
            <a:avLst/>
          </a:prstGeom>
        </p:spPr>
        <p:txBody>
          <a:bodyPr wrap="square">
            <a:spAutoFit/>
          </a:bodyPr>
          <a:lstStyle/>
          <a:p>
            <a:pPr algn="just"/>
            <a:r>
              <a:rPr lang="es-ES" dirty="0">
                <a:latin typeface="Arial" panose="020B0604020202020204" pitchFamily="34" charset="0"/>
                <a:cs typeface="Arial" panose="020B0604020202020204" pitchFamily="34" charset="0"/>
              </a:rPr>
              <a:t>Si enfriamos un liquido puede ocurrir que solidifique cristalizando o bien que se enfrié por debajo de la temperatura  de fusión sin que cristalice (sobre enfriado), siendo cada vez mas denso hasta lograr un vidrio. Los átomos o moléculas no pueden moverse libremente como en los líquidos ya que la viscosidad es elevada. Como podemos observar en el esquema</a:t>
            </a:r>
            <a:r>
              <a:rPr lang="es-ES" dirty="0"/>
              <a:t>.</a:t>
            </a:r>
          </a:p>
        </p:txBody>
      </p:sp>
      <p:pic>
        <p:nvPicPr>
          <p:cNvPr id="9" name="Imagen 8">
            <a:extLst>
              <a:ext uri="{FF2B5EF4-FFF2-40B4-BE49-F238E27FC236}">
                <a16:creationId xmlns:a16="http://schemas.microsoft.com/office/drawing/2014/main" xmlns="" id="{95EFDF0E-2447-4631-9A9E-73544EB260F4}"/>
              </a:ext>
            </a:extLst>
          </p:cNvPr>
          <p:cNvPicPr>
            <a:picLocks noChangeAspect="1"/>
          </p:cNvPicPr>
          <p:nvPr/>
        </p:nvPicPr>
        <p:blipFill>
          <a:blip r:embed="rId2" cstate="print"/>
          <a:stretch>
            <a:fillRect/>
          </a:stretch>
        </p:blipFill>
        <p:spPr>
          <a:xfrm>
            <a:off x="481780" y="2937518"/>
            <a:ext cx="3068280" cy="3699256"/>
          </a:xfrm>
          <a:prstGeom prst="rect">
            <a:avLst/>
          </a:prstGeom>
        </p:spPr>
      </p:pic>
      <p:pic>
        <p:nvPicPr>
          <p:cNvPr id="7" name="Marcador de contenido 6">
            <a:extLst>
              <a:ext uri="{FF2B5EF4-FFF2-40B4-BE49-F238E27FC236}">
                <a16:creationId xmlns:a16="http://schemas.microsoft.com/office/drawing/2014/main" xmlns="" id="{9B20F22B-4D5F-4716-92D4-5959B79B4EA7}"/>
              </a:ext>
            </a:extLst>
          </p:cNvPr>
          <p:cNvPicPr>
            <a:picLocks noGrp="1" noChangeAspect="1"/>
          </p:cNvPicPr>
          <p:nvPr>
            <p:ph idx="1"/>
          </p:nvPr>
        </p:nvPicPr>
        <p:blipFill>
          <a:blip r:embed="rId3" cstate="print"/>
          <a:stretch>
            <a:fillRect/>
          </a:stretch>
        </p:blipFill>
        <p:spPr>
          <a:xfrm>
            <a:off x="7840662" y="1435485"/>
            <a:ext cx="4351338" cy="4351338"/>
          </a:xfrm>
          <a:prstGeom prst="rect">
            <a:avLst/>
          </a:prstGeom>
        </p:spPr>
      </p:pic>
      <p:sp>
        <p:nvSpPr>
          <p:cNvPr id="8" name="CuadroTexto 7">
            <a:extLst>
              <a:ext uri="{FF2B5EF4-FFF2-40B4-BE49-F238E27FC236}">
                <a16:creationId xmlns:a16="http://schemas.microsoft.com/office/drawing/2014/main" xmlns="" id="{1C404531-608D-4B55-A22F-1FCC5ED148CA}"/>
              </a:ext>
            </a:extLst>
          </p:cNvPr>
          <p:cNvSpPr txBox="1"/>
          <p:nvPr/>
        </p:nvSpPr>
        <p:spPr>
          <a:xfrm>
            <a:off x="3824799" y="3611154"/>
            <a:ext cx="4172937" cy="2031325"/>
          </a:xfrm>
          <a:prstGeom prst="rect">
            <a:avLst/>
          </a:prstGeom>
          <a:noFill/>
        </p:spPr>
        <p:txBody>
          <a:bodyPr wrap="none" rtlCol="0">
            <a:spAutoFit/>
          </a:bodyPr>
          <a:lstStyle/>
          <a:p>
            <a:r>
              <a:rPr lang="es-ES" dirty="0">
                <a:latin typeface="Arial" panose="020B0604020202020204" pitchFamily="34" charset="0"/>
                <a:cs typeface="Arial" panose="020B0604020202020204" pitchFamily="34" charset="0"/>
              </a:rPr>
              <a:t>Generalmente no es fácil lograr esto</a:t>
            </a:r>
          </a:p>
          <a:p>
            <a:r>
              <a:rPr lang="es-ES" dirty="0">
                <a:latin typeface="Arial" panose="020B0604020202020204" pitchFamily="34" charset="0"/>
                <a:cs typeface="Arial" panose="020B0604020202020204" pitchFamily="34" charset="0"/>
              </a:rPr>
              <a:t>enfriamientos rápidos, dependiendo </a:t>
            </a:r>
          </a:p>
          <a:p>
            <a:r>
              <a:rPr lang="es-ES" dirty="0">
                <a:latin typeface="Arial" panose="020B0604020202020204" pitchFamily="34" charset="0"/>
                <a:cs typeface="Arial" panose="020B0604020202020204" pitchFamily="34" charset="0"/>
              </a:rPr>
              <a:t>del tipo de aleación. La recta  de la </a:t>
            </a:r>
          </a:p>
          <a:p>
            <a:r>
              <a:rPr lang="es-ES" dirty="0">
                <a:latin typeface="Arial" panose="020B0604020202020204" pitchFamily="34" charset="0"/>
                <a:cs typeface="Arial" panose="020B0604020202020204" pitchFamily="34" charset="0"/>
              </a:rPr>
              <a:t>velocidad de enfriamiento debe ser</a:t>
            </a:r>
          </a:p>
          <a:p>
            <a:r>
              <a:rPr lang="es-ES" dirty="0">
                <a:latin typeface="Arial" panose="020B0604020202020204" pitchFamily="34" charset="0"/>
                <a:cs typeface="Arial" panose="020B0604020202020204" pitchFamily="34" charset="0"/>
              </a:rPr>
              <a:t>tal que no entre en la zona de color </a:t>
            </a:r>
          </a:p>
          <a:p>
            <a:r>
              <a:rPr lang="es-ES" dirty="0">
                <a:latin typeface="Arial" panose="020B0604020202020204" pitchFamily="34" charset="0"/>
                <a:cs typeface="Arial" panose="020B0604020202020204" pitchFamily="34" charset="0"/>
              </a:rPr>
              <a:t>gris del esquema, donde se produciría </a:t>
            </a:r>
          </a:p>
          <a:p>
            <a:r>
              <a:rPr lang="es-ES" dirty="0">
                <a:latin typeface="Arial" panose="020B0604020202020204" pitchFamily="34" charset="0"/>
                <a:cs typeface="Arial" panose="020B0604020202020204" pitchFamily="34" charset="0"/>
              </a:rPr>
              <a:t>la cristalización.</a:t>
            </a:r>
          </a:p>
        </p:txBody>
      </p:sp>
    </p:spTree>
    <p:extLst>
      <p:ext uri="{BB962C8B-B14F-4D97-AF65-F5344CB8AC3E}">
        <p14:creationId xmlns:p14="http://schemas.microsoft.com/office/powerpoint/2010/main" xmlns="" val="3058575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38970CA-B142-4C98-84B2-3668310A638D}"/>
              </a:ext>
            </a:extLst>
          </p:cNvPr>
          <p:cNvSpPr>
            <a:spLocks noGrp="1"/>
          </p:cNvSpPr>
          <p:nvPr>
            <p:ph type="title"/>
          </p:nvPr>
        </p:nvSpPr>
        <p:spPr>
          <a:xfrm>
            <a:off x="838200" y="90198"/>
            <a:ext cx="10515600" cy="590839"/>
          </a:xfrm>
        </p:spPr>
        <p:txBody>
          <a:bodyPr>
            <a:normAutofit fontScale="90000"/>
          </a:bodyPr>
          <a:lstStyle/>
          <a:p>
            <a:pPr algn="ctr"/>
            <a:r>
              <a:rPr lang="es-AR" b="1" dirty="0">
                <a:solidFill>
                  <a:srgbClr val="FF0000"/>
                </a:solidFill>
              </a:rPr>
              <a:t>Fuerza de canje</a:t>
            </a:r>
            <a:endParaRPr lang="es-ES" dirty="0"/>
          </a:p>
        </p:txBody>
      </p:sp>
      <mc:AlternateContent xmlns:mc="http://schemas.openxmlformats.org/markup-compatibility/2006">
        <mc:Choice xmlns:a14="http://schemas.microsoft.com/office/drawing/2010/main" xmlns="" Requires="a14">
          <p:sp>
            <p:nvSpPr>
              <p:cNvPr id="3" name="Marcador de contenido 2">
                <a:extLst>
                  <a:ext uri="{FF2B5EF4-FFF2-40B4-BE49-F238E27FC236}">
                    <a16:creationId xmlns:a16="http://schemas.microsoft.com/office/drawing/2014/main" id="{0996C7DE-E9CD-4325-8A9E-851D75A4EB76}"/>
                  </a:ext>
                </a:extLst>
              </p:cNvPr>
              <p:cNvSpPr>
                <a:spLocks noGrp="1"/>
              </p:cNvSpPr>
              <p:nvPr>
                <p:ph idx="1"/>
              </p:nvPr>
            </p:nvSpPr>
            <p:spPr>
              <a:xfrm>
                <a:off x="838200" y="789708"/>
                <a:ext cx="10515600" cy="5860473"/>
              </a:xfrm>
            </p:spPr>
            <p:txBody>
              <a:bodyPr>
                <a:normAutofit fontScale="62500" lnSpcReduction="20000"/>
              </a:bodyPr>
              <a:lstStyle/>
              <a:p>
                <a:pPr algn="just">
                  <a:lnSpc>
                    <a:spcPct val="120000"/>
                  </a:lnSpc>
                </a:pPr>
                <a:r>
                  <a:rPr lang="es-ES" dirty="0">
                    <a:latin typeface="Arial" panose="020B0604020202020204" pitchFamily="34" charset="0"/>
                    <a:cs typeface="Arial" panose="020B0604020202020204" pitchFamily="34" charset="0"/>
                  </a:rPr>
                  <a:t>Tanto el diamagnetismo como el paramagnetismo se pudieron explicar, como fue visto anteriormente, pero no puede explicar el ferromagnetismo. Para que exista el ferromagnetismo debe existir algún tipo de fuerza que genere este ordenamiento.</a:t>
                </a:r>
              </a:p>
              <a:p>
                <a:pPr algn="just">
                  <a:lnSpc>
                    <a:spcPct val="120000"/>
                  </a:lnSpc>
                </a:pPr>
                <a:r>
                  <a:rPr lang="es-ES" dirty="0">
                    <a:latin typeface="Arial" panose="020B0604020202020204" pitchFamily="34" charset="0"/>
                    <a:cs typeface="Arial" panose="020B0604020202020204" pitchFamily="34" charset="0"/>
                  </a:rPr>
                  <a:t>Weiss en 1907,antes de la aparición de la Mecánica Cuántica, sugirió la existencia de un “campo molecular” responsable del ordenamiento. Era un explicación fenomenológica, puesto que no se la podía explicar analíticamente.</a:t>
                </a:r>
              </a:p>
              <a:p>
                <a:pPr algn="just">
                  <a:lnSpc>
                    <a:spcPct val="120000"/>
                  </a:lnSpc>
                </a:pPr>
                <a:r>
                  <a:rPr lang="es-ES" dirty="0">
                    <a:latin typeface="Arial" panose="020B0604020202020204" pitchFamily="34" charset="0"/>
                    <a:cs typeface="Arial" panose="020B0604020202020204" pitchFamily="34" charset="0"/>
                  </a:rPr>
                  <a:t>Posteriormente </a:t>
                </a:r>
                <a:r>
                  <a:rPr lang="es-ES" dirty="0" err="1">
                    <a:latin typeface="Arial" panose="020B0604020202020204" pitchFamily="34" charset="0"/>
                    <a:cs typeface="Arial" panose="020B0604020202020204" pitchFamily="34" charset="0"/>
                  </a:rPr>
                  <a:t>Frenkel</a:t>
                </a:r>
                <a:r>
                  <a:rPr lang="es-ES" dirty="0">
                    <a:latin typeface="Arial" panose="020B0604020202020204" pitchFamily="34" charset="0"/>
                    <a:cs typeface="Arial" panose="020B0604020202020204" pitchFamily="34" charset="0"/>
                  </a:rPr>
                  <a:t> y </a:t>
                </a:r>
                <a:r>
                  <a:rPr lang="es-ES" dirty="0" err="1">
                    <a:latin typeface="Arial" panose="020B0604020202020204" pitchFamily="34" charset="0"/>
                    <a:cs typeface="Arial" panose="020B0604020202020204" pitchFamily="34" charset="0"/>
                  </a:rPr>
                  <a:t>Heisemberg</a:t>
                </a:r>
                <a:r>
                  <a:rPr lang="es-ES" dirty="0">
                    <a:latin typeface="Arial" panose="020B0604020202020204" pitchFamily="34" charset="0"/>
                    <a:cs typeface="Arial" panose="020B0604020202020204" pitchFamily="34" charset="0"/>
                  </a:rPr>
                  <a:t> demuestran que existe una interacción electrostática intensa entre los electrones que energéticamente favorece que los espines se ubiquen de manera paralela</a:t>
                </a:r>
              </a:p>
              <a:p>
                <a:pPr algn="just">
                  <a:lnSpc>
                    <a:spcPct val="120000"/>
                  </a:lnSpc>
                </a:pPr>
                <a:r>
                  <a:rPr lang="es-ES" dirty="0">
                    <a:latin typeface="Arial" panose="020B0604020202020204" pitchFamily="34" charset="0"/>
                    <a:cs typeface="Arial" panose="020B0604020202020204" pitchFamily="34" charset="0"/>
                  </a:rPr>
                  <a:t>Esto se logro colocando en la ecuación de la energía además del termino clásico colombiano otro netamente cuántico que depende de la orientación mutua  de los spines. Este termino se lo llamo </a:t>
                </a:r>
                <a:r>
                  <a:rPr lang="es-ES" b="1" dirty="0">
                    <a:latin typeface="Arial" panose="020B0604020202020204" pitchFamily="34" charset="0"/>
                    <a:cs typeface="Arial" panose="020B0604020202020204" pitchFamily="34" charset="0"/>
                  </a:rPr>
                  <a:t>energía de canje o de intercambio</a:t>
                </a:r>
                <a:r>
                  <a:rPr lang="es-ES" dirty="0">
                    <a:latin typeface="Arial" panose="020B0604020202020204" pitchFamily="34" charset="0"/>
                    <a:cs typeface="Arial" panose="020B0604020202020204" pitchFamily="34" charset="0"/>
                  </a:rPr>
                  <a:t> representándolo con la letra</a:t>
                </a:r>
                <a:r>
                  <a:rPr lang="es-ES" dirty="0"/>
                  <a:t>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𝑗</m:t>
                        </m:r>
                      </m:e>
                      <m:sub>
                        <m:r>
                          <a:rPr lang="es-ES" i="1">
                            <a:latin typeface="Cambria Math" panose="02040503050406030204" pitchFamily="18" charset="0"/>
                            <a:cs typeface="Arial" panose="020B0604020202020204" pitchFamily="34" charset="0"/>
                          </a:rPr>
                          <m:t>𝑖𝑗</m:t>
                        </m:r>
                      </m:sub>
                    </m:sSub>
                  </m:oMath>
                </a14:m>
                <a:r>
                  <a:rPr lang="es-ES" dirty="0">
                    <a:latin typeface="Arial" panose="020B0604020202020204" pitchFamily="34" charset="0"/>
                    <a:cs typeface="Arial" panose="020B0604020202020204" pitchFamily="34" charset="0"/>
                  </a:rPr>
                  <a:t>. dando una explicación a la propuesta de Weiss.</a:t>
                </a:r>
              </a:p>
              <a:p>
                <a:pPr algn="just">
                  <a:lnSpc>
                    <a:spcPct val="120000"/>
                  </a:lnSpc>
                </a:pPr>
                <a:r>
                  <a:rPr lang="es-ES" dirty="0">
                    <a:latin typeface="Arial" panose="020B0604020202020204" pitchFamily="34" charset="0"/>
                    <a:cs typeface="Arial" panose="020B0604020202020204" pitchFamily="34" charset="0"/>
                  </a:rPr>
                  <a:t>El signo de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𝑗</m:t>
                        </m:r>
                      </m:e>
                      <m:sub>
                        <m:r>
                          <a:rPr lang="es-ES" i="1">
                            <a:latin typeface="Cambria Math" panose="02040503050406030204" pitchFamily="18" charset="0"/>
                            <a:cs typeface="Arial" panose="020B0604020202020204" pitchFamily="34" charset="0"/>
                          </a:rPr>
                          <m:t>𝑖𝑗</m:t>
                        </m:r>
                      </m:sub>
                    </m:sSub>
                  </m:oMath>
                </a14:m>
                <a:r>
                  <a:rPr lang="es-ES" dirty="0">
                    <a:latin typeface="Arial" panose="020B0604020202020204" pitchFamily="34" charset="0"/>
                    <a:cs typeface="Arial" panose="020B0604020202020204" pitchFamily="34" charset="0"/>
                  </a:rPr>
                  <a:t> es fundamental para la explicación del ferromagnetismo. </a:t>
                </a:r>
              </a:p>
              <a:p>
                <a:pPr marL="514350" indent="-514350" algn="just">
                  <a:lnSpc>
                    <a:spcPct val="120000"/>
                  </a:lnSpc>
                  <a:buFont typeface="+mj-lt"/>
                  <a:buAutoNum type="arabicPeriod"/>
                </a:pPr>
                <a:r>
                  <a:rPr lang="es-ES" dirty="0">
                    <a:latin typeface="Arial" panose="020B0604020202020204" pitchFamily="34" charset="0"/>
                    <a:cs typeface="Arial" panose="020B0604020202020204" pitchFamily="34" charset="0"/>
                  </a:rPr>
                  <a:t>En el caso de la molécula de hidrogeno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𝑗</m:t>
                        </m:r>
                      </m:e>
                      <m:sub>
                        <m:r>
                          <a:rPr lang="es-ES" i="1">
                            <a:latin typeface="Cambria Math" panose="02040503050406030204" pitchFamily="18" charset="0"/>
                            <a:cs typeface="Arial" panose="020B0604020202020204" pitchFamily="34" charset="0"/>
                          </a:rPr>
                          <m:t>𝑖𝑗</m:t>
                        </m:r>
                      </m:sub>
                    </m:sSub>
                    <m:r>
                      <a:rPr lang="es-ES" b="0" i="1" smtClean="0">
                        <a:latin typeface="Cambria Math" panose="02040503050406030204" pitchFamily="18" charset="0"/>
                        <a:ea typeface="Cambria Math" panose="02040503050406030204" pitchFamily="18" charset="0"/>
                      </a:rPr>
                      <m:t>&lt;0</m:t>
                    </m:r>
                  </m:oMath>
                </a14:m>
                <a:r>
                  <a:rPr lang="es-ES" dirty="0">
                    <a:latin typeface="Arial" panose="020B0604020202020204" pitchFamily="34" charset="0"/>
                    <a:cs typeface="Arial" panose="020B0604020202020204" pitchFamily="34" charset="0"/>
                  </a:rPr>
                  <a:t> , el estado de menor energía es aquel en el que los espines son anti paralelos S=0.</a:t>
                </a:r>
              </a:p>
              <a:p>
                <a:pPr marL="514350" indent="-514350" algn="just">
                  <a:lnSpc>
                    <a:spcPct val="120000"/>
                  </a:lnSpc>
                  <a:buFont typeface="+mj-lt"/>
                  <a:buAutoNum type="arabicPeriod"/>
                </a:pPr>
                <a:r>
                  <a:rPr lang="es-ES" dirty="0">
                    <a:latin typeface="Arial" panose="020B0604020202020204" pitchFamily="34" charset="0"/>
                    <a:cs typeface="Arial" panose="020B0604020202020204" pitchFamily="34" charset="0"/>
                  </a:rPr>
                  <a:t>En el caso de algunos solidos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𝑗</m:t>
                        </m:r>
                      </m:e>
                      <m:sub>
                        <m:r>
                          <a:rPr lang="es-ES" i="1">
                            <a:latin typeface="Cambria Math" panose="02040503050406030204" pitchFamily="18" charset="0"/>
                            <a:cs typeface="Arial" panose="020B0604020202020204" pitchFamily="34" charset="0"/>
                          </a:rPr>
                          <m:t>𝑖𝑗</m:t>
                        </m:r>
                      </m:sub>
                    </m:sSub>
                    <m:r>
                      <a:rPr lang="es-ES" i="1">
                        <a:latin typeface="Cambria Math" panose="02040503050406030204" pitchFamily="18" charset="0"/>
                        <a:cs typeface="Arial" panose="020B0604020202020204" pitchFamily="34" charset="0"/>
                      </a:rPr>
                      <m:t> </m:t>
                    </m:r>
                    <m:r>
                      <a:rPr lang="es-ES" i="1" smtClean="0">
                        <a:latin typeface="Cambria Math" panose="02040503050406030204" pitchFamily="18" charset="0"/>
                        <a:ea typeface="Cambria Math" panose="02040503050406030204" pitchFamily="18" charset="0"/>
                      </a:rPr>
                      <m:t>&gt;</m:t>
                    </m:r>
                    <m:r>
                      <a:rPr lang="es-ES" i="1">
                        <a:latin typeface="Cambria Math" panose="02040503050406030204" pitchFamily="18" charset="0"/>
                        <a:ea typeface="Cambria Math" panose="02040503050406030204" pitchFamily="18" charset="0"/>
                      </a:rPr>
                      <m:t>0</m:t>
                    </m:r>
                  </m:oMath>
                </a14:m>
                <a:r>
                  <a:rPr lang="es-ES" dirty="0">
                    <a:latin typeface="Arial" panose="020B0604020202020204" pitchFamily="34" charset="0"/>
                    <a:cs typeface="Arial" panose="020B0604020202020204" pitchFamily="34" charset="0"/>
                  </a:rPr>
                  <a:t> y los estados de menor energía son aquellos en los que el valor del espín S es máximo (reglas de </a:t>
                </a:r>
                <a:r>
                  <a:rPr lang="es-ES" dirty="0" err="1">
                    <a:latin typeface="Arial" panose="020B0604020202020204" pitchFamily="34" charset="0"/>
                    <a:cs typeface="Arial" panose="020B0604020202020204" pitchFamily="34" charset="0"/>
                  </a:rPr>
                  <a:t>Hund</a:t>
                </a:r>
                <a:r>
                  <a:rPr lang="es-ES" dirty="0">
                    <a:latin typeface="Arial" panose="020B0604020202020204" pitchFamily="34" charset="0"/>
                    <a:cs typeface="Arial" panose="020B0604020202020204" pitchFamily="34" charset="0"/>
                  </a:rPr>
                  <a:t>).</a:t>
                </a:r>
              </a:p>
            </p:txBody>
          </p:sp>
        </mc:Choice>
        <mc:Fallback>
          <p:sp>
            <p:nvSpPr>
              <p:cNvPr id="3" name="Marcador de contenido 2">
                <a:extLst>
                  <a:ext uri="{FF2B5EF4-FFF2-40B4-BE49-F238E27FC236}">
                    <a16:creationId xmlns:a16="http://schemas.microsoft.com/office/drawing/2014/main" xmlns="" xmlns:a14="http://schemas.microsoft.com/office/drawing/2010/main" id="{0996C7DE-E9CD-4325-8A9E-851D75A4EB76}"/>
                  </a:ext>
                </a:extLst>
              </p:cNvPr>
              <p:cNvSpPr>
                <a:spLocks noGrp="1" noRot="1" noChangeAspect="1" noMove="1" noResize="1" noEditPoints="1" noAdjustHandles="1" noChangeArrowheads="1" noChangeShapeType="1" noTextEdit="1"/>
              </p:cNvSpPr>
              <p:nvPr>
                <p:ph idx="1"/>
              </p:nvPr>
            </p:nvSpPr>
            <p:spPr>
              <a:xfrm>
                <a:off x="838200" y="789708"/>
                <a:ext cx="10515600" cy="5860473"/>
              </a:xfrm>
              <a:blipFill>
                <a:blip r:embed="rId2" cstate="print"/>
                <a:stretch>
                  <a:fillRect l="-406" t="-624" r="-464"/>
                </a:stretch>
              </a:blipFill>
            </p:spPr>
            <p:txBody>
              <a:bodyPr/>
              <a:lstStyle/>
              <a:p>
                <a:r>
                  <a:rPr lang="es-ES">
                    <a:noFill/>
                  </a:rPr>
                  <a:t> </a:t>
                </a:r>
              </a:p>
            </p:txBody>
          </p:sp>
        </mc:Fallback>
      </mc:AlternateContent>
    </p:spTree>
    <p:extLst>
      <p:ext uri="{BB962C8B-B14F-4D97-AF65-F5344CB8AC3E}">
        <p14:creationId xmlns:p14="http://schemas.microsoft.com/office/powerpoint/2010/main" xmlns="" val="3277487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38200" y="396685"/>
            <a:ext cx="10515600" cy="438439"/>
          </a:xfrm>
        </p:spPr>
        <p:txBody>
          <a:bodyPr>
            <a:noAutofit/>
          </a:bodyPr>
          <a:lstStyle/>
          <a:p>
            <a:r>
              <a:rPr lang="es-AR" sz="2800" b="1" dirty="0">
                <a:solidFill>
                  <a:srgbClr val="FF0000"/>
                </a:solidFill>
                <a:latin typeface="Arial" panose="020B0604020202020204" pitchFamily="34" charset="0"/>
                <a:cs typeface="Arial" panose="020B0604020202020204" pitchFamily="34" charset="0"/>
              </a:rPr>
              <a:t>Anisotropías magnéticas Inducida, chapa de grano orientado</a:t>
            </a:r>
            <a:endParaRPr lang="es-AR" sz="2800"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xmlns="" Requires="a14">
          <p:sp>
            <p:nvSpPr>
              <p:cNvPr id="3" name="2 CuadroTexto"/>
              <p:cNvSpPr txBox="1"/>
              <p:nvPr/>
            </p:nvSpPr>
            <p:spPr>
              <a:xfrm>
                <a:off x="149328" y="1449602"/>
                <a:ext cx="6927504" cy="4524315"/>
              </a:xfrm>
              <a:prstGeom prst="rect">
                <a:avLst/>
              </a:prstGeom>
              <a:noFill/>
            </p:spPr>
            <p:txBody>
              <a:bodyPr wrap="square" rtlCol="0">
                <a:spAutoFit/>
              </a:bodyPr>
              <a:lstStyle/>
              <a:p>
                <a:pPr algn="just"/>
                <a:r>
                  <a:rPr lang="es-AR" dirty="0">
                    <a:latin typeface="Arial" panose="020B0604020202020204" pitchFamily="34" charset="0"/>
                    <a:cs typeface="Arial" panose="020B0604020202020204" pitchFamily="34" charset="0"/>
                  </a:rPr>
                  <a:t>Si se solidifica un hierro con un campo magnético aplicado es posible inducir  las direcciones de fácil magnetización en la dirección que queremos. Por medio de tratamientos </a:t>
                </a:r>
                <a:r>
                  <a:rPr lang="es-AR" dirty="0" err="1">
                    <a:latin typeface="Arial" panose="020B0604020202020204" pitchFamily="34" charset="0"/>
                    <a:cs typeface="Arial" panose="020B0604020202020204" pitchFamily="34" charset="0"/>
                  </a:rPr>
                  <a:t>termomecánicos</a:t>
                </a:r>
                <a:r>
                  <a:rPr lang="es-AR" dirty="0">
                    <a:latin typeface="Arial" panose="020B0604020202020204" pitchFamily="34" charset="0"/>
                    <a:cs typeface="Arial" panose="020B0604020202020204" pitchFamily="34" charset="0"/>
                  </a:rPr>
                  <a:t>, también es posible lograr que la dirección de fácil magnetización tenga la orientación que dispongamos. Lo importante es obtener un hierro en el cual los granos tengan mayormente las direcciones </a:t>
                </a:r>
                <a14:m>
                  <m:oMath xmlns:m="http://schemas.openxmlformats.org/officeDocument/2006/math">
                    <m:d>
                      <m:dPr>
                        <m:begChr m:val="["/>
                        <m:endChr m:val="]"/>
                        <m:ctrlPr>
                          <a:rPr lang="es-AR" i="1" smtClean="0">
                            <a:latin typeface="Cambria Math" panose="02040503050406030204" pitchFamily="18" charset="0"/>
                            <a:cs typeface="Arial" panose="020B0604020202020204" pitchFamily="34" charset="0"/>
                          </a:rPr>
                        </m:ctrlPr>
                      </m:dPr>
                      <m:e>
                        <m:r>
                          <a:rPr lang="es-ES" b="0" i="1" smtClean="0">
                            <a:latin typeface="Cambria Math" panose="02040503050406030204" pitchFamily="18" charset="0"/>
                            <a:cs typeface="Arial" panose="020B0604020202020204" pitchFamily="34" charset="0"/>
                          </a:rPr>
                          <m:t>100</m:t>
                        </m:r>
                      </m:e>
                    </m:d>
                  </m:oMath>
                </a14:m>
                <a:r>
                  <a:rPr lang="es-AR" dirty="0">
                    <a:latin typeface="Arial" panose="020B0604020202020204" pitchFamily="34" charset="0"/>
                    <a:cs typeface="Arial" panose="020B0604020202020204" pitchFamily="34" charset="0"/>
                  </a:rPr>
                  <a:t> coincidente con el sentido en que se va a magnetizar. De esta manera el costo energético disminuye. Dicho de otro modo es obtener un hierro con una determinada textura metalúrgica.</a:t>
                </a:r>
              </a:p>
              <a:p>
                <a:pPr algn="just"/>
                <a:r>
                  <a:rPr lang="es-AR" dirty="0">
                    <a:latin typeface="Arial" panose="020B0604020202020204" pitchFamily="34" charset="0"/>
                    <a:cs typeface="Arial" panose="020B0604020202020204" pitchFamily="34" charset="0"/>
                  </a:rPr>
                  <a:t> Al igual que ocurre con las propiedades mecánicas, las propiedades magnéticas van a depender tanto de la composición como de la microestructura del material. No bastará con utilizar una  composición determinada, siendo necesario también seleccionar la  estructura adecuada para obtener finalmente las propiedades magnéticas deseadas en el material</a:t>
                </a:r>
              </a:p>
            </p:txBody>
          </p:sp>
        </mc:Choice>
        <mc:Fallback>
          <p:sp>
            <p:nvSpPr>
              <p:cNvPr id="3" name="2 CuadroTexto"/>
              <p:cNvSpPr txBox="1">
                <a:spLocks noRot="1" noChangeAspect="1" noMove="1" noResize="1" noEditPoints="1" noAdjustHandles="1" noChangeArrowheads="1" noChangeShapeType="1" noTextEdit="1"/>
              </p:cNvSpPr>
              <p:nvPr/>
            </p:nvSpPr>
            <p:spPr>
              <a:xfrm>
                <a:off x="149328" y="1449602"/>
                <a:ext cx="6927504" cy="4524315"/>
              </a:xfrm>
              <a:prstGeom prst="rect">
                <a:avLst/>
              </a:prstGeom>
              <a:blipFill>
                <a:blip r:embed="rId2" cstate="print"/>
                <a:stretch>
                  <a:fillRect l="-704" t="-809" r="-704" b="-1213"/>
                </a:stretch>
              </a:blipFill>
            </p:spPr>
            <p:txBody>
              <a:bodyPr/>
              <a:lstStyle/>
              <a:p>
                <a:r>
                  <a:rPr lang="es-ES">
                    <a:noFill/>
                  </a:rPr>
                  <a:t> </a:t>
                </a:r>
              </a:p>
            </p:txBody>
          </p:sp>
        </mc:Fallback>
      </mc:AlternateContent>
      <p:pic>
        <p:nvPicPr>
          <p:cNvPr id="4" name="Imagen 3">
            <a:extLst>
              <a:ext uri="{FF2B5EF4-FFF2-40B4-BE49-F238E27FC236}">
                <a16:creationId xmlns:a16="http://schemas.microsoft.com/office/drawing/2014/main" xmlns="" id="{8B03FF77-54F0-4B83-9A2C-A16612BCCD2A}"/>
              </a:ext>
            </a:extLst>
          </p:cNvPr>
          <p:cNvPicPr>
            <a:picLocks noChangeAspect="1"/>
          </p:cNvPicPr>
          <p:nvPr/>
        </p:nvPicPr>
        <p:blipFill>
          <a:blip r:embed="rId3" cstate="print"/>
          <a:stretch>
            <a:fillRect/>
          </a:stretch>
        </p:blipFill>
        <p:spPr>
          <a:xfrm>
            <a:off x="7651223" y="3429000"/>
            <a:ext cx="3474654" cy="3321915"/>
          </a:xfrm>
          <a:prstGeom prst="rect">
            <a:avLst/>
          </a:prstGeom>
        </p:spPr>
      </p:pic>
      <p:pic>
        <p:nvPicPr>
          <p:cNvPr id="6" name="Imagen 5">
            <a:extLst>
              <a:ext uri="{FF2B5EF4-FFF2-40B4-BE49-F238E27FC236}">
                <a16:creationId xmlns:a16="http://schemas.microsoft.com/office/drawing/2014/main" xmlns="" id="{154533AD-28F2-42E3-838C-B32791C3F7B9}"/>
              </a:ext>
            </a:extLst>
          </p:cNvPr>
          <p:cNvPicPr>
            <a:picLocks noChangeAspect="1"/>
          </p:cNvPicPr>
          <p:nvPr/>
        </p:nvPicPr>
        <p:blipFill rotWithShape="1">
          <a:blip r:embed="rId4" cstate="print"/>
          <a:srcRect l="50000" t="53855" r="18226" b="14811"/>
          <a:stretch/>
        </p:blipFill>
        <p:spPr>
          <a:xfrm>
            <a:off x="7328415" y="1029620"/>
            <a:ext cx="4596422" cy="2204884"/>
          </a:xfrm>
          <a:prstGeom prst="rect">
            <a:avLst/>
          </a:prstGeom>
        </p:spPr>
      </p:pic>
    </p:spTree>
    <p:extLst>
      <p:ext uri="{BB962C8B-B14F-4D97-AF65-F5344CB8AC3E}">
        <p14:creationId xmlns:p14="http://schemas.microsoft.com/office/powerpoint/2010/main" xmlns="" val="41441536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085605" y="116633"/>
            <a:ext cx="5962723" cy="584775"/>
          </a:xfrm>
          <a:prstGeom prst="rect">
            <a:avLst/>
          </a:prstGeom>
          <a:noFill/>
        </p:spPr>
        <p:txBody>
          <a:bodyPr wrap="square" rtlCol="0">
            <a:spAutoFit/>
          </a:bodyPr>
          <a:lstStyle/>
          <a:p>
            <a:r>
              <a:rPr lang="es-AR" sz="3200" b="1" dirty="0">
                <a:solidFill>
                  <a:srgbClr val="FF0000"/>
                </a:solidFill>
              </a:rPr>
              <a:t>Acero eléctrico o acero magnético</a:t>
            </a:r>
          </a:p>
        </p:txBody>
      </p:sp>
      <p:sp>
        <p:nvSpPr>
          <p:cNvPr id="3" name="2 CuadroTexto"/>
          <p:cNvSpPr txBox="1"/>
          <p:nvPr/>
        </p:nvSpPr>
        <p:spPr>
          <a:xfrm>
            <a:off x="162233" y="701408"/>
            <a:ext cx="11872452" cy="2308324"/>
          </a:xfrm>
          <a:prstGeom prst="rect">
            <a:avLst/>
          </a:prstGeom>
          <a:noFill/>
        </p:spPr>
        <p:txBody>
          <a:bodyPr wrap="square" rtlCol="0">
            <a:spAutoFit/>
          </a:bodyPr>
          <a:lstStyle/>
          <a:p>
            <a:pPr algn="just"/>
            <a:r>
              <a:rPr lang="es-AR" sz="1600" dirty="0">
                <a:latin typeface="Arial" panose="020B0604020202020204" pitchFamily="34" charset="0"/>
                <a:cs typeface="Arial" panose="020B0604020202020204" pitchFamily="34" charset="0"/>
              </a:rPr>
              <a:t>Son acero especialmente fabricado, para que posean un ciclo de histéresis de pequeña área (poca disipación de energía por ciclo), baja resistividad eléctrica (hierro-silicio) y confeccionado con chapas de grano orientado, lo mencionado equivale a bajas perdidas en el núcleo y una alta permeabilidad magnética. Estos materiales se los llama aceros eléctricos.</a:t>
            </a:r>
            <a:r>
              <a:rPr lang="es-ES" sz="1600" dirty="0">
                <a:latin typeface="Arial" panose="020B0604020202020204" pitchFamily="34" charset="0"/>
                <a:cs typeface="Arial" panose="020B0604020202020204" pitchFamily="34" charset="0"/>
              </a:rPr>
              <a:t> La histéresis magnética de los materiales es extremadamente sensibles a la microestructura. Los aspectos relevantes de la misma son la composición, la estructura cristalina, las fases presentes y si estas son monocristalinas o policristalinas. Las propiedades de una dada pieza o dispositivo construido con este material dependerán además del tamaño de la pieza y de su forma. La forma, por su parte, determina la geometría del campo interno </a:t>
            </a:r>
            <a:r>
              <a:rPr lang="es-ES" sz="1600" dirty="0" err="1">
                <a:latin typeface="Arial" panose="020B0604020202020204" pitchFamily="34" charset="0"/>
                <a:cs typeface="Arial" panose="020B0604020202020204" pitchFamily="34" charset="0"/>
              </a:rPr>
              <a:t>desmagnetizante</a:t>
            </a:r>
            <a:r>
              <a:rPr lang="es-ES" sz="1600" dirty="0">
                <a:latin typeface="Arial" panose="020B0604020202020204" pitchFamily="34" charset="0"/>
                <a:cs typeface="Arial" panose="020B0604020202020204" pitchFamily="34" charset="0"/>
              </a:rPr>
              <a:t> y puede llegar a imponer una marcada anisotropía en la magnetización, según se aplique un campo externo en una u otra dirección. Como se ve el magnetismo es </a:t>
            </a:r>
            <a:r>
              <a:rPr lang="es-ES" sz="1600">
                <a:latin typeface="Arial" panose="020B0604020202020204" pitchFamily="34" charset="0"/>
                <a:cs typeface="Arial" panose="020B0604020202020204" pitchFamily="34" charset="0"/>
              </a:rPr>
              <a:t>un tema realmente </a:t>
            </a:r>
            <a:r>
              <a:rPr lang="es-ES" sz="1600" dirty="0">
                <a:latin typeface="Arial" panose="020B0604020202020204" pitchFamily="34" charset="0"/>
                <a:cs typeface="Arial" panose="020B0604020202020204" pitchFamily="34" charset="0"/>
              </a:rPr>
              <a:t>complicado</a:t>
            </a:r>
            <a:endParaRPr lang="es-AR" sz="1600" dirty="0">
              <a:latin typeface="Arial" panose="020B0604020202020204" pitchFamily="34" charset="0"/>
              <a:cs typeface="Arial" panose="020B0604020202020204" pitchFamily="34" charset="0"/>
            </a:endParaRPr>
          </a:p>
        </p:txBody>
      </p:sp>
      <p:graphicFrame>
        <p:nvGraphicFramePr>
          <p:cNvPr id="4" name="3 Diagrama"/>
          <p:cNvGraphicFramePr/>
          <p:nvPr>
            <p:extLst>
              <p:ext uri="{D42A27DB-BD31-4B8C-83A1-F6EECF244321}">
                <p14:modId xmlns:p14="http://schemas.microsoft.com/office/powerpoint/2010/main" xmlns="" val="2357399606"/>
              </p:ext>
            </p:extLst>
          </p:nvPr>
        </p:nvGraphicFramePr>
        <p:xfrm>
          <a:off x="1172761" y="2974946"/>
          <a:ext cx="9788412" cy="40752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42027646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2" name="1 CuadroTexto"/>
              <p:cNvSpPr txBox="1"/>
              <p:nvPr/>
            </p:nvSpPr>
            <p:spPr>
              <a:xfrm>
                <a:off x="110228" y="764705"/>
                <a:ext cx="5571157" cy="5949770"/>
              </a:xfrm>
              <a:prstGeom prst="rect">
                <a:avLst/>
              </a:prstGeom>
              <a:noFill/>
            </p:spPr>
            <p:txBody>
              <a:bodyPr wrap="square" rtlCol="0">
                <a:spAutoFit/>
              </a:bodyPr>
              <a:lstStyle/>
              <a:p>
                <a:pPr algn="just"/>
                <a:r>
                  <a:rPr lang="es-AR" dirty="0"/>
                  <a:t>Como el material ferromagnético se contrae y alarga en un campo variable sin diferenciar el sentido del campo. La frecuencia de vibración fundamental es el doble de la frecuencia del sistema (120 Hz para sistemas de 60 Hz).</a:t>
                </a:r>
              </a:p>
              <a:p>
                <a:pPr algn="just"/>
                <a:r>
                  <a:rPr lang="es-AR" dirty="0"/>
                  <a:t>La línea roja muestra el cambio de longitud del núcleo cada medio ciclo de la onda de densidad de flujo en el núcleo. Muchas veces se desea que la vibración posea la misma frecuencia que la tensión aplicada, esto se logra haciendo pasar una corriente continua por la bobina –polarizando- y eligiendo adecuadamente la tensión continua. De esta manera el </a:t>
                </a:r>
                <a:r>
                  <a:rPr lang="es-AR" dirty="0" err="1"/>
                  <a:t>ferromaterial</a:t>
                </a:r>
                <a:r>
                  <a:rPr lang="es-AR" dirty="0"/>
                  <a:t> oscila siempre en la misma dirección. Es también posible polarizar con un imán permanente. Como puede observarse en el esquema, donde se muestra un generador de ondas elásticas construido con un a barra de Ni. ¿Qué longitud debe tener una barra de níquel para que oscile a 120Khz?, la frecuencia de resonancia es  </a:t>
                </a:r>
                <a14:m>
                  <m:oMath xmlns:m="http://schemas.openxmlformats.org/officeDocument/2006/math">
                    <m:r>
                      <a:rPr lang="es-AR" i="1">
                        <a:latin typeface="Cambria Math"/>
                      </a:rPr>
                      <m:t>𝑓</m:t>
                    </m:r>
                    <m:r>
                      <a:rPr lang="es-AR" i="1">
                        <a:latin typeface="Cambria Math"/>
                      </a:rPr>
                      <m:t>=</m:t>
                    </m:r>
                    <m:f>
                      <m:fPr>
                        <m:ctrlPr>
                          <a:rPr lang="es-AR" i="1">
                            <a:latin typeface="Cambria Math" panose="02040503050406030204" pitchFamily="18" charset="0"/>
                          </a:rPr>
                        </m:ctrlPr>
                      </m:fPr>
                      <m:num>
                        <m:r>
                          <a:rPr lang="es-AR" i="1">
                            <a:latin typeface="Cambria Math"/>
                          </a:rPr>
                          <m:t>1</m:t>
                        </m:r>
                      </m:num>
                      <m:den>
                        <m:r>
                          <a:rPr lang="es-AR" i="1">
                            <a:latin typeface="Cambria Math"/>
                          </a:rPr>
                          <m:t>2</m:t>
                        </m:r>
                        <m:r>
                          <a:rPr lang="es-AR" i="1">
                            <a:latin typeface="Cambria Math"/>
                          </a:rPr>
                          <m:t>𝑙</m:t>
                        </m:r>
                      </m:den>
                    </m:f>
                    <m:rad>
                      <m:radPr>
                        <m:degHide m:val="on"/>
                        <m:ctrlPr>
                          <a:rPr lang="es-AR" i="1">
                            <a:latin typeface="Cambria Math" panose="02040503050406030204" pitchFamily="18" charset="0"/>
                          </a:rPr>
                        </m:ctrlPr>
                      </m:radPr>
                      <m:deg/>
                      <m:e>
                        <m:f>
                          <m:fPr>
                            <m:ctrlPr>
                              <a:rPr lang="es-AR" i="1">
                                <a:latin typeface="Cambria Math" panose="02040503050406030204" pitchFamily="18" charset="0"/>
                              </a:rPr>
                            </m:ctrlPr>
                          </m:fPr>
                          <m:num>
                            <m:r>
                              <a:rPr lang="es-AR" i="1">
                                <a:latin typeface="Cambria Math"/>
                              </a:rPr>
                              <m:t>𝑌</m:t>
                            </m:r>
                          </m:num>
                          <m:den>
                            <m:r>
                              <a:rPr lang="es-AR" i="1">
                                <a:latin typeface="Cambria Math"/>
                                <a:ea typeface="Cambria Math"/>
                              </a:rPr>
                              <m:t>𝜌</m:t>
                            </m:r>
                          </m:den>
                        </m:f>
                      </m:e>
                    </m:rad>
                  </m:oMath>
                </a14:m>
                <a:r>
                  <a:rPr lang="es-AR" dirty="0"/>
                  <a:t>   </a:t>
                </a:r>
                <a14:m>
                  <m:oMath xmlns:m="http://schemas.openxmlformats.org/officeDocument/2006/math">
                    <m:r>
                      <a:rPr lang="es-AR" i="1" dirty="0">
                        <a:latin typeface="Cambria Math"/>
                      </a:rPr>
                      <m:t>𝑙</m:t>
                    </m:r>
                    <m:r>
                      <a:rPr lang="es-AR" i="1" dirty="0">
                        <a:latin typeface="Cambria Math"/>
                      </a:rPr>
                      <m:t>:</m:t>
                    </m:r>
                  </m:oMath>
                </a14:m>
                <a:r>
                  <a:rPr lang="es-AR" dirty="0"/>
                  <a:t>longitud, </a:t>
                </a:r>
                <a14:m>
                  <m:oMath xmlns:m="http://schemas.openxmlformats.org/officeDocument/2006/math">
                    <m:r>
                      <a:rPr lang="es-AR" i="1">
                        <a:latin typeface="Cambria Math"/>
                      </a:rPr>
                      <m:t>𝑌</m:t>
                    </m:r>
                    <m:r>
                      <a:rPr lang="es-AR" i="1">
                        <a:latin typeface="Cambria Math"/>
                      </a:rPr>
                      <m:t>:</m:t>
                    </m:r>
                  </m:oMath>
                </a14:m>
                <a:r>
                  <a:rPr lang="es-AR" dirty="0"/>
                  <a:t>modulo de Young, </a:t>
                </a:r>
                <a14:m>
                  <m:oMath xmlns:m="http://schemas.openxmlformats.org/officeDocument/2006/math">
                    <m:r>
                      <a:rPr lang="es-AR" i="1">
                        <a:latin typeface="Cambria Math"/>
                        <a:ea typeface="Cambria Math"/>
                      </a:rPr>
                      <m:t>𝜌</m:t>
                    </m:r>
                    <m:r>
                      <a:rPr lang="es-AR" i="1">
                        <a:latin typeface="Cambria Math"/>
                        <a:ea typeface="Cambria Math"/>
                      </a:rPr>
                      <m:t>: </m:t>
                    </m:r>
                  </m:oMath>
                </a14:m>
                <a:r>
                  <a:rPr lang="es-AR" dirty="0"/>
                  <a:t>densidad, luego </a:t>
                </a:r>
                <a14:m>
                  <m:oMath xmlns:m="http://schemas.openxmlformats.org/officeDocument/2006/math">
                    <m:r>
                      <a:rPr lang="es-AR" i="1">
                        <a:latin typeface="Cambria Math"/>
                      </a:rPr>
                      <m:t>𝑙</m:t>
                    </m:r>
                    <m:r>
                      <a:rPr lang="es-AR" i="1">
                        <a:latin typeface="Cambria Math"/>
                        <a:ea typeface="Cambria Math"/>
                      </a:rPr>
                      <m:t>≈2</m:t>
                    </m:r>
                    <m:r>
                      <a:rPr lang="es-AR" i="1">
                        <a:latin typeface="Cambria Math"/>
                        <a:ea typeface="Cambria Math"/>
                      </a:rPr>
                      <m:t>𝑐𝑚</m:t>
                    </m:r>
                  </m:oMath>
                </a14:m>
                <a:endParaRPr lang="es-AR" dirty="0"/>
              </a:p>
              <a:p>
                <a:pPr algn="just"/>
                <a:endParaRPr lang="es-AR" sz="2000" dirty="0"/>
              </a:p>
            </p:txBody>
          </p:sp>
        </mc:Choice>
        <mc:Fallback>
          <p:sp>
            <p:nvSpPr>
              <p:cNvPr id="2" name="1 CuadroTexto"/>
              <p:cNvSpPr txBox="1">
                <a:spLocks noRot="1" noChangeAspect="1" noMove="1" noResize="1" noEditPoints="1" noAdjustHandles="1" noChangeArrowheads="1" noChangeShapeType="1" noTextEdit="1"/>
              </p:cNvSpPr>
              <p:nvPr/>
            </p:nvSpPr>
            <p:spPr>
              <a:xfrm>
                <a:off x="110228" y="764705"/>
                <a:ext cx="5571157" cy="5949770"/>
              </a:xfrm>
              <a:prstGeom prst="rect">
                <a:avLst/>
              </a:prstGeom>
              <a:blipFill>
                <a:blip r:embed="rId3" cstate="print"/>
                <a:stretch>
                  <a:fillRect l="-875" t="-512" r="-985"/>
                </a:stretch>
              </a:blipFill>
            </p:spPr>
            <p:txBody>
              <a:bodyPr/>
              <a:lstStyle/>
              <a:p>
                <a:r>
                  <a:rPr lang="es-ES">
                    <a:noFill/>
                  </a:rPr>
                  <a:t> </a:t>
                </a:r>
              </a:p>
            </p:txBody>
          </p:sp>
        </mc:Fallback>
      </mc:AlternateContent>
      <p:sp>
        <p:nvSpPr>
          <p:cNvPr id="3" name="2 CuadroTexto"/>
          <p:cNvSpPr txBox="1"/>
          <p:nvPr/>
        </p:nvSpPr>
        <p:spPr>
          <a:xfrm>
            <a:off x="404696" y="89438"/>
            <a:ext cx="4628960" cy="584775"/>
          </a:xfrm>
          <a:prstGeom prst="rect">
            <a:avLst/>
          </a:prstGeom>
          <a:noFill/>
        </p:spPr>
        <p:txBody>
          <a:bodyPr wrap="none" rtlCol="0">
            <a:spAutoFit/>
          </a:bodyPr>
          <a:lstStyle/>
          <a:p>
            <a:r>
              <a:rPr lang="es-AR" sz="3200" b="1" dirty="0">
                <a:solidFill>
                  <a:srgbClr val="FF0000"/>
                </a:solidFill>
              </a:rPr>
              <a:t>Ruido en transformadores</a:t>
            </a:r>
          </a:p>
        </p:txBody>
      </p:sp>
      <p:grpSp>
        <p:nvGrpSpPr>
          <p:cNvPr id="8" name="Grupo 7">
            <a:extLst>
              <a:ext uri="{FF2B5EF4-FFF2-40B4-BE49-F238E27FC236}">
                <a16:creationId xmlns:a16="http://schemas.microsoft.com/office/drawing/2014/main" xmlns="" id="{7B3FE221-7530-4E21-93FA-E3B153E6D732}"/>
              </a:ext>
            </a:extLst>
          </p:cNvPr>
          <p:cNvGrpSpPr/>
          <p:nvPr/>
        </p:nvGrpSpPr>
        <p:grpSpPr>
          <a:xfrm>
            <a:off x="5681387" y="242340"/>
            <a:ext cx="6400384" cy="2829814"/>
            <a:chOff x="1983346" y="2610464"/>
            <a:chExt cx="7573609" cy="3790639"/>
          </a:xfrm>
        </p:grpSpPr>
        <p:pic>
          <p:nvPicPr>
            <p:cNvPr id="12290" name="Picture 2"/>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l="6328" t="2715" r="11880" b="13987"/>
            <a:stretch/>
          </p:blipFill>
          <p:spPr bwMode="auto">
            <a:xfrm>
              <a:off x="2168012" y="2610464"/>
              <a:ext cx="7388943" cy="348283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CuadroTexto 3">
              <a:extLst>
                <a:ext uri="{FF2B5EF4-FFF2-40B4-BE49-F238E27FC236}">
                  <a16:creationId xmlns:a16="http://schemas.microsoft.com/office/drawing/2014/main" xmlns="" id="{980BFAF4-C3D2-4DAB-9FED-9064696D8F79}"/>
                </a:ext>
              </a:extLst>
            </p:cNvPr>
            <p:cNvSpPr txBox="1"/>
            <p:nvPr/>
          </p:nvSpPr>
          <p:spPr>
            <a:xfrm>
              <a:off x="5087271" y="6031771"/>
              <a:ext cx="1550424" cy="369332"/>
            </a:xfrm>
            <a:prstGeom prst="rect">
              <a:avLst/>
            </a:prstGeom>
            <a:noFill/>
          </p:spPr>
          <p:txBody>
            <a:bodyPr wrap="none" rtlCol="0">
              <a:spAutoFit/>
            </a:bodyPr>
            <a:lstStyle/>
            <a:p>
              <a:r>
                <a:rPr lang="es-ES" dirty="0"/>
                <a:t>Tiempo en </a:t>
              </a:r>
              <a:r>
                <a:rPr lang="es-ES" dirty="0" err="1"/>
                <a:t>seg</a:t>
              </a:r>
              <a:endParaRPr lang="es-ES" dirty="0"/>
            </a:p>
          </p:txBody>
        </p:sp>
        <p:sp>
          <p:nvSpPr>
            <p:cNvPr id="6" name="CuadroTexto 5">
              <a:extLst>
                <a:ext uri="{FF2B5EF4-FFF2-40B4-BE49-F238E27FC236}">
                  <a16:creationId xmlns:a16="http://schemas.microsoft.com/office/drawing/2014/main" xmlns="" id="{533DA5E0-F526-49C0-ACE5-3205E170C9CF}"/>
                </a:ext>
              </a:extLst>
            </p:cNvPr>
            <p:cNvSpPr txBox="1"/>
            <p:nvPr/>
          </p:nvSpPr>
          <p:spPr>
            <a:xfrm rot="16200000">
              <a:off x="1254941" y="3956687"/>
              <a:ext cx="1826141" cy="369332"/>
            </a:xfrm>
            <a:prstGeom prst="rect">
              <a:avLst/>
            </a:prstGeom>
            <a:noFill/>
          </p:spPr>
          <p:txBody>
            <a:bodyPr wrap="none" rtlCol="0">
              <a:spAutoFit/>
            </a:bodyPr>
            <a:lstStyle/>
            <a:p>
              <a:r>
                <a:rPr lang="es-ES" dirty="0"/>
                <a:t>Densidad de flujo</a:t>
              </a:r>
            </a:p>
          </p:txBody>
        </p:sp>
      </p:grpSp>
      <p:graphicFrame>
        <p:nvGraphicFramePr>
          <p:cNvPr id="13" name="Object 3">
            <a:extLst>
              <a:ext uri="{FF2B5EF4-FFF2-40B4-BE49-F238E27FC236}">
                <a16:creationId xmlns:a16="http://schemas.microsoft.com/office/drawing/2014/main" xmlns="" id="{6DF8C160-FB94-4303-82D6-C7A58355EEF7}"/>
              </a:ext>
            </a:extLst>
          </p:cNvPr>
          <p:cNvGraphicFramePr>
            <a:graphicFrameLocks noChangeAspect="1"/>
          </p:cNvGraphicFramePr>
          <p:nvPr>
            <p:extLst>
              <p:ext uri="{D42A27DB-BD31-4B8C-83A1-F6EECF244321}">
                <p14:modId xmlns:p14="http://schemas.microsoft.com/office/powerpoint/2010/main" xmlns="" val="3876714748"/>
              </p:ext>
            </p:extLst>
          </p:nvPr>
        </p:nvGraphicFramePr>
        <p:xfrm>
          <a:off x="6354305" y="3320144"/>
          <a:ext cx="4633993" cy="3472476"/>
        </p:xfrm>
        <a:graphic>
          <a:graphicData uri="http://schemas.openxmlformats.org/presentationml/2006/ole">
            <p:oleObj spid="_x0000_s1045" name="Diapositiva" r:id="rId5" imgW="3755221" imgH="2816352" progId="PowerPoint.Slide.8">
              <p:embed/>
            </p:oleObj>
          </a:graphicData>
        </a:graphic>
      </p:graphicFrame>
    </p:spTree>
    <p:extLst>
      <p:ext uri="{BB962C8B-B14F-4D97-AF65-F5344CB8AC3E}">
        <p14:creationId xmlns:p14="http://schemas.microsoft.com/office/powerpoint/2010/main" xmlns="" val="20850150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ED38293-9F81-4A80-A1B8-DC4260202244}"/>
              </a:ext>
            </a:extLst>
          </p:cNvPr>
          <p:cNvSpPr>
            <a:spLocks noGrp="1"/>
          </p:cNvSpPr>
          <p:nvPr>
            <p:ph type="title"/>
          </p:nvPr>
        </p:nvSpPr>
        <p:spPr>
          <a:xfrm>
            <a:off x="409730" y="365126"/>
            <a:ext cx="11372540" cy="477400"/>
          </a:xfrm>
        </p:spPr>
        <p:txBody>
          <a:bodyPr>
            <a:normAutofit fontScale="90000"/>
          </a:bodyPr>
          <a:lstStyle/>
          <a:p>
            <a:pPr algn="ctr"/>
            <a:r>
              <a:rPr lang="es-ES" sz="3600" b="1" dirty="0">
                <a:solidFill>
                  <a:srgbClr val="FF0000"/>
                </a:solidFill>
                <a:latin typeface="Arial" panose="020B0604020202020204" pitchFamily="34" charset="0"/>
                <a:cs typeface="Arial" panose="020B0604020202020204" pitchFamily="34" charset="0"/>
              </a:rPr>
              <a:t>Ciclo descripto por un material magnetostrictivo</a:t>
            </a:r>
          </a:p>
        </p:txBody>
      </p:sp>
      <mc:AlternateContent xmlns:mc="http://schemas.openxmlformats.org/markup-compatibility/2006">
        <mc:Choice xmlns:a14="http://schemas.microsoft.com/office/drawing/2010/main" xmlns="" Requires="a14">
          <p:sp>
            <p:nvSpPr>
              <p:cNvPr id="3" name="Marcador de contenido 2">
                <a:extLst>
                  <a:ext uri="{FF2B5EF4-FFF2-40B4-BE49-F238E27FC236}">
                    <a16:creationId xmlns:a16="http://schemas.microsoft.com/office/drawing/2014/main" id="{7EE79429-C9E9-4A74-A86A-E41422B3B636}"/>
                  </a:ext>
                </a:extLst>
              </p:cNvPr>
              <p:cNvSpPr>
                <a:spLocks noGrp="1"/>
              </p:cNvSpPr>
              <p:nvPr>
                <p:ph idx="1"/>
              </p:nvPr>
            </p:nvSpPr>
            <p:spPr>
              <a:xfrm>
                <a:off x="5914102" y="1825625"/>
                <a:ext cx="5722375" cy="4351338"/>
              </a:xfrm>
            </p:spPr>
            <p:txBody>
              <a:bodyPr/>
              <a:lstStyle/>
              <a:p>
                <a:pPr marL="0" indent="0" algn="just">
                  <a:buNone/>
                </a:pPr>
                <a:r>
                  <a:rPr lang="es-ES" dirty="0"/>
                  <a:t>Observamos la variación relativa de longitud </a:t>
                </a:r>
                <a14:m>
                  <m:oMath xmlns:m="http://schemas.openxmlformats.org/officeDocument/2006/math">
                    <m:r>
                      <a:rPr lang="es-ES" b="0" i="1" smtClean="0">
                        <a:latin typeface="Cambria Math" panose="02040503050406030204" pitchFamily="18" charset="0"/>
                        <a:ea typeface="Cambria Math" panose="02040503050406030204" pitchFamily="18" charset="0"/>
                        <a:cs typeface="Arial" panose="020B0604020202020204" pitchFamily="34" charset="0"/>
                      </a:rPr>
                      <m:t>(</m:t>
                    </m:r>
                    <m:r>
                      <a:rPr lang="es-ES" i="1" smtClean="0">
                        <a:latin typeface="Cambria Math" panose="02040503050406030204" pitchFamily="18" charset="0"/>
                        <a:ea typeface="Cambria Math" panose="02040503050406030204" pitchFamily="18" charset="0"/>
                        <a:cs typeface="Arial" panose="020B0604020202020204" pitchFamily="34" charset="0"/>
                      </a:rPr>
                      <m:t>𝜆</m:t>
                    </m:r>
                    <m:r>
                      <a:rPr lang="es-ES" b="0" i="1" smtClean="0">
                        <a:latin typeface="Cambria Math" panose="02040503050406030204" pitchFamily="18" charset="0"/>
                        <a:ea typeface="Cambria Math" panose="02040503050406030204" pitchFamily="18" charset="0"/>
                        <a:cs typeface="Arial" panose="020B0604020202020204" pitchFamily="34" charset="0"/>
                      </a:rPr>
                      <m:t>)</m:t>
                    </m:r>
                  </m:oMath>
                </a14:m>
                <a:r>
                  <a:rPr lang="es-ES" dirty="0"/>
                  <a:t> del material magnetostrictivo con el cambio del campo magnético </a:t>
                </a:r>
                <a14:m>
                  <m:oMath xmlns:m="http://schemas.openxmlformats.org/officeDocument/2006/math">
                    <m:r>
                      <a:rPr lang="es-ES" b="0" i="0" smtClean="0">
                        <a:latin typeface="Cambria Math" panose="02040503050406030204" pitchFamily="18" charset="0"/>
                        <a:ea typeface="Cambria Math" panose="02040503050406030204" pitchFamily="18" charset="0"/>
                        <a:cs typeface="Arial" panose="020B0604020202020204" pitchFamily="34" charset="0"/>
                      </a:rPr>
                      <m:t>(</m:t>
                    </m:r>
                    <m:r>
                      <a:rPr lang="es-ES" b="0" i="1" smtClean="0">
                        <a:latin typeface="Cambria Math" panose="02040503050406030204" pitchFamily="18" charset="0"/>
                        <a:ea typeface="Cambria Math" panose="02040503050406030204" pitchFamily="18" charset="0"/>
                        <a:cs typeface="Arial" panose="020B0604020202020204" pitchFamily="34" charset="0"/>
                      </a:rPr>
                      <m:t>𝐻</m:t>
                    </m:r>
                    <m:r>
                      <a:rPr lang="es-ES" i="1">
                        <a:latin typeface="Cambria Math" panose="02040503050406030204" pitchFamily="18" charset="0"/>
                        <a:ea typeface="Cambria Math" panose="02040503050406030204" pitchFamily="18" charset="0"/>
                        <a:cs typeface="Arial" panose="020B0604020202020204" pitchFamily="34" charset="0"/>
                      </a:rPr>
                      <m:t>)</m:t>
                    </m:r>
                  </m:oMath>
                </a14:m>
                <a:r>
                  <a:rPr lang="es-ES" dirty="0"/>
                  <a:t> . Se ve una zona de la curva que puede ser ajustada por una recta. Zona en la cual la variación relativa de longitud es proporcional al campo, pudiendo ser usada como emisor o detector de ondas elásticas.</a:t>
                </a:r>
              </a:p>
            </p:txBody>
          </p:sp>
        </mc:Choice>
        <mc:Fallback>
          <p:sp>
            <p:nvSpPr>
              <p:cNvPr id="3" name="Marcador de contenido 2">
                <a:extLst>
                  <a:ext uri="{FF2B5EF4-FFF2-40B4-BE49-F238E27FC236}">
                    <a16:creationId xmlns:a16="http://schemas.microsoft.com/office/drawing/2014/main" xmlns="" xmlns:a14="http://schemas.microsoft.com/office/drawing/2010/main" id="{7EE79429-C9E9-4A74-A86A-E41422B3B636}"/>
                  </a:ext>
                </a:extLst>
              </p:cNvPr>
              <p:cNvSpPr>
                <a:spLocks noGrp="1" noRot="1" noChangeAspect="1" noMove="1" noResize="1" noEditPoints="1" noAdjustHandles="1" noChangeArrowheads="1" noChangeShapeType="1" noTextEdit="1"/>
              </p:cNvSpPr>
              <p:nvPr>
                <p:ph idx="1"/>
              </p:nvPr>
            </p:nvSpPr>
            <p:spPr>
              <a:xfrm>
                <a:off x="5914102" y="1825625"/>
                <a:ext cx="5722375" cy="4351338"/>
              </a:xfrm>
              <a:blipFill>
                <a:blip r:embed="rId2" cstate="print"/>
                <a:stretch>
                  <a:fillRect l="-2130" t="-2241" r="-2236"/>
                </a:stretch>
              </a:blipFill>
            </p:spPr>
            <p:txBody>
              <a:bodyPr/>
              <a:lstStyle/>
              <a:p>
                <a:r>
                  <a:rPr lang="es-ES">
                    <a:noFill/>
                  </a:rPr>
                  <a:t> </a:t>
                </a:r>
              </a:p>
            </p:txBody>
          </p:sp>
        </mc:Fallback>
      </mc:AlternateContent>
      <p:pic>
        <p:nvPicPr>
          <p:cNvPr id="4" name="Picture 6" descr="Resultado de imagen para Inverse Wiedemann effect in FeâAl alloys for torque sensing applications">
            <a:extLst>
              <a:ext uri="{FF2B5EF4-FFF2-40B4-BE49-F238E27FC236}">
                <a16:creationId xmlns:a16="http://schemas.microsoft.com/office/drawing/2014/main" xmlns="" id="{5AC3C3BE-C83E-4ABE-A287-294F61F1EDE3}"/>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09730" y="1027906"/>
            <a:ext cx="5106513" cy="2859647"/>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Imagen 7">
            <a:extLst>
              <a:ext uri="{FF2B5EF4-FFF2-40B4-BE49-F238E27FC236}">
                <a16:creationId xmlns:a16="http://schemas.microsoft.com/office/drawing/2014/main" xmlns="" id="{07D4E497-EA2B-44F7-A5FC-DB02ED98F5D5}"/>
              </a:ext>
            </a:extLst>
          </p:cNvPr>
          <p:cNvPicPr>
            <a:picLocks noChangeAspect="1"/>
          </p:cNvPicPr>
          <p:nvPr/>
        </p:nvPicPr>
        <p:blipFill>
          <a:blip r:embed="rId4" cstate="print"/>
          <a:stretch>
            <a:fillRect/>
          </a:stretch>
        </p:blipFill>
        <p:spPr>
          <a:xfrm>
            <a:off x="421117" y="4072933"/>
            <a:ext cx="5294056" cy="2198379"/>
          </a:xfrm>
          <a:prstGeom prst="rect">
            <a:avLst/>
          </a:prstGeom>
        </p:spPr>
      </p:pic>
    </p:spTree>
    <p:extLst>
      <p:ext uri="{BB962C8B-B14F-4D97-AF65-F5344CB8AC3E}">
        <p14:creationId xmlns:p14="http://schemas.microsoft.com/office/powerpoint/2010/main" xmlns="" val="42019418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D8D3A9DE-8C50-487C-9B11-3763AB5123D3}"/>
              </a:ext>
            </a:extLst>
          </p:cNvPr>
          <p:cNvSpPr>
            <a:spLocks noGrp="1"/>
          </p:cNvSpPr>
          <p:nvPr>
            <p:ph type="title"/>
          </p:nvPr>
        </p:nvSpPr>
        <p:spPr>
          <a:xfrm>
            <a:off x="838200" y="365125"/>
            <a:ext cx="4721942" cy="549275"/>
          </a:xfrm>
        </p:spPr>
        <p:txBody>
          <a:bodyPr>
            <a:noAutofit/>
          </a:bodyPr>
          <a:lstStyle/>
          <a:p>
            <a:r>
              <a:rPr lang="es-ES" sz="2800" b="1" dirty="0">
                <a:solidFill>
                  <a:srgbClr val="FF0000"/>
                </a:solidFill>
                <a:latin typeface="Arial" panose="020B0604020202020204" pitchFamily="34" charset="0"/>
                <a:cs typeface="Arial" panose="020B0604020202020204" pitchFamily="34" charset="0"/>
              </a:rPr>
              <a:t>Reactancias no lineales </a:t>
            </a:r>
          </a:p>
        </p:txBody>
      </p:sp>
      <mc:AlternateContent xmlns:mc="http://schemas.openxmlformats.org/markup-compatibility/2006">
        <mc:Choice xmlns:a14="http://schemas.microsoft.com/office/drawing/2010/main" xmlns="" Requires="a14">
          <p:sp>
            <p:nvSpPr>
              <p:cNvPr id="6" name="Marcador de contenido 5">
                <a:extLst>
                  <a:ext uri="{FF2B5EF4-FFF2-40B4-BE49-F238E27FC236}">
                    <a16:creationId xmlns:a16="http://schemas.microsoft.com/office/drawing/2014/main" id="{52CADDE5-E946-4E30-B563-684057197BA1}"/>
                  </a:ext>
                </a:extLst>
              </p:cNvPr>
              <p:cNvSpPr>
                <a:spLocks noGrp="1"/>
              </p:cNvSpPr>
              <p:nvPr>
                <p:ph idx="1"/>
              </p:nvPr>
            </p:nvSpPr>
            <p:spPr>
              <a:xfrm>
                <a:off x="6095999" y="365125"/>
                <a:ext cx="5982929" cy="6374887"/>
              </a:xfrm>
            </p:spPr>
            <p:txBody>
              <a:bodyPr>
                <a:normAutofit fontScale="70000" lnSpcReduction="20000"/>
              </a:bodyPr>
              <a:lstStyle/>
              <a:p>
                <a:pPr marL="0" indent="0" algn="just">
                  <a:buNone/>
                </a:pPr>
                <a:r>
                  <a:rPr lang="es-ES" dirty="0">
                    <a:latin typeface="Arial" panose="020B0604020202020204" pitchFamily="34" charset="0"/>
                    <a:cs typeface="Arial" panose="020B0604020202020204" pitchFamily="34" charset="0"/>
                  </a:rPr>
                  <a:t>Generalmente en las bobinas con núcleos de hierro para tensiones sinusoidales ,en la entrada, aparecen corrientes no sinusoidales y para corrientes sinusoidales se generan armónicas superiores en la tensión. Supongamos una tensión </a:t>
                </a:r>
                <a14:m>
                  <m:oMath xmlns:m="http://schemas.openxmlformats.org/officeDocument/2006/math">
                    <m:r>
                      <a:rPr lang="es-ES" b="0" i="1" smtClean="0">
                        <a:latin typeface="Cambria Math" panose="02040503050406030204" pitchFamily="18" charset="0"/>
                        <a:cs typeface="Arial" panose="020B0604020202020204" pitchFamily="34" charset="0"/>
                      </a:rPr>
                      <m:t>𝑈</m:t>
                    </m:r>
                    <m:r>
                      <a:rPr lang="es-ES" b="0" i="1" smtClean="0">
                        <a:latin typeface="Cambria Math" panose="02040503050406030204" pitchFamily="18" charset="0"/>
                        <a:cs typeface="Arial" panose="020B0604020202020204" pitchFamily="34" charset="0"/>
                      </a:rPr>
                      <m:t>=</m:t>
                    </m:r>
                    <m:sSub>
                      <m:sSubPr>
                        <m:ctrlPr>
                          <a:rPr lang="es-ES" b="0" i="1" smtClean="0">
                            <a:latin typeface="Cambria Math" panose="02040503050406030204" pitchFamily="18" charset="0"/>
                            <a:cs typeface="Arial" panose="020B0604020202020204" pitchFamily="34" charset="0"/>
                          </a:rPr>
                        </m:ctrlPr>
                      </m:sSubPr>
                      <m:e>
                        <m:r>
                          <a:rPr lang="es-ES" b="0" i="1" smtClean="0">
                            <a:latin typeface="Cambria Math" panose="02040503050406030204" pitchFamily="18" charset="0"/>
                            <a:cs typeface="Arial" panose="020B0604020202020204" pitchFamily="34" charset="0"/>
                          </a:rPr>
                          <m:t>𝑈</m:t>
                        </m:r>
                      </m:e>
                      <m:sub>
                        <m:r>
                          <a:rPr lang="es-ES" b="0" i="1" smtClean="0">
                            <a:latin typeface="Cambria Math" panose="02040503050406030204" pitchFamily="18" charset="0"/>
                            <a:cs typeface="Arial" panose="020B0604020202020204" pitchFamily="34" charset="0"/>
                          </a:rPr>
                          <m:t>0</m:t>
                        </m:r>
                      </m:sub>
                    </m:sSub>
                    <m:func>
                      <m:funcPr>
                        <m:ctrlPr>
                          <a:rPr lang="es-ES" b="0" i="1" smtClean="0">
                            <a:latin typeface="Cambria Math" panose="02040503050406030204" pitchFamily="18" charset="0"/>
                            <a:cs typeface="Arial" panose="020B0604020202020204" pitchFamily="34" charset="0"/>
                          </a:rPr>
                        </m:ctrlPr>
                      </m:funcPr>
                      <m:fName>
                        <m:r>
                          <m:rPr>
                            <m:sty m:val="p"/>
                          </m:rPr>
                          <a:rPr lang="es-ES" b="0" i="0" smtClean="0">
                            <a:latin typeface="Cambria Math" panose="02040503050406030204" pitchFamily="18" charset="0"/>
                            <a:cs typeface="Arial" panose="020B0604020202020204" pitchFamily="34" charset="0"/>
                          </a:rPr>
                          <m:t>cos</m:t>
                        </m:r>
                      </m:fName>
                      <m:e>
                        <m:d>
                          <m:dPr>
                            <m:ctrlPr>
                              <a:rPr lang="es-ES" b="0" i="1" smtClean="0">
                                <a:latin typeface="Cambria Math" panose="02040503050406030204" pitchFamily="18" charset="0"/>
                                <a:cs typeface="Arial" panose="020B0604020202020204" pitchFamily="34" charset="0"/>
                              </a:rPr>
                            </m:ctrlPr>
                          </m:dPr>
                          <m:e>
                            <m:r>
                              <a:rPr lang="es-ES" b="0" i="1" smtClean="0">
                                <a:latin typeface="Cambria Math" panose="02040503050406030204" pitchFamily="18" charset="0"/>
                                <a:ea typeface="Cambria Math" panose="02040503050406030204" pitchFamily="18" charset="0"/>
                                <a:cs typeface="Arial" panose="020B0604020202020204" pitchFamily="34" charset="0"/>
                              </a:rPr>
                              <m:t>𝜔</m:t>
                            </m:r>
                            <m:r>
                              <a:rPr lang="es-ES" b="0" i="1" smtClean="0">
                                <a:latin typeface="Cambria Math" panose="02040503050406030204" pitchFamily="18" charset="0"/>
                                <a:ea typeface="Cambria Math" panose="02040503050406030204" pitchFamily="18" charset="0"/>
                                <a:cs typeface="Arial" panose="020B0604020202020204" pitchFamily="34" charset="0"/>
                              </a:rPr>
                              <m:t>𝑡</m:t>
                            </m:r>
                          </m:e>
                        </m:d>
                      </m:e>
                    </m:func>
                  </m:oMath>
                </a14:m>
                <a:r>
                  <a:rPr lang="es-ES" dirty="0">
                    <a:latin typeface="Arial" panose="020B0604020202020204" pitchFamily="34" charset="0"/>
                    <a:cs typeface="Arial" panose="020B0604020202020204" pitchFamily="34" charset="0"/>
                  </a:rPr>
                  <a:t> y admitamos que: la resistencia y el flujo disperso se los puede despreciar como también las corrientes parasitas, luego entre el flujo y la tensión se establece la expresión siguiente</a:t>
                </a:r>
              </a:p>
              <a:p>
                <a:pPr marL="0" indent="0" algn="just">
                  <a:buNone/>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cs typeface="Arial" panose="020B0604020202020204" pitchFamily="34" charset="0"/>
                        </a:rPr>
                        <m:t>𝑈</m:t>
                      </m:r>
                      <m:r>
                        <a:rPr lang="es-ES" b="0" i="1" smtClean="0">
                          <a:latin typeface="Cambria Math" panose="02040503050406030204" pitchFamily="18" charset="0"/>
                          <a:cs typeface="Arial" panose="020B0604020202020204" pitchFamily="34" charset="0"/>
                        </a:rPr>
                        <m:t>=</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𝑈</m:t>
                          </m:r>
                        </m:e>
                        <m:sub>
                          <m:r>
                            <a:rPr lang="es-ES" i="1">
                              <a:latin typeface="Cambria Math" panose="02040503050406030204" pitchFamily="18" charset="0"/>
                              <a:cs typeface="Arial" panose="020B0604020202020204" pitchFamily="34" charset="0"/>
                            </a:rPr>
                            <m:t>0</m:t>
                          </m:r>
                        </m:sub>
                      </m:sSub>
                      <m:r>
                        <a:rPr lang="es-ES" b="0" i="1" smtClean="0">
                          <a:latin typeface="Cambria Math" panose="02040503050406030204" pitchFamily="18" charset="0"/>
                          <a:cs typeface="Arial" panose="020B0604020202020204" pitchFamily="34" charset="0"/>
                        </a:rPr>
                        <m:t>𝑐𝑜𝑠</m:t>
                      </m:r>
                      <m:d>
                        <m:dPr>
                          <m:ctrlPr>
                            <a:rPr lang="es-ES" i="1">
                              <a:latin typeface="Cambria Math" panose="02040503050406030204" pitchFamily="18" charset="0"/>
                              <a:cs typeface="Arial" panose="020B0604020202020204" pitchFamily="34" charset="0"/>
                            </a:rPr>
                          </m:ctrlPr>
                        </m:dPr>
                        <m:e>
                          <m:r>
                            <a:rPr lang="es-ES" i="1">
                              <a:latin typeface="Cambria Math" panose="02040503050406030204" pitchFamily="18" charset="0"/>
                              <a:ea typeface="Cambria Math" panose="02040503050406030204" pitchFamily="18" charset="0"/>
                              <a:cs typeface="Arial" panose="020B0604020202020204" pitchFamily="34" charset="0"/>
                            </a:rPr>
                            <m:t>𝜔</m:t>
                          </m:r>
                          <m:r>
                            <a:rPr lang="es-ES" i="1">
                              <a:latin typeface="Cambria Math" panose="02040503050406030204" pitchFamily="18" charset="0"/>
                              <a:ea typeface="Cambria Math" panose="02040503050406030204" pitchFamily="18" charset="0"/>
                              <a:cs typeface="Arial" panose="020B0604020202020204" pitchFamily="34" charset="0"/>
                            </a:rPr>
                            <m:t>𝑡</m:t>
                          </m:r>
                        </m:e>
                      </m:d>
                      <m:r>
                        <a:rPr lang="es-ES" b="0" i="1" smtClean="0">
                          <a:latin typeface="Cambria Math" panose="02040503050406030204" pitchFamily="18" charset="0"/>
                          <a:ea typeface="Cambria Math" panose="02040503050406030204" pitchFamily="18" charset="0"/>
                          <a:cs typeface="Arial" panose="020B0604020202020204" pitchFamily="34" charset="0"/>
                        </a:rPr>
                        <m:t>=−</m:t>
                      </m:r>
                      <m:r>
                        <a:rPr lang="es-ES" b="0" i="1" smtClean="0">
                          <a:latin typeface="Cambria Math" panose="02040503050406030204" pitchFamily="18" charset="0"/>
                          <a:ea typeface="Cambria Math" panose="02040503050406030204" pitchFamily="18" charset="0"/>
                          <a:cs typeface="Arial" panose="020B0604020202020204" pitchFamily="34" charset="0"/>
                        </a:rPr>
                        <m:t>𝑛</m:t>
                      </m:r>
                      <m:f>
                        <m:fPr>
                          <m:ctrlPr>
                            <a:rPr lang="es-ES" i="1" smtClean="0">
                              <a:latin typeface="Cambria Math" panose="02040503050406030204" pitchFamily="18" charset="0"/>
                              <a:ea typeface="Cambria Math" panose="02040503050406030204" pitchFamily="18" charset="0"/>
                              <a:cs typeface="Arial" panose="020B0604020202020204" pitchFamily="34" charset="0"/>
                            </a:rPr>
                          </m:ctrlPr>
                        </m:fPr>
                        <m:num>
                          <m:r>
                            <a:rPr lang="es-ES" i="1" smtClean="0">
                              <a:latin typeface="Cambria Math" panose="02040503050406030204" pitchFamily="18" charset="0"/>
                              <a:ea typeface="Cambria Math" panose="02040503050406030204" pitchFamily="18" charset="0"/>
                              <a:cs typeface="Arial" panose="020B0604020202020204" pitchFamily="34" charset="0"/>
                            </a:rPr>
                            <m:t>𝑑</m:t>
                          </m:r>
                          <m:r>
                            <a:rPr lang="es-ES" i="1" smtClean="0">
                              <a:latin typeface="Cambria Math" panose="02040503050406030204" pitchFamily="18" charset="0"/>
                              <a:ea typeface="Cambria Math" panose="02040503050406030204" pitchFamily="18" charset="0"/>
                              <a:cs typeface="Arial" panose="020B0604020202020204" pitchFamily="34" charset="0"/>
                            </a:rPr>
                            <m:t>𝜑</m:t>
                          </m:r>
                        </m:num>
                        <m:den>
                          <m:r>
                            <a:rPr lang="es-ES" i="1" smtClean="0">
                              <a:latin typeface="Cambria Math" panose="02040503050406030204" pitchFamily="18" charset="0"/>
                              <a:ea typeface="Cambria Math" panose="02040503050406030204" pitchFamily="18" charset="0"/>
                              <a:cs typeface="Arial" panose="020B0604020202020204" pitchFamily="34" charset="0"/>
                            </a:rPr>
                            <m:t>𝑑</m:t>
                          </m:r>
                          <m:r>
                            <a:rPr lang="es-ES" b="0" i="1" smtClean="0">
                              <a:latin typeface="Cambria Math" panose="02040503050406030204" pitchFamily="18" charset="0"/>
                              <a:ea typeface="Cambria Math" panose="02040503050406030204" pitchFamily="18" charset="0"/>
                              <a:cs typeface="Arial" panose="020B0604020202020204" pitchFamily="34" charset="0"/>
                            </a:rPr>
                            <m:t>𝑡</m:t>
                          </m:r>
                        </m:den>
                      </m:f>
                      <m:r>
                        <a:rPr lang="es-ES" b="0" i="1" smtClean="0">
                          <a:latin typeface="Cambria Math" panose="02040503050406030204" pitchFamily="18" charset="0"/>
                          <a:ea typeface="Cambria Math" panose="02040503050406030204" pitchFamily="18" charset="0"/>
                          <a:cs typeface="Arial" panose="020B0604020202020204" pitchFamily="34" charset="0"/>
                        </a:rPr>
                        <m:t>=−</m:t>
                      </m:r>
                      <m:r>
                        <a:rPr lang="es-ES" b="0" i="1" smtClean="0">
                          <a:latin typeface="Cambria Math" panose="02040503050406030204" pitchFamily="18" charset="0"/>
                          <a:ea typeface="Cambria Math" panose="02040503050406030204" pitchFamily="18" charset="0"/>
                          <a:cs typeface="Arial" panose="020B0604020202020204" pitchFamily="34" charset="0"/>
                        </a:rPr>
                        <m:t>𝑛𝐴</m:t>
                      </m:r>
                      <m:f>
                        <m:fPr>
                          <m:ctrlPr>
                            <a:rPr lang="es-ES" i="1">
                              <a:latin typeface="Cambria Math" panose="02040503050406030204" pitchFamily="18" charset="0"/>
                              <a:ea typeface="Cambria Math" panose="02040503050406030204" pitchFamily="18" charset="0"/>
                              <a:cs typeface="Arial" panose="020B0604020202020204" pitchFamily="34" charset="0"/>
                            </a:rPr>
                          </m:ctrlPr>
                        </m:fPr>
                        <m:num>
                          <m:r>
                            <a:rPr lang="es-ES" i="1">
                              <a:latin typeface="Cambria Math" panose="02040503050406030204" pitchFamily="18" charset="0"/>
                              <a:ea typeface="Cambria Math" panose="02040503050406030204" pitchFamily="18" charset="0"/>
                              <a:cs typeface="Arial" panose="020B0604020202020204" pitchFamily="34" charset="0"/>
                            </a:rPr>
                            <m:t>𝑑</m:t>
                          </m:r>
                          <m:r>
                            <a:rPr lang="es-ES" b="0" i="1" smtClean="0">
                              <a:latin typeface="Cambria Math" panose="02040503050406030204" pitchFamily="18" charset="0"/>
                              <a:ea typeface="Cambria Math" panose="02040503050406030204" pitchFamily="18" charset="0"/>
                              <a:cs typeface="Arial" panose="020B0604020202020204" pitchFamily="34" charset="0"/>
                            </a:rPr>
                            <m:t>𝐵</m:t>
                          </m:r>
                        </m:num>
                        <m:den>
                          <m:r>
                            <a:rPr lang="es-ES" i="1">
                              <a:latin typeface="Cambria Math" panose="02040503050406030204" pitchFamily="18" charset="0"/>
                              <a:ea typeface="Cambria Math" panose="02040503050406030204" pitchFamily="18" charset="0"/>
                              <a:cs typeface="Arial" panose="020B0604020202020204" pitchFamily="34" charset="0"/>
                            </a:rPr>
                            <m:t>𝑑𝑡</m:t>
                          </m:r>
                        </m:den>
                      </m:f>
                    </m:oMath>
                  </m:oMathPara>
                </a14:m>
                <a:endParaRPr lang="es-ES" dirty="0">
                  <a:latin typeface="Arial" panose="020B0604020202020204" pitchFamily="34" charset="0"/>
                  <a:cs typeface="Arial" panose="020B0604020202020204" pitchFamily="34" charset="0"/>
                </a:endParaRPr>
              </a:p>
              <a:p>
                <a:pPr marL="0" indent="0" algn="just">
                  <a:buNone/>
                </a:pPr>
                <a:r>
                  <a:rPr lang="es-ES" dirty="0">
                    <a:latin typeface="Arial" panose="020B0604020202020204" pitchFamily="34" charset="0"/>
                    <a:cs typeface="Arial" panose="020B0604020202020204" pitchFamily="34" charset="0"/>
                  </a:rPr>
                  <a:t>Con </a:t>
                </a:r>
                <a14:m>
                  <m:oMath xmlns:m="http://schemas.openxmlformats.org/officeDocument/2006/math">
                    <m:r>
                      <a:rPr lang="es-ES" b="0" i="1" smtClean="0">
                        <a:latin typeface="Cambria Math" panose="02040503050406030204" pitchFamily="18" charset="0"/>
                        <a:cs typeface="Arial" panose="020B0604020202020204" pitchFamily="34" charset="0"/>
                      </a:rPr>
                      <m:t>𝑛</m:t>
                    </m:r>
                  </m:oMath>
                </a14:m>
                <a:r>
                  <a:rPr lang="es-ES" dirty="0">
                    <a:latin typeface="Arial" panose="020B0604020202020204" pitchFamily="34" charset="0"/>
                    <a:cs typeface="Arial" panose="020B0604020202020204" pitchFamily="34" charset="0"/>
                  </a:rPr>
                  <a:t> el número de espiras de la bobina y </a:t>
                </a:r>
                <a14:m>
                  <m:oMath xmlns:m="http://schemas.openxmlformats.org/officeDocument/2006/math">
                    <m:r>
                      <a:rPr lang="es-ES" i="1">
                        <a:latin typeface="Cambria Math" panose="02040503050406030204" pitchFamily="18" charset="0"/>
                        <a:ea typeface="Cambria Math" panose="02040503050406030204" pitchFamily="18" charset="0"/>
                        <a:cs typeface="Arial" panose="020B0604020202020204" pitchFamily="34" charset="0"/>
                      </a:rPr>
                      <m:t>𝐴</m:t>
                    </m:r>
                  </m:oMath>
                </a14:m>
                <a:r>
                  <a:rPr lang="es-ES" dirty="0">
                    <a:latin typeface="Arial" panose="020B0604020202020204" pitchFamily="34" charset="0"/>
                    <a:cs typeface="Arial" panose="020B0604020202020204" pitchFamily="34" charset="0"/>
                  </a:rPr>
                  <a:t> el área, luego </a:t>
                </a:r>
              </a:p>
              <a:p>
                <a:pPr marL="0" indent="0" algn="just">
                  <a:buNone/>
                </a:pPr>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ea typeface="Cambria Math" panose="02040503050406030204" pitchFamily="18" charset="0"/>
                          <a:cs typeface="Arial" panose="020B0604020202020204" pitchFamily="34" charset="0"/>
                        </a:rPr>
                        <m:t>𝜑</m:t>
                      </m:r>
                      <m:r>
                        <a:rPr lang="es-ES" b="0" i="1" smtClean="0">
                          <a:latin typeface="Cambria Math" panose="02040503050406030204" pitchFamily="18" charset="0"/>
                          <a:ea typeface="Cambria Math" panose="02040503050406030204" pitchFamily="18" charset="0"/>
                          <a:cs typeface="Arial" panose="020B0604020202020204" pitchFamily="34" charset="0"/>
                        </a:rPr>
                        <m:t>=</m:t>
                      </m:r>
                      <m:f>
                        <m:fPr>
                          <m:ctrlPr>
                            <a:rPr lang="es-ES" b="0" i="1" smtClean="0">
                              <a:latin typeface="Cambria Math" panose="02040503050406030204" pitchFamily="18" charset="0"/>
                              <a:ea typeface="Cambria Math" panose="02040503050406030204" pitchFamily="18" charset="0"/>
                              <a:cs typeface="Arial" panose="020B0604020202020204" pitchFamily="34" charset="0"/>
                            </a:rPr>
                          </m:ctrlPr>
                        </m:fPr>
                        <m:num>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𝑈</m:t>
                              </m:r>
                            </m:e>
                            <m:sub>
                              <m:r>
                                <a:rPr lang="es-ES" i="1">
                                  <a:latin typeface="Cambria Math" panose="02040503050406030204" pitchFamily="18" charset="0"/>
                                  <a:cs typeface="Arial" panose="020B0604020202020204" pitchFamily="34" charset="0"/>
                                </a:rPr>
                                <m:t>0</m:t>
                              </m:r>
                            </m:sub>
                          </m:sSub>
                        </m:num>
                        <m:den>
                          <m:r>
                            <a:rPr lang="es-ES" b="0" i="1" smtClean="0">
                              <a:latin typeface="Cambria Math" panose="02040503050406030204" pitchFamily="18" charset="0"/>
                              <a:ea typeface="Cambria Math" panose="02040503050406030204" pitchFamily="18" charset="0"/>
                              <a:cs typeface="Arial" panose="020B0604020202020204" pitchFamily="34" charset="0"/>
                            </a:rPr>
                            <m:t>𝑛</m:t>
                          </m:r>
                          <m:r>
                            <a:rPr lang="es-ES" b="0" i="1" smtClean="0">
                              <a:latin typeface="Cambria Math" panose="02040503050406030204" pitchFamily="18" charset="0"/>
                              <a:ea typeface="Cambria Math" panose="02040503050406030204" pitchFamily="18" charset="0"/>
                              <a:cs typeface="Arial" panose="020B0604020202020204" pitchFamily="34" charset="0"/>
                            </a:rPr>
                            <m:t>𝜔</m:t>
                          </m:r>
                        </m:den>
                      </m:f>
                      <m:func>
                        <m:funcPr>
                          <m:ctrlPr>
                            <a:rPr lang="es-ES" b="0" i="1" smtClean="0">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s-ES" b="0" i="0" smtClean="0">
                              <a:latin typeface="Cambria Math" panose="02040503050406030204" pitchFamily="18" charset="0"/>
                              <a:ea typeface="Cambria Math" panose="02040503050406030204" pitchFamily="18" charset="0"/>
                              <a:cs typeface="Arial" panose="020B0604020202020204" pitchFamily="34" charset="0"/>
                            </a:rPr>
                            <m:t>sin</m:t>
                          </m:r>
                        </m:fName>
                        <m:e>
                          <m:d>
                            <m:dPr>
                              <m:ctrlPr>
                                <a:rPr lang="es-ES" i="1">
                                  <a:latin typeface="Cambria Math" panose="02040503050406030204" pitchFamily="18" charset="0"/>
                                  <a:cs typeface="Arial" panose="020B0604020202020204" pitchFamily="34" charset="0"/>
                                </a:rPr>
                              </m:ctrlPr>
                            </m:dPr>
                            <m:e>
                              <m:r>
                                <a:rPr lang="es-ES" i="1">
                                  <a:latin typeface="Cambria Math" panose="02040503050406030204" pitchFamily="18" charset="0"/>
                                  <a:ea typeface="Cambria Math" panose="02040503050406030204" pitchFamily="18" charset="0"/>
                                  <a:cs typeface="Arial" panose="020B0604020202020204" pitchFamily="34" charset="0"/>
                                </a:rPr>
                                <m:t>𝜔</m:t>
                              </m:r>
                              <m:r>
                                <a:rPr lang="es-ES" i="1">
                                  <a:latin typeface="Cambria Math" panose="02040503050406030204" pitchFamily="18" charset="0"/>
                                  <a:ea typeface="Cambria Math" panose="02040503050406030204" pitchFamily="18" charset="0"/>
                                  <a:cs typeface="Arial" panose="020B0604020202020204" pitchFamily="34" charset="0"/>
                                </a:rPr>
                                <m:t>𝑡</m:t>
                              </m:r>
                            </m:e>
                          </m:d>
                        </m:e>
                      </m:func>
                    </m:oMath>
                  </m:oMathPara>
                </a14:m>
                <a:endParaRPr lang="es-ES" dirty="0">
                  <a:latin typeface="Arial" panose="020B0604020202020204" pitchFamily="34" charset="0"/>
                  <a:cs typeface="Arial" panose="020B0604020202020204" pitchFamily="34" charset="0"/>
                </a:endParaRPr>
              </a:p>
              <a:p>
                <a:pPr marL="0" indent="0" algn="just">
                  <a:buNone/>
                </a:pPr>
                <a:r>
                  <a:rPr lang="es-ES" dirty="0">
                    <a:latin typeface="Arial" panose="020B0604020202020204" pitchFamily="34" charset="0"/>
                    <a:cs typeface="Arial" panose="020B0604020202020204" pitchFamily="34" charset="0"/>
                  </a:rPr>
                  <a:t>Si la tensión es armónica el flujo también lo es. En el esquema se representa medio ciclo de la tensión o el flujo. Para conocer la  corriente en la bobina debemos hacer intervenir el ciclo de histéresis que relaciona los valores instantáneos de flujo y corriente, luego vemos que la corriente no es armónica. Los máximos de corriente y flujo coinciden en el tiempo. En este ejemplo se ve claramente la influencia del ciclo de histéresis del material. Se modelizo el lazo de histéresis con una función cubica.</a:t>
                </a:r>
              </a:p>
            </p:txBody>
          </p:sp>
        </mc:Choice>
        <mc:Fallback>
          <p:sp>
            <p:nvSpPr>
              <p:cNvPr id="6" name="Marcador de contenido 5">
                <a:extLst>
                  <a:ext uri="{FF2B5EF4-FFF2-40B4-BE49-F238E27FC236}">
                    <a16:creationId xmlns:a16="http://schemas.microsoft.com/office/drawing/2014/main" xmlns="" xmlns:a14="http://schemas.microsoft.com/office/drawing/2010/main" id="{52CADDE5-E946-4E30-B563-684057197BA1}"/>
                  </a:ext>
                </a:extLst>
              </p:cNvPr>
              <p:cNvSpPr>
                <a:spLocks noGrp="1" noRot="1" noChangeAspect="1" noMove="1" noResize="1" noEditPoints="1" noAdjustHandles="1" noChangeArrowheads="1" noChangeShapeType="1" noTextEdit="1"/>
              </p:cNvSpPr>
              <p:nvPr>
                <p:ph idx="1"/>
              </p:nvPr>
            </p:nvSpPr>
            <p:spPr>
              <a:xfrm>
                <a:off x="6095999" y="365125"/>
                <a:ext cx="5982929" cy="6374887"/>
              </a:xfrm>
              <a:blipFill>
                <a:blip r:embed="rId2" cstate="print"/>
                <a:stretch>
                  <a:fillRect l="-1019" t="-1912" r="-1019"/>
                </a:stretch>
              </a:blipFill>
            </p:spPr>
            <p:txBody>
              <a:bodyPr/>
              <a:lstStyle/>
              <a:p>
                <a:r>
                  <a:rPr lang="es-ES">
                    <a:noFill/>
                  </a:rPr>
                  <a:t> </a:t>
                </a:r>
              </a:p>
            </p:txBody>
          </p:sp>
        </mc:Fallback>
      </mc:AlternateContent>
      <p:pic>
        <p:nvPicPr>
          <p:cNvPr id="7" name="Imagen 6">
            <a:extLst>
              <a:ext uri="{FF2B5EF4-FFF2-40B4-BE49-F238E27FC236}">
                <a16:creationId xmlns:a16="http://schemas.microsoft.com/office/drawing/2014/main" xmlns="" id="{B091B85E-4D27-435D-8BC1-DEEE8A057EDC}"/>
              </a:ext>
            </a:extLst>
          </p:cNvPr>
          <p:cNvPicPr>
            <a:picLocks noChangeAspect="1"/>
          </p:cNvPicPr>
          <p:nvPr/>
        </p:nvPicPr>
        <p:blipFill>
          <a:blip r:embed="rId3" cstate="print"/>
          <a:stretch>
            <a:fillRect/>
          </a:stretch>
        </p:blipFill>
        <p:spPr>
          <a:xfrm>
            <a:off x="353961" y="1696528"/>
            <a:ext cx="5560142" cy="4509609"/>
          </a:xfrm>
          <a:prstGeom prst="rect">
            <a:avLst/>
          </a:prstGeom>
        </p:spPr>
      </p:pic>
    </p:spTree>
    <p:extLst>
      <p:ext uri="{BB962C8B-B14F-4D97-AF65-F5344CB8AC3E}">
        <p14:creationId xmlns:p14="http://schemas.microsoft.com/office/powerpoint/2010/main" xmlns="" val="3182419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3D3F8AA-FD49-4F87-8643-A48C60C16222}"/>
              </a:ext>
            </a:extLst>
          </p:cNvPr>
          <p:cNvSpPr>
            <a:spLocks noGrp="1"/>
          </p:cNvSpPr>
          <p:nvPr>
            <p:ph type="title"/>
          </p:nvPr>
        </p:nvSpPr>
        <p:spPr>
          <a:xfrm>
            <a:off x="838200" y="365125"/>
            <a:ext cx="4220497" cy="608269"/>
          </a:xfrm>
        </p:spPr>
        <p:txBody>
          <a:bodyPr>
            <a:normAutofit fontScale="90000"/>
          </a:bodyPr>
          <a:lstStyle/>
          <a:p>
            <a:pPr algn="ctr"/>
            <a:r>
              <a:rPr lang="es-ES" b="1" dirty="0">
                <a:solidFill>
                  <a:srgbClr val="FF0000"/>
                </a:solidFill>
              </a:rPr>
              <a:t>Histéresis en magnetostricción</a:t>
            </a:r>
          </a:p>
        </p:txBody>
      </p:sp>
      <p:sp>
        <p:nvSpPr>
          <p:cNvPr id="3" name="Marcador de contenido 2">
            <a:extLst>
              <a:ext uri="{FF2B5EF4-FFF2-40B4-BE49-F238E27FC236}">
                <a16:creationId xmlns:a16="http://schemas.microsoft.com/office/drawing/2014/main" xmlns="" id="{BFE67A08-8D7E-41D1-9F72-FCBB893DB4B8}"/>
              </a:ext>
            </a:extLst>
          </p:cNvPr>
          <p:cNvSpPr>
            <a:spLocks noGrp="1"/>
          </p:cNvSpPr>
          <p:nvPr>
            <p:ph idx="1"/>
          </p:nvPr>
        </p:nvSpPr>
        <p:spPr>
          <a:xfrm>
            <a:off x="221227" y="1347532"/>
            <a:ext cx="4999703" cy="4637753"/>
          </a:xfrm>
        </p:spPr>
        <p:txBody>
          <a:bodyPr>
            <a:normAutofit/>
          </a:bodyPr>
          <a:lstStyle/>
          <a:p>
            <a:pPr algn="just"/>
            <a:r>
              <a:rPr lang="es-AR" dirty="0"/>
              <a:t> Curva típica que muestra la histéresis de la curva de magnetostricción.</a:t>
            </a:r>
          </a:p>
          <a:p>
            <a:pPr algn="just"/>
            <a:r>
              <a:rPr lang="es-ES" altLang="es-AR" dirty="0"/>
              <a:t>Cuando existe una componente continua en la corriente de excitación, la curva de magnetostricción se vuelve asimétrica, como se observa en la imagen inferior,(trazo azul). Esto incremente el nivel de armónicos en el ruido generado</a:t>
            </a:r>
            <a:endParaRPr lang="es-ES" dirty="0"/>
          </a:p>
        </p:txBody>
      </p:sp>
      <p:pic>
        <p:nvPicPr>
          <p:cNvPr id="4" name="Imagen 3">
            <a:extLst>
              <a:ext uri="{FF2B5EF4-FFF2-40B4-BE49-F238E27FC236}">
                <a16:creationId xmlns:a16="http://schemas.microsoft.com/office/drawing/2014/main" xmlns="" id="{D28C86E0-D753-490C-9206-65B95396D418}"/>
              </a:ext>
            </a:extLst>
          </p:cNvPr>
          <p:cNvPicPr>
            <a:picLocks noChangeAspect="1"/>
          </p:cNvPicPr>
          <p:nvPr/>
        </p:nvPicPr>
        <p:blipFill>
          <a:blip r:embed="rId2" cstate="print"/>
          <a:stretch>
            <a:fillRect/>
          </a:stretch>
        </p:blipFill>
        <p:spPr>
          <a:xfrm>
            <a:off x="5826593" y="243484"/>
            <a:ext cx="5206182" cy="3422925"/>
          </a:xfrm>
          <a:prstGeom prst="rect">
            <a:avLst/>
          </a:prstGeom>
        </p:spPr>
      </p:pic>
      <p:pic>
        <p:nvPicPr>
          <p:cNvPr id="5" name="Imagen 4">
            <a:extLst>
              <a:ext uri="{FF2B5EF4-FFF2-40B4-BE49-F238E27FC236}">
                <a16:creationId xmlns:a16="http://schemas.microsoft.com/office/drawing/2014/main" xmlns="" id="{E36C0D6D-7DEC-4A6A-83EE-ADBC3767E93F}"/>
              </a:ext>
            </a:extLst>
          </p:cNvPr>
          <p:cNvPicPr>
            <a:picLocks noChangeAspect="1"/>
          </p:cNvPicPr>
          <p:nvPr/>
        </p:nvPicPr>
        <p:blipFill>
          <a:blip r:embed="rId3" cstate="print"/>
          <a:stretch>
            <a:fillRect/>
          </a:stretch>
        </p:blipFill>
        <p:spPr>
          <a:xfrm>
            <a:off x="5750299" y="3666409"/>
            <a:ext cx="5358771" cy="2719643"/>
          </a:xfrm>
          <a:prstGeom prst="rect">
            <a:avLst/>
          </a:prstGeom>
        </p:spPr>
      </p:pic>
    </p:spTree>
    <p:extLst>
      <p:ext uri="{BB962C8B-B14F-4D97-AF65-F5344CB8AC3E}">
        <p14:creationId xmlns:p14="http://schemas.microsoft.com/office/powerpoint/2010/main" xmlns="" val="322127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8256FAB-86DF-49B3-A54E-F62C683AC6BA}"/>
              </a:ext>
            </a:extLst>
          </p:cNvPr>
          <p:cNvSpPr>
            <a:spLocks noGrp="1"/>
          </p:cNvSpPr>
          <p:nvPr>
            <p:ph type="title"/>
          </p:nvPr>
        </p:nvSpPr>
        <p:spPr>
          <a:xfrm>
            <a:off x="7232132" y="182880"/>
            <a:ext cx="4422648" cy="731520"/>
          </a:xfrm>
        </p:spPr>
        <p:txBody>
          <a:bodyPr>
            <a:normAutofit/>
          </a:bodyPr>
          <a:lstStyle/>
          <a:p>
            <a:pPr algn="ctr"/>
            <a:r>
              <a:rPr lang="es-AR" b="1" dirty="0">
                <a:solidFill>
                  <a:srgbClr val="FF0000"/>
                </a:solidFill>
              </a:rPr>
              <a:t>fuerza de canje</a:t>
            </a:r>
            <a:endParaRPr lang="es-ES" dirty="0"/>
          </a:p>
        </p:txBody>
      </p:sp>
      <mc:AlternateContent xmlns:mc="http://schemas.openxmlformats.org/markup-compatibility/2006">
        <mc:Choice xmlns:a14="http://schemas.microsoft.com/office/drawing/2010/main" xmlns="" Requires="a14">
          <p:sp>
            <p:nvSpPr>
              <p:cNvPr id="3" name="Marcador de contenido 2">
                <a:extLst>
                  <a:ext uri="{FF2B5EF4-FFF2-40B4-BE49-F238E27FC236}">
                    <a16:creationId xmlns:a16="http://schemas.microsoft.com/office/drawing/2014/main" id="{A9EAEED4-900D-4DF1-BCDC-AE6D6F97DD01}"/>
                  </a:ext>
                </a:extLst>
              </p:cNvPr>
              <p:cNvSpPr>
                <a:spLocks noGrp="1"/>
              </p:cNvSpPr>
              <p:nvPr>
                <p:ph idx="1"/>
              </p:nvPr>
            </p:nvSpPr>
            <p:spPr>
              <a:xfrm>
                <a:off x="0" y="304800"/>
                <a:ext cx="6784848" cy="5140036"/>
              </a:xfrm>
            </p:spPr>
            <p:txBody>
              <a:bodyPr>
                <a:normAutofit fontScale="55000" lnSpcReduction="20000"/>
              </a:bodyPr>
              <a:lstStyle/>
              <a:p>
                <a:pPr algn="just">
                  <a:lnSpc>
                    <a:spcPct val="120000"/>
                  </a:lnSpc>
                </a:pPr>
                <a14:m>
                  <m:oMath xmlns:m="http://schemas.openxmlformats.org/officeDocument/2006/math">
                    <m:r>
                      <a:rPr lang="es-ES" sz="2900" i="1" smtClean="0">
                        <a:latin typeface="Cambria Math" panose="02040503050406030204" pitchFamily="18" charset="0"/>
                      </a:rPr>
                      <m:t>𝐽</m:t>
                    </m:r>
                  </m:oMath>
                </a14:m>
                <a:r>
                  <a:rPr lang="es-ES" sz="2900" dirty="0">
                    <a:latin typeface="Arial" panose="020B0604020202020204" pitchFamily="34" charset="0"/>
                    <a:cs typeface="Arial" panose="020B0604020202020204" pitchFamily="34" charset="0"/>
                  </a:rPr>
                  <a:t> puede tomar valores positivos o negativos dependiendo del caso en particular.</a:t>
                </a:r>
              </a:p>
              <a:p>
                <a:pPr algn="just">
                  <a:lnSpc>
                    <a:spcPct val="120000"/>
                  </a:lnSpc>
                </a:pPr>
                <a:r>
                  <a:rPr lang="es-ES" sz="2900" dirty="0">
                    <a:latin typeface="Arial" panose="020B0604020202020204" pitchFamily="34" charset="0"/>
                    <a:cs typeface="Arial" panose="020B0604020202020204" pitchFamily="34" charset="0"/>
                  </a:rPr>
                  <a:t>Energía </a:t>
                </a:r>
                <a14:m>
                  <m:oMath xmlns:m="http://schemas.openxmlformats.org/officeDocument/2006/math">
                    <m:r>
                      <a:rPr lang="es-ES" sz="2900" i="1">
                        <a:latin typeface="Cambria Math" panose="02040503050406030204" pitchFamily="18" charset="0"/>
                        <a:cs typeface="Arial" panose="020B0604020202020204" pitchFamily="34" charset="0"/>
                      </a:rPr>
                      <m:t>𝐸</m:t>
                    </m:r>
                    <m:r>
                      <a:rPr lang="es-ES" sz="2900" i="1">
                        <a:latin typeface="Cambria Math" panose="02040503050406030204" pitchFamily="18" charset="0"/>
                        <a:cs typeface="Arial" panose="020B0604020202020204" pitchFamily="34" charset="0"/>
                      </a:rPr>
                      <m:t>=−</m:t>
                    </m:r>
                    <m:nary>
                      <m:naryPr>
                        <m:chr m:val="∑"/>
                        <m:subHide m:val="on"/>
                        <m:supHide m:val="on"/>
                        <m:ctrlPr>
                          <a:rPr lang="es-ES" sz="2900" i="1" smtClean="0">
                            <a:latin typeface="Cambria Math" panose="02040503050406030204" pitchFamily="18" charset="0"/>
                            <a:cs typeface="Arial" panose="020B0604020202020204" pitchFamily="34" charset="0"/>
                          </a:rPr>
                        </m:ctrlPr>
                      </m:naryPr>
                      <m:sub/>
                      <m:sup/>
                      <m:e>
                        <m:sSub>
                          <m:sSubPr>
                            <m:ctrlPr>
                              <a:rPr lang="es-ES" sz="2900" i="1" smtClean="0">
                                <a:latin typeface="Cambria Math" panose="02040503050406030204" pitchFamily="18" charset="0"/>
                                <a:cs typeface="Arial" panose="020B0604020202020204" pitchFamily="34" charset="0"/>
                              </a:rPr>
                            </m:ctrlPr>
                          </m:sSubPr>
                          <m:e>
                            <m:r>
                              <a:rPr lang="es-ES" sz="2900" b="0" i="1" smtClean="0">
                                <a:latin typeface="Cambria Math" panose="02040503050406030204" pitchFamily="18" charset="0"/>
                                <a:cs typeface="Arial" panose="020B0604020202020204" pitchFamily="34" charset="0"/>
                              </a:rPr>
                              <m:t>𝑗</m:t>
                            </m:r>
                          </m:e>
                          <m:sub>
                            <m:r>
                              <a:rPr lang="es-ES" sz="2900" b="0" i="1" smtClean="0">
                                <a:latin typeface="Cambria Math" panose="02040503050406030204" pitchFamily="18" charset="0"/>
                                <a:cs typeface="Arial" panose="020B0604020202020204" pitchFamily="34" charset="0"/>
                              </a:rPr>
                              <m:t>𝑖𝑗</m:t>
                            </m:r>
                          </m:sub>
                        </m:sSub>
                        <m:acc>
                          <m:accPr>
                            <m:chr m:val="⃗"/>
                            <m:ctrlPr>
                              <a:rPr lang="es-ES" sz="2900" i="1">
                                <a:latin typeface="Cambria Math" panose="02040503050406030204" pitchFamily="18" charset="0"/>
                                <a:cs typeface="Arial" panose="020B0604020202020204" pitchFamily="34" charset="0"/>
                              </a:rPr>
                            </m:ctrlPr>
                          </m:accPr>
                          <m:e>
                            <m:sSub>
                              <m:sSubPr>
                                <m:ctrlPr>
                                  <a:rPr lang="es-AR" sz="2900" i="1">
                                    <a:latin typeface="Cambria Math" panose="02040503050406030204" pitchFamily="18" charset="0"/>
                                    <a:cs typeface="Arial" panose="020B0604020202020204" pitchFamily="34" charset="0"/>
                                  </a:rPr>
                                </m:ctrlPr>
                              </m:sSubPr>
                              <m:e>
                                <m:r>
                                  <a:rPr lang="es-ES" sz="2900" i="1">
                                    <a:latin typeface="Cambria Math" panose="02040503050406030204" pitchFamily="18" charset="0"/>
                                    <a:cs typeface="Arial" panose="020B0604020202020204" pitchFamily="34" charset="0"/>
                                  </a:rPr>
                                  <m:t>𝑆</m:t>
                                </m:r>
                              </m:e>
                              <m:sub>
                                <m:r>
                                  <a:rPr lang="es-ES" sz="2900" i="1">
                                    <a:latin typeface="Cambria Math" panose="02040503050406030204" pitchFamily="18" charset="0"/>
                                    <a:cs typeface="Arial" panose="020B0604020202020204" pitchFamily="34" charset="0"/>
                                  </a:rPr>
                                  <m:t>𝑖</m:t>
                                </m:r>
                              </m:sub>
                            </m:sSub>
                          </m:e>
                        </m:acc>
                        <m:acc>
                          <m:accPr>
                            <m:chr m:val="⃗"/>
                            <m:ctrlPr>
                              <a:rPr lang="es-ES" sz="2900" i="1">
                                <a:latin typeface="Cambria Math" panose="02040503050406030204" pitchFamily="18" charset="0"/>
                                <a:cs typeface="Arial" panose="020B0604020202020204" pitchFamily="34" charset="0"/>
                              </a:rPr>
                            </m:ctrlPr>
                          </m:accPr>
                          <m:e>
                            <m:sSub>
                              <m:sSubPr>
                                <m:ctrlPr>
                                  <a:rPr lang="es-AR" sz="2900" i="1">
                                    <a:latin typeface="Cambria Math" panose="02040503050406030204" pitchFamily="18" charset="0"/>
                                    <a:cs typeface="Arial" panose="020B0604020202020204" pitchFamily="34" charset="0"/>
                                  </a:rPr>
                                </m:ctrlPr>
                              </m:sSubPr>
                              <m:e>
                                <m:r>
                                  <a:rPr lang="es-ES" sz="2900" i="1">
                                    <a:latin typeface="Cambria Math" panose="02040503050406030204" pitchFamily="18" charset="0"/>
                                    <a:cs typeface="Arial" panose="020B0604020202020204" pitchFamily="34" charset="0"/>
                                  </a:rPr>
                                  <m:t>𝑆</m:t>
                                </m:r>
                              </m:e>
                              <m:sub>
                                <m:r>
                                  <a:rPr lang="es-ES" sz="2900" i="1">
                                    <a:latin typeface="Cambria Math" panose="02040503050406030204" pitchFamily="18" charset="0"/>
                                    <a:cs typeface="Arial" panose="020B0604020202020204" pitchFamily="34" charset="0"/>
                                  </a:rPr>
                                  <m:t>𝑗</m:t>
                                </m:r>
                              </m:sub>
                            </m:sSub>
                          </m:e>
                        </m:acc>
                      </m:e>
                    </m:nary>
                  </m:oMath>
                </a14:m>
                <a:r>
                  <a:rPr lang="es-AR" sz="2900" dirty="0">
                    <a:latin typeface="Arial" panose="020B0604020202020204" pitchFamily="34" charset="0"/>
                    <a:cs typeface="Arial" panose="020B0604020202020204" pitchFamily="34" charset="0"/>
                  </a:rPr>
                  <a:t> donde </a:t>
                </a:r>
                <a14:m>
                  <m:oMath xmlns:m="http://schemas.openxmlformats.org/officeDocument/2006/math">
                    <m:sSub>
                      <m:sSubPr>
                        <m:ctrlPr>
                          <a:rPr lang="es-ES" sz="2900" i="1">
                            <a:latin typeface="Cambria Math" panose="02040503050406030204" pitchFamily="18" charset="0"/>
                            <a:cs typeface="Arial" panose="020B0604020202020204" pitchFamily="34" charset="0"/>
                          </a:rPr>
                        </m:ctrlPr>
                      </m:sSubPr>
                      <m:e>
                        <m:r>
                          <a:rPr lang="es-ES" sz="2900" i="1">
                            <a:latin typeface="Cambria Math" panose="02040503050406030204" pitchFamily="18" charset="0"/>
                            <a:cs typeface="Arial" panose="020B0604020202020204" pitchFamily="34" charset="0"/>
                          </a:rPr>
                          <m:t>𝑗</m:t>
                        </m:r>
                      </m:e>
                      <m:sub>
                        <m:r>
                          <a:rPr lang="es-ES" sz="2900" i="1">
                            <a:latin typeface="Cambria Math" panose="02040503050406030204" pitchFamily="18" charset="0"/>
                            <a:cs typeface="Arial" panose="020B0604020202020204" pitchFamily="34" charset="0"/>
                          </a:rPr>
                          <m:t>𝑖𝑗</m:t>
                        </m:r>
                      </m:sub>
                    </m:sSub>
                  </m:oMath>
                </a14:m>
                <a:r>
                  <a:rPr lang="es-AR" sz="2900" dirty="0">
                    <a:latin typeface="Arial" panose="020B0604020202020204" pitchFamily="34" charset="0"/>
                    <a:cs typeface="Arial" panose="020B0604020202020204" pitchFamily="34" charset="0"/>
                  </a:rPr>
                  <a:t>es la energía de canje</a:t>
                </a:r>
              </a:p>
              <a:p>
                <a:pPr marL="514350" indent="-514350" algn="just">
                  <a:lnSpc>
                    <a:spcPct val="120000"/>
                  </a:lnSpc>
                  <a:buFont typeface="+mj-lt"/>
                  <a:buAutoNum type="arabicPeriod"/>
                </a:pPr>
                <a:r>
                  <a:rPr lang="es-AR" sz="2900" dirty="0">
                    <a:latin typeface="Arial" panose="020B0604020202020204" pitchFamily="34" charset="0"/>
                    <a:cs typeface="Arial" panose="020B0604020202020204" pitchFamily="34" charset="0"/>
                  </a:rPr>
                  <a:t>Si </a:t>
                </a:r>
                <a14:m>
                  <m:oMath xmlns:m="http://schemas.openxmlformats.org/officeDocument/2006/math">
                    <m:sSub>
                      <m:sSubPr>
                        <m:ctrlPr>
                          <a:rPr lang="es-ES" sz="2900" i="1">
                            <a:latin typeface="Cambria Math" panose="02040503050406030204" pitchFamily="18" charset="0"/>
                            <a:cs typeface="Arial" panose="020B0604020202020204" pitchFamily="34" charset="0"/>
                          </a:rPr>
                        </m:ctrlPr>
                      </m:sSubPr>
                      <m:e>
                        <m:r>
                          <a:rPr lang="es-ES" sz="2900" i="1">
                            <a:latin typeface="Cambria Math" panose="02040503050406030204" pitchFamily="18" charset="0"/>
                            <a:cs typeface="Arial" panose="020B0604020202020204" pitchFamily="34" charset="0"/>
                          </a:rPr>
                          <m:t>𝑗</m:t>
                        </m:r>
                      </m:e>
                      <m:sub>
                        <m:r>
                          <a:rPr lang="es-ES" sz="2900" i="1">
                            <a:latin typeface="Cambria Math" panose="02040503050406030204" pitchFamily="18" charset="0"/>
                            <a:cs typeface="Arial" panose="020B0604020202020204" pitchFamily="34" charset="0"/>
                          </a:rPr>
                          <m:t>𝑖𝑗</m:t>
                        </m:r>
                      </m:sub>
                    </m:sSub>
                    <m:r>
                      <a:rPr lang="es-ES" sz="2900" i="1">
                        <a:latin typeface="Cambria Math" panose="02040503050406030204" pitchFamily="18" charset="0"/>
                        <a:cs typeface="Arial" panose="020B0604020202020204" pitchFamily="34" charset="0"/>
                      </a:rPr>
                      <m:t> </m:t>
                    </m:r>
                    <m:r>
                      <a:rPr lang="es-ES" sz="2900" i="1">
                        <a:latin typeface="Cambria Math" panose="02040503050406030204" pitchFamily="18" charset="0"/>
                        <a:ea typeface="Cambria Math" panose="02040503050406030204" pitchFamily="18" charset="0"/>
                      </a:rPr>
                      <m:t>&gt;0</m:t>
                    </m:r>
                  </m:oMath>
                </a14:m>
                <a:r>
                  <a:rPr lang="es-AR" sz="2900" dirty="0">
                    <a:latin typeface="Arial" panose="020B0604020202020204" pitchFamily="34" charset="0"/>
                    <a:cs typeface="Arial" panose="020B0604020202020204" pitchFamily="34" charset="0"/>
                  </a:rPr>
                  <a:t> entonces </a:t>
                </a:r>
                <a14:m>
                  <m:oMath xmlns:m="http://schemas.openxmlformats.org/officeDocument/2006/math">
                    <m:r>
                      <a:rPr lang="es-ES" sz="2900" i="1">
                        <a:latin typeface="Cambria Math" panose="02040503050406030204" pitchFamily="18" charset="0"/>
                        <a:cs typeface="Arial" panose="020B0604020202020204" pitchFamily="34" charset="0"/>
                      </a:rPr>
                      <m:t>𝐸</m:t>
                    </m:r>
                  </m:oMath>
                </a14:m>
                <a:r>
                  <a:rPr lang="es-AR" sz="2900" dirty="0">
                    <a:latin typeface="Arial" panose="020B0604020202020204" pitchFamily="34" charset="0"/>
                    <a:cs typeface="Arial" panose="020B0604020202020204" pitchFamily="34" charset="0"/>
                  </a:rPr>
                  <a:t> es mínimo si </a:t>
                </a:r>
                <a14:m>
                  <m:oMath xmlns:m="http://schemas.openxmlformats.org/officeDocument/2006/math">
                    <m:acc>
                      <m:accPr>
                        <m:chr m:val="⃗"/>
                        <m:ctrlPr>
                          <a:rPr lang="es-AR" sz="2900" i="1">
                            <a:latin typeface="Cambria Math" panose="02040503050406030204" pitchFamily="18" charset="0"/>
                            <a:cs typeface="Arial" panose="020B0604020202020204" pitchFamily="34" charset="0"/>
                          </a:rPr>
                        </m:ctrlPr>
                      </m:accPr>
                      <m:e>
                        <m:r>
                          <a:rPr lang="es-ES" sz="2900" i="1">
                            <a:latin typeface="Cambria Math" panose="02040503050406030204" pitchFamily="18" charset="0"/>
                            <a:cs typeface="Arial" panose="020B0604020202020204" pitchFamily="34" charset="0"/>
                          </a:rPr>
                          <m:t>𝑆</m:t>
                        </m:r>
                      </m:e>
                    </m:acc>
                  </m:oMath>
                </a14:m>
                <a:r>
                  <a:rPr lang="es-AR" sz="2900" dirty="0">
                    <a:latin typeface="Arial" panose="020B0604020202020204" pitchFamily="34" charset="0"/>
                    <a:cs typeface="Arial" panose="020B0604020202020204" pitchFamily="34" charset="0"/>
                  </a:rPr>
                  <a:t> son paralelos.</a:t>
                </a:r>
              </a:p>
              <a:p>
                <a:pPr marL="514350" indent="-514350" algn="just">
                  <a:lnSpc>
                    <a:spcPct val="120000"/>
                  </a:lnSpc>
                  <a:buFont typeface="+mj-lt"/>
                  <a:buAutoNum type="arabicPeriod"/>
                </a:pPr>
                <a:r>
                  <a:rPr lang="es-AR" sz="2900" dirty="0">
                    <a:latin typeface="Arial" panose="020B0604020202020204" pitchFamily="34" charset="0"/>
                    <a:cs typeface="Arial" panose="020B0604020202020204" pitchFamily="34" charset="0"/>
                  </a:rPr>
                  <a:t>Si </a:t>
                </a:r>
                <a14:m>
                  <m:oMath xmlns:m="http://schemas.openxmlformats.org/officeDocument/2006/math">
                    <m:sSub>
                      <m:sSubPr>
                        <m:ctrlPr>
                          <a:rPr lang="es-ES" sz="2900" i="1">
                            <a:latin typeface="Cambria Math" panose="02040503050406030204" pitchFamily="18" charset="0"/>
                            <a:cs typeface="Arial" panose="020B0604020202020204" pitchFamily="34" charset="0"/>
                          </a:rPr>
                        </m:ctrlPr>
                      </m:sSubPr>
                      <m:e>
                        <m:r>
                          <a:rPr lang="es-ES" sz="2900" i="1">
                            <a:latin typeface="Cambria Math" panose="02040503050406030204" pitchFamily="18" charset="0"/>
                            <a:cs typeface="Arial" panose="020B0604020202020204" pitchFamily="34" charset="0"/>
                          </a:rPr>
                          <m:t>𝑗</m:t>
                        </m:r>
                      </m:e>
                      <m:sub>
                        <m:r>
                          <a:rPr lang="es-ES" sz="2900" i="1">
                            <a:latin typeface="Cambria Math" panose="02040503050406030204" pitchFamily="18" charset="0"/>
                            <a:cs typeface="Arial" panose="020B0604020202020204" pitchFamily="34" charset="0"/>
                          </a:rPr>
                          <m:t>𝑖𝑗</m:t>
                        </m:r>
                      </m:sub>
                    </m:sSub>
                    <m:r>
                      <a:rPr lang="es-ES" sz="2900" i="1">
                        <a:latin typeface="Cambria Math" panose="02040503050406030204" pitchFamily="18" charset="0"/>
                        <a:cs typeface="Arial" panose="020B0604020202020204" pitchFamily="34" charset="0"/>
                      </a:rPr>
                      <m:t> </m:t>
                    </m:r>
                    <m:r>
                      <a:rPr lang="es-ES" sz="2900" i="1">
                        <a:latin typeface="Cambria Math" panose="02040503050406030204" pitchFamily="18" charset="0"/>
                        <a:ea typeface="Cambria Math" panose="02040503050406030204" pitchFamily="18" charset="0"/>
                      </a:rPr>
                      <m:t>&lt;0</m:t>
                    </m:r>
                  </m:oMath>
                </a14:m>
                <a:r>
                  <a:rPr lang="es-AR" sz="2900" dirty="0">
                    <a:latin typeface="Arial" panose="020B0604020202020204" pitchFamily="34" charset="0"/>
                    <a:cs typeface="Arial" panose="020B0604020202020204" pitchFamily="34" charset="0"/>
                  </a:rPr>
                  <a:t> entonces </a:t>
                </a:r>
                <a14:m>
                  <m:oMath xmlns:m="http://schemas.openxmlformats.org/officeDocument/2006/math">
                    <m:r>
                      <a:rPr lang="es-ES" sz="2900" i="1">
                        <a:latin typeface="Cambria Math" panose="02040503050406030204" pitchFamily="18" charset="0"/>
                        <a:cs typeface="Arial" panose="020B0604020202020204" pitchFamily="34" charset="0"/>
                      </a:rPr>
                      <m:t>𝐸</m:t>
                    </m:r>
                  </m:oMath>
                </a14:m>
                <a:r>
                  <a:rPr lang="es-AR" sz="2900" dirty="0">
                    <a:latin typeface="Arial" panose="020B0604020202020204" pitchFamily="34" charset="0"/>
                    <a:cs typeface="Arial" panose="020B0604020202020204" pitchFamily="34" charset="0"/>
                  </a:rPr>
                  <a:t> es mínimo si </a:t>
                </a:r>
                <a14:m>
                  <m:oMath xmlns:m="http://schemas.openxmlformats.org/officeDocument/2006/math">
                    <m:acc>
                      <m:accPr>
                        <m:chr m:val="⃗"/>
                        <m:ctrlPr>
                          <a:rPr lang="es-AR" sz="2900" i="1">
                            <a:latin typeface="Cambria Math" panose="02040503050406030204" pitchFamily="18" charset="0"/>
                            <a:cs typeface="Arial" panose="020B0604020202020204" pitchFamily="34" charset="0"/>
                          </a:rPr>
                        </m:ctrlPr>
                      </m:accPr>
                      <m:e>
                        <m:r>
                          <a:rPr lang="es-ES" sz="2900" i="1">
                            <a:latin typeface="Cambria Math" panose="02040503050406030204" pitchFamily="18" charset="0"/>
                            <a:cs typeface="Arial" panose="020B0604020202020204" pitchFamily="34" charset="0"/>
                          </a:rPr>
                          <m:t>𝑆</m:t>
                        </m:r>
                      </m:e>
                    </m:acc>
                  </m:oMath>
                </a14:m>
                <a:r>
                  <a:rPr lang="es-AR" sz="2900" dirty="0">
                    <a:latin typeface="Arial" panose="020B0604020202020204" pitchFamily="34" charset="0"/>
                    <a:cs typeface="Arial" panose="020B0604020202020204" pitchFamily="34" charset="0"/>
                  </a:rPr>
                  <a:t> son antiparalelos (moléculas)</a:t>
                </a:r>
              </a:p>
              <a:p>
                <a:pPr algn="just">
                  <a:lnSpc>
                    <a:spcPct val="120000"/>
                  </a:lnSpc>
                </a:pPr>
                <a:r>
                  <a:rPr lang="es-ES" sz="2900" dirty="0">
                    <a:latin typeface="Arial" panose="020B0604020202020204" pitchFamily="34" charset="0"/>
                    <a:cs typeface="Arial" panose="020B0604020202020204" pitchFamily="34" charset="0"/>
                  </a:rPr>
                  <a:t>Esta conclusión aparentemente contradictoria, la explica </a:t>
                </a:r>
                <a:r>
                  <a:rPr lang="es-ES" sz="2900" dirty="0" err="1">
                    <a:latin typeface="Arial" panose="020B0604020202020204" pitchFamily="34" charset="0"/>
                    <a:cs typeface="Arial" panose="020B0604020202020204" pitchFamily="34" charset="0"/>
                  </a:rPr>
                  <a:t>Heisemberg</a:t>
                </a:r>
                <a:r>
                  <a:rPr lang="es-ES" sz="2900" dirty="0">
                    <a:latin typeface="Arial" panose="020B0604020202020204" pitchFamily="34" charset="0"/>
                    <a:cs typeface="Arial" panose="020B0604020202020204" pitchFamily="34" charset="0"/>
                  </a:rPr>
                  <a:t> (1928); diciendo que en la molécula de hidrogeno solo tenemos dos electrones y poca influencia del resto, mientras que en los solidos, cada electrón atómico no es solo perturbado por otros electrones, sino por también por el efecto de todos los átomos vecinos, de manera que las contribuciones a la integral de canje </a:t>
                </a:r>
                <a14:m>
                  <m:oMath xmlns:m="http://schemas.openxmlformats.org/officeDocument/2006/math">
                    <m:sSub>
                      <m:sSubPr>
                        <m:ctrlPr>
                          <a:rPr lang="es-ES" sz="2900" i="1">
                            <a:latin typeface="Cambria Math" panose="02040503050406030204" pitchFamily="18" charset="0"/>
                            <a:cs typeface="Arial" panose="020B0604020202020204" pitchFamily="34" charset="0"/>
                          </a:rPr>
                        </m:ctrlPr>
                      </m:sSubPr>
                      <m:e>
                        <m:r>
                          <a:rPr lang="es-ES" sz="2900" i="1">
                            <a:latin typeface="Cambria Math" panose="02040503050406030204" pitchFamily="18" charset="0"/>
                            <a:cs typeface="Arial" panose="020B0604020202020204" pitchFamily="34" charset="0"/>
                          </a:rPr>
                          <m:t>𝑗</m:t>
                        </m:r>
                      </m:e>
                      <m:sub>
                        <m:r>
                          <a:rPr lang="es-ES" sz="2900" i="1">
                            <a:latin typeface="Cambria Math" panose="02040503050406030204" pitchFamily="18" charset="0"/>
                            <a:cs typeface="Arial" panose="020B0604020202020204" pitchFamily="34" charset="0"/>
                          </a:rPr>
                          <m:t>𝑖𝑗</m:t>
                        </m:r>
                      </m:sub>
                    </m:sSub>
                  </m:oMath>
                </a14:m>
                <a:r>
                  <a:rPr lang="es-ES" sz="2900" dirty="0">
                    <a:latin typeface="Arial" panose="020B0604020202020204" pitchFamily="34" charset="0"/>
                    <a:cs typeface="Arial" panose="020B0604020202020204" pitchFamily="34" charset="0"/>
                  </a:rPr>
                  <a:t>son variadas.</a:t>
                </a:r>
              </a:p>
              <a:p>
                <a:pPr algn="just">
                  <a:lnSpc>
                    <a:spcPct val="120000"/>
                  </a:lnSpc>
                </a:pPr>
                <a:r>
                  <a:rPr lang="es-ES" sz="2900" dirty="0">
                    <a:latin typeface="Arial" panose="020B0604020202020204" pitchFamily="34" charset="0"/>
                    <a:cs typeface="Arial" panose="020B0604020202020204" pitchFamily="34" charset="0"/>
                  </a:rPr>
                  <a:t>El calculo de </a:t>
                </a:r>
                <a14:m>
                  <m:oMath xmlns:m="http://schemas.openxmlformats.org/officeDocument/2006/math">
                    <m:sSub>
                      <m:sSubPr>
                        <m:ctrlPr>
                          <a:rPr lang="es-ES" sz="2900" i="1">
                            <a:latin typeface="Cambria Math" panose="02040503050406030204" pitchFamily="18" charset="0"/>
                            <a:cs typeface="Arial" panose="020B0604020202020204" pitchFamily="34" charset="0"/>
                          </a:rPr>
                        </m:ctrlPr>
                      </m:sSubPr>
                      <m:e>
                        <m:r>
                          <a:rPr lang="es-ES" sz="2900" i="1">
                            <a:latin typeface="Cambria Math" panose="02040503050406030204" pitchFamily="18" charset="0"/>
                            <a:cs typeface="Arial" panose="020B0604020202020204" pitchFamily="34" charset="0"/>
                          </a:rPr>
                          <m:t>𝑗</m:t>
                        </m:r>
                      </m:e>
                      <m:sub>
                        <m:r>
                          <a:rPr lang="es-ES" sz="2900" i="1">
                            <a:latin typeface="Cambria Math" panose="02040503050406030204" pitchFamily="18" charset="0"/>
                            <a:cs typeface="Arial" panose="020B0604020202020204" pitchFamily="34" charset="0"/>
                          </a:rPr>
                          <m:t>𝑖𝑗</m:t>
                        </m:r>
                      </m:sub>
                    </m:sSub>
                  </m:oMath>
                </a14:m>
                <a:r>
                  <a:rPr lang="es-ES" sz="2900" dirty="0">
                    <a:latin typeface="Arial" panose="020B0604020202020204" pitchFamily="34" charset="0"/>
                    <a:cs typeface="Arial" panose="020B0604020202020204" pitchFamily="34" charset="0"/>
                  </a:rPr>
                  <a:t> para un sistema de n átomos es complejo. Se supone que la </a:t>
                </a:r>
                <a14:m>
                  <m:oMath xmlns:m="http://schemas.openxmlformats.org/officeDocument/2006/math">
                    <m:sSub>
                      <m:sSubPr>
                        <m:ctrlPr>
                          <a:rPr lang="es-ES" sz="2900" i="1">
                            <a:latin typeface="Cambria Math" panose="02040503050406030204" pitchFamily="18" charset="0"/>
                            <a:cs typeface="Arial" panose="020B0604020202020204" pitchFamily="34" charset="0"/>
                          </a:rPr>
                        </m:ctrlPr>
                      </m:sSubPr>
                      <m:e>
                        <m:r>
                          <a:rPr lang="es-ES" sz="2900" i="1">
                            <a:latin typeface="Cambria Math" panose="02040503050406030204" pitchFamily="18" charset="0"/>
                            <a:cs typeface="Arial" panose="020B0604020202020204" pitchFamily="34" charset="0"/>
                          </a:rPr>
                          <m:t>𝑗</m:t>
                        </m:r>
                      </m:e>
                      <m:sub>
                        <m:r>
                          <a:rPr lang="es-ES" sz="2900" i="1">
                            <a:latin typeface="Cambria Math" panose="02040503050406030204" pitchFamily="18" charset="0"/>
                            <a:cs typeface="Arial" panose="020B0604020202020204" pitchFamily="34" charset="0"/>
                          </a:rPr>
                          <m:t>𝑖𝑗</m:t>
                        </m:r>
                      </m:sub>
                    </m:sSub>
                  </m:oMath>
                </a14:m>
                <a:r>
                  <a:rPr lang="es-ES" sz="2900" dirty="0">
                    <a:latin typeface="Arial" panose="020B0604020202020204" pitchFamily="34" charset="0"/>
                    <a:cs typeface="Arial" panose="020B0604020202020204" pitchFamily="34" charset="0"/>
                  </a:rPr>
                  <a:t> es distinta de cero solo para los átomos </a:t>
                </a:r>
                <a14:m>
                  <m:oMath xmlns:m="http://schemas.openxmlformats.org/officeDocument/2006/math">
                    <m:r>
                      <a:rPr lang="es-ES" sz="2900" b="0" i="1" smtClean="0">
                        <a:latin typeface="Cambria Math" panose="02040503050406030204" pitchFamily="18" charset="0"/>
                        <a:cs typeface="Arial" panose="020B0604020202020204" pitchFamily="34" charset="0"/>
                      </a:rPr>
                      <m:t>𝑖</m:t>
                    </m:r>
                    <m:r>
                      <a:rPr lang="es-ES" sz="2900" b="0" i="1" smtClean="0">
                        <a:latin typeface="Cambria Math" panose="02040503050406030204" pitchFamily="18" charset="0"/>
                        <a:cs typeface="Arial" panose="020B0604020202020204" pitchFamily="34" charset="0"/>
                      </a:rPr>
                      <m:t>, </m:t>
                    </m:r>
                    <m:r>
                      <a:rPr lang="es-ES" sz="2900" b="0" i="1" smtClean="0">
                        <a:latin typeface="Cambria Math" panose="02040503050406030204" pitchFamily="18" charset="0"/>
                        <a:cs typeface="Arial" panose="020B0604020202020204" pitchFamily="34" charset="0"/>
                      </a:rPr>
                      <m:t>𝑗</m:t>
                    </m:r>
                  </m:oMath>
                </a14:m>
                <a:r>
                  <a:rPr lang="es-ES" sz="2900" dirty="0">
                    <a:latin typeface="Arial" panose="020B0604020202020204" pitchFamily="34" charset="0"/>
                    <a:cs typeface="Arial" panose="020B0604020202020204" pitchFamily="34" charset="0"/>
                  </a:rPr>
                  <a:t> vecinos y próximos de la red, mientras que para los lejanos </a:t>
                </a:r>
                <a14:m>
                  <m:oMath xmlns:m="http://schemas.openxmlformats.org/officeDocument/2006/math">
                    <m:sSub>
                      <m:sSubPr>
                        <m:ctrlPr>
                          <a:rPr lang="es-ES" sz="2900" i="1">
                            <a:latin typeface="Cambria Math" panose="02040503050406030204" pitchFamily="18" charset="0"/>
                            <a:cs typeface="Arial" panose="020B0604020202020204" pitchFamily="34" charset="0"/>
                          </a:rPr>
                        </m:ctrlPr>
                      </m:sSubPr>
                      <m:e>
                        <m:r>
                          <a:rPr lang="es-ES" sz="2900" i="1">
                            <a:latin typeface="Cambria Math" panose="02040503050406030204" pitchFamily="18" charset="0"/>
                            <a:cs typeface="Arial" panose="020B0604020202020204" pitchFamily="34" charset="0"/>
                          </a:rPr>
                          <m:t>𝑗</m:t>
                        </m:r>
                      </m:e>
                      <m:sub>
                        <m:r>
                          <a:rPr lang="es-ES" sz="2900" i="1">
                            <a:latin typeface="Cambria Math" panose="02040503050406030204" pitchFamily="18" charset="0"/>
                            <a:cs typeface="Arial" panose="020B0604020202020204" pitchFamily="34" charset="0"/>
                          </a:rPr>
                          <m:t>𝑖𝑗</m:t>
                        </m:r>
                      </m:sub>
                    </m:sSub>
                    <m:r>
                      <a:rPr lang="es-ES" sz="2900" i="1" smtClean="0">
                        <a:latin typeface="Cambria Math" panose="02040503050406030204" pitchFamily="18" charset="0"/>
                        <a:ea typeface="Cambria Math" panose="02040503050406030204" pitchFamily="18" charset="0"/>
                        <a:cs typeface="Arial" panose="020B0604020202020204" pitchFamily="34" charset="0"/>
                      </a:rPr>
                      <m:t>→</m:t>
                    </m:r>
                    <m:r>
                      <a:rPr lang="es-ES" sz="2900" b="0" i="1" smtClean="0">
                        <a:latin typeface="Cambria Math" panose="02040503050406030204" pitchFamily="18" charset="0"/>
                        <a:ea typeface="Cambria Math" panose="02040503050406030204" pitchFamily="18" charset="0"/>
                        <a:cs typeface="Arial" panose="020B0604020202020204" pitchFamily="34" charset="0"/>
                      </a:rPr>
                      <m:t>0 ,</m:t>
                    </m:r>
                  </m:oMath>
                </a14:m>
                <a:r>
                  <a:rPr lang="es-ES" sz="2900" dirty="0">
                    <a:latin typeface="Arial" panose="020B0604020202020204" pitchFamily="34" charset="0"/>
                    <a:cs typeface="Arial" panose="020B0604020202020204" pitchFamily="34" charset="0"/>
                  </a:rPr>
                  <a:t> luego </a:t>
                </a:r>
                <a14:m>
                  <m:oMath xmlns:m="http://schemas.openxmlformats.org/officeDocument/2006/math">
                    <m:sSub>
                      <m:sSubPr>
                        <m:ctrlPr>
                          <a:rPr lang="es-ES" sz="2900" i="1">
                            <a:latin typeface="Cambria Math" panose="02040503050406030204" pitchFamily="18" charset="0"/>
                            <a:cs typeface="Arial" panose="020B0604020202020204" pitchFamily="34" charset="0"/>
                          </a:rPr>
                        </m:ctrlPr>
                      </m:sSubPr>
                      <m:e>
                        <m:r>
                          <a:rPr lang="es-ES" sz="2900" i="1">
                            <a:latin typeface="Cambria Math" panose="02040503050406030204" pitchFamily="18" charset="0"/>
                            <a:cs typeface="Arial" panose="020B0604020202020204" pitchFamily="34" charset="0"/>
                          </a:rPr>
                          <m:t>𝑗</m:t>
                        </m:r>
                      </m:e>
                      <m:sub>
                        <m:r>
                          <a:rPr lang="es-ES" sz="2900" i="1">
                            <a:latin typeface="Cambria Math" panose="02040503050406030204" pitchFamily="18" charset="0"/>
                            <a:cs typeface="Arial" panose="020B0604020202020204" pitchFamily="34" charset="0"/>
                          </a:rPr>
                          <m:t>𝑖𝑗</m:t>
                        </m:r>
                      </m:sub>
                    </m:sSub>
                    <m:r>
                      <a:rPr lang="es-ES" sz="2900" b="0" i="0" smtClean="0">
                        <a:latin typeface="Cambria Math" panose="02040503050406030204" pitchFamily="18" charset="0"/>
                        <a:cs typeface="Arial" panose="020B0604020202020204" pitchFamily="34" charset="0"/>
                      </a:rPr>
                      <m:t>=</m:t>
                    </m:r>
                    <m:r>
                      <m:rPr>
                        <m:sty m:val="p"/>
                      </m:rPr>
                      <a:rPr lang="es-ES" sz="2900" b="0" i="0" smtClean="0">
                        <a:latin typeface="Cambria Math" panose="02040503050406030204" pitchFamily="18" charset="0"/>
                        <a:cs typeface="Arial" panose="020B0604020202020204" pitchFamily="34" charset="0"/>
                      </a:rPr>
                      <m:t>j</m:t>
                    </m:r>
                  </m:oMath>
                </a14:m>
                <a:endParaRPr lang="es-ES" sz="2900" dirty="0">
                  <a:latin typeface="Arial" panose="020B0604020202020204" pitchFamily="34" charset="0"/>
                  <a:cs typeface="Arial" panose="020B0604020202020204" pitchFamily="34" charset="0"/>
                </a:endParaRPr>
              </a:p>
              <a:p>
                <a:pPr marL="0" indent="0" algn="just">
                  <a:lnSpc>
                    <a:spcPct val="120000"/>
                  </a:lnSpc>
                  <a:buNone/>
                </a:pPr>
                <a:endParaRPr lang="es-ES" sz="2900" dirty="0">
                  <a:latin typeface="Arial" panose="020B0604020202020204" pitchFamily="34" charset="0"/>
                  <a:cs typeface="Arial" panose="020B0604020202020204" pitchFamily="34" charset="0"/>
                </a:endParaRPr>
              </a:p>
              <a:p>
                <a:pPr algn="just">
                  <a:lnSpc>
                    <a:spcPct val="120000"/>
                  </a:lnSpc>
                </a:pPr>
                <a:endParaRPr lang="es-AR" dirty="0">
                  <a:latin typeface="Arial" panose="020B0604020202020204" pitchFamily="34" charset="0"/>
                  <a:cs typeface="Arial" panose="020B0604020202020204" pitchFamily="34" charset="0"/>
                </a:endParaRPr>
              </a:p>
              <a:p>
                <a:pPr algn="just"/>
                <a:endParaRPr lang="es-AR" dirty="0">
                  <a:latin typeface="Arial" panose="020B0604020202020204" pitchFamily="34" charset="0"/>
                  <a:cs typeface="Arial" panose="020B0604020202020204" pitchFamily="34" charset="0"/>
                </a:endParaRPr>
              </a:p>
              <a:p>
                <a:pPr algn="just"/>
                <a:endParaRPr lang="es-ES" dirty="0">
                  <a:latin typeface="Arial" panose="020B0604020202020204" pitchFamily="34" charset="0"/>
                  <a:cs typeface="Arial" panose="020B0604020202020204" pitchFamily="34" charset="0"/>
                </a:endParaRPr>
              </a:p>
            </p:txBody>
          </p:sp>
        </mc:Choice>
        <mc:Fallback>
          <p:sp>
            <p:nvSpPr>
              <p:cNvPr id="3" name="Marcador de contenido 2">
                <a:extLst>
                  <a:ext uri="{FF2B5EF4-FFF2-40B4-BE49-F238E27FC236}">
                    <a16:creationId xmlns:a16="http://schemas.microsoft.com/office/drawing/2014/main" xmlns="" xmlns:a14="http://schemas.microsoft.com/office/drawing/2010/main" id="{A9EAEED4-900D-4DF1-BCDC-AE6D6F97DD01}"/>
                  </a:ext>
                </a:extLst>
              </p:cNvPr>
              <p:cNvSpPr>
                <a:spLocks noGrp="1" noRot="1" noChangeAspect="1" noMove="1" noResize="1" noEditPoints="1" noAdjustHandles="1" noChangeArrowheads="1" noChangeShapeType="1" noTextEdit="1"/>
              </p:cNvSpPr>
              <p:nvPr>
                <p:ph idx="1"/>
              </p:nvPr>
            </p:nvSpPr>
            <p:spPr>
              <a:xfrm>
                <a:off x="0" y="304800"/>
                <a:ext cx="6784848" cy="5140036"/>
              </a:xfrm>
              <a:blipFill>
                <a:blip r:embed="rId2" cstate="print"/>
                <a:stretch>
                  <a:fillRect l="-359" t="-356" r="-449"/>
                </a:stretch>
              </a:blipFill>
            </p:spPr>
            <p:txBody>
              <a:bodyPr/>
              <a:lstStyle/>
              <a:p>
                <a:r>
                  <a:rPr lang="es-ES">
                    <a:noFill/>
                  </a:rPr>
                  <a:t> </a:t>
                </a:r>
              </a:p>
            </p:txBody>
          </p:sp>
        </mc:Fallback>
      </mc:AlternateContent>
      <p:grpSp>
        <p:nvGrpSpPr>
          <p:cNvPr id="12" name="Grupo 11">
            <a:extLst>
              <a:ext uri="{FF2B5EF4-FFF2-40B4-BE49-F238E27FC236}">
                <a16:creationId xmlns:a16="http://schemas.microsoft.com/office/drawing/2014/main" xmlns="" id="{3924B5B3-FAAC-44C5-8A86-FBBA84E58BDA}"/>
              </a:ext>
            </a:extLst>
          </p:cNvPr>
          <p:cNvGrpSpPr/>
          <p:nvPr/>
        </p:nvGrpSpPr>
        <p:grpSpPr>
          <a:xfrm>
            <a:off x="6847893" y="1033619"/>
            <a:ext cx="5191125" cy="4224527"/>
            <a:chOff x="6847893" y="936637"/>
            <a:chExt cx="5191125" cy="4224527"/>
          </a:xfrm>
        </p:grpSpPr>
        <p:grpSp>
          <p:nvGrpSpPr>
            <p:cNvPr id="11" name="Grupo 10">
              <a:extLst>
                <a:ext uri="{FF2B5EF4-FFF2-40B4-BE49-F238E27FC236}">
                  <a16:creationId xmlns:a16="http://schemas.microsoft.com/office/drawing/2014/main" xmlns="" id="{141960E8-5E6B-4188-8B5C-1D4B4B09C1A6}"/>
                </a:ext>
              </a:extLst>
            </p:cNvPr>
            <p:cNvGrpSpPr/>
            <p:nvPr/>
          </p:nvGrpSpPr>
          <p:grpSpPr>
            <a:xfrm>
              <a:off x="6847893" y="936637"/>
              <a:ext cx="5191125" cy="4224527"/>
              <a:chOff x="6847893" y="936637"/>
              <a:chExt cx="5191125" cy="4224527"/>
            </a:xfrm>
          </p:grpSpPr>
          <p:grpSp>
            <p:nvGrpSpPr>
              <p:cNvPr id="8" name="Grupo 7">
                <a:extLst>
                  <a:ext uri="{FF2B5EF4-FFF2-40B4-BE49-F238E27FC236}">
                    <a16:creationId xmlns:a16="http://schemas.microsoft.com/office/drawing/2014/main" xmlns="" id="{762EA8D1-E672-4ACA-8856-F594808E0073}"/>
                  </a:ext>
                </a:extLst>
              </p:cNvPr>
              <p:cNvGrpSpPr/>
              <p:nvPr/>
            </p:nvGrpSpPr>
            <p:grpSpPr>
              <a:xfrm>
                <a:off x="6847893" y="936637"/>
                <a:ext cx="5191125" cy="4224527"/>
                <a:chOff x="6931152" y="1609344"/>
                <a:chExt cx="5191125" cy="4224527"/>
              </a:xfrm>
            </p:grpSpPr>
            <p:grpSp>
              <p:nvGrpSpPr>
                <p:cNvPr id="7" name="Grupo 6">
                  <a:extLst>
                    <a:ext uri="{FF2B5EF4-FFF2-40B4-BE49-F238E27FC236}">
                      <a16:creationId xmlns:a16="http://schemas.microsoft.com/office/drawing/2014/main" xmlns="" id="{70A19F11-B002-4C12-8A4D-ABB6ECE5EC33}"/>
                    </a:ext>
                  </a:extLst>
                </p:cNvPr>
                <p:cNvGrpSpPr/>
                <p:nvPr/>
              </p:nvGrpSpPr>
              <p:grpSpPr>
                <a:xfrm>
                  <a:off x="6931152" y="1609344"/>
                  <a:ext cx="5191125" cy="4224527"/>
                  <a:chOff x="6931152" y="1609344"/>
                  <a:chExt cx="5191125" cy="4224527"/>
                </a:xfrm>
              </p:grpSpPr>
              <p:pic>
                <p:nvPicPr>
                  <p:cNvPr id="5" name="Imagen 4">
                    <a:extLst>
                      <a:ext uri="{FF2B5EF4-FFF2-40B4-BE49-F238E27FC236}">
                        <a16:creationId xmlns:a16="http://schemas.microsoft.com/office/drawing/2014/main" xmlns="" id="{EA419C30-7F72-4161-8B53-EF006B435E31}"/>
                      </a:ext>
                    </a:extLst>
                  </p:cNvPr>
                  <p:cNvPicPr>
                    <a:picLocks noChangeAspect="1"/>
                  </p:cNvPicPr>
                  <p:nvPr/>
                </p:nvPicPr>
                <p:blipFill>
                  <a:blip r:embed="rId3" cstate="print"/>
                  <a:stretch>
                    <a:fillRect/>
                  </a:stretch>
                </p:blipFill>
                <p:spPr>
                  <a:xfrm>
                    <a:off x="6931152" y="1609344"/>
                    <a:ext cx="5191125" cy="4224527"/>
                  </a:xfrm>
                  <a:prstGeom prst="rect">
                    <a:avLst/>
                  </a:prstGeom>
                  <a:ln>
                    <a:noFill/>
                  </a:ln>
                </p:spPr>
              </p:pic>
              <mc:AlternateContent xmlns:mc="http://schemas.openxmlformats.org/markup-compatibility/2006">
                <mc:Choice xmlns:a14="http://schemas.microsoft.com/office/drawing/2010/main" xmlns="" Requires="a14">
                  <p:sp>
                    <p:nvSpPr>
                      <p:cNvPr id="6" name="CuadroTexto 5">
                        <a:extLst>
                          <a:ext uri="{FF2B5EF4-FFF2-40B4-BE49-F238E27FC236}">
                            <a16:creationId xmlns:a16="http://schemas.microsoft.com/office/drawing/2014/main" id="{E7836364-6658-40E0-84FF-4667C9A937CE}"/>
                          </a:ext>
                        </a:extLst>
                      </p:cNvPr>
                      <p:cNvSpPr txBox="1"/>
                      <p:nvPr/>
                    </p:nvSpPr>
                    <p:spPr>
                      <a:xfrm>
                        <a:off x="11353800" y="3721607"/>
                        <a:ext cx="601960" cy="416268"/>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s-ES" i="1" smtClean="0">
                                      <a:latin typeface="Cambria Math" panose="02040503050406030204" pitchFamily="18" charset="0"/>
                                    </a:rPr>
                                  </m:ctrlPr>
                                </m:fPr>
                                <m:num>
                                  <m:r>
                                    <a:rPr lang="es-ES" b="0" i="1" smtClean="0">
                                      <a:latin typeface="Cambria Math" panose="02040503050406030204" pitchFamily="18" charset="0"/>
                                    </a:rPr>
                                    <m:t>𝑎</m:t>
                                  </m:r>
                                </m:num>
                                <m:den>
                                  <m:r>
                                    <a:rPr lang="es-ES" b="0" i="1" smtClean="0">
                                      <a:latin typeface="Cambria Math" panose="02040503050406030204" pitchFamily="18" charset="0"/>
                                    </a:rPr>
                                    <m:t>𝑑</m:t>
                                  </m:r>
                                </m:den>
                              </m:f>
                            </m:oMath>
                          </m:oMathPara>
                        </a14:m>
                        <a:endParaRPr lang="es-ES" dirty="0"/>
                      </a:p>
                    </p:txBody>
                  </p:sp>
                </mc:Choice>
                <mc:Fallback>
                  <p:sp>
                    <p:nvSpPr>
                      <p:cNvPr id="6" name="CuadroTexto 5">
                        <a:extLst>
                          <a:ext uri="{FF2B5EF4-FFF2-40B4-BE49-F238E27FC236}">
                            <a16:creationId xmlns:a16="http://schemas.microsoft.com/office/drawing/2014/main" xmlns="" xmlns:a14="http://schemas.microsoft.com/office/drawing/2010/main" id="{E7836364-6658-40E0-84FF-4667C9A937CE}"/>
                          </a:ext>
                        </a:extLst>
                      </p:cNvPr>
                      <p:cNvSpPr txBox="1">
                        <a:spLocks noRot="1" noChangeAspect="1" noMove="1" noResize="1" noEditPoints="1" noAdjustHandles="1" noChangeArrowheads="1" noChangeShapeType="1" noTextEdit="1"/>
                      </p:cNvSpPr>
                      <p:nvPr/>
                    </p:nvSpPr>
                    <p:spPr>
                      <a:xfrm>
                        <a:off x="11353800" y="3721607"/>
                        <a:ext cx="601960" cy="416268"/>
                      </a:xfrm>
                      <a:prstGeom prst="rect">
                        <a:avLst/>
                      </a:prstGeom>
                      <a:blipFill>
                        <a:blip r:embed="rId4" cstate="print"/>
                        <a:stretch>
                          <a:fillRect l="-48485" t="-135294" r="-94949" b="-208824"/>
                        </a:stretch>
                      </a:blipFill>
                      <a:ln>
                        <a:noFill/>
                      </a:ln>
                    </p:spPr>
                    <p:txBody>
                      <a:bodyPr/>
                      <a:lstStyle/>
                      <a:p>
                        <a:r>
                          <a:rPr lang="es-ES">
                            <a:noFill/>
                          </a:rPr>
                          <a:t> </a:t>
                        </a:r>
                      </a:p>
                    </p:txBody>
                  </p:sp>
                </mc:Fallback>
              </mc:AlternateContent>
            </p:grpSp>
            <p:sp>
              <p:nvSpPr>
                <p:cNvPr id="4" name="CuadroTexto 3">
                  <a:extLst>
                    <a:ext uri="{FF2B5EF4-FFF2-40B4-BE49-F238E27FC236}">
                      <a16:creationId xmlns:a16="http://schemas.microsoft.com/office/drawing/2014/main" xmlns="" id="{7134B680-8AA2-4A4B-8314-384BA9861EDB}"/>
                    </a:ext>
                  </a:extLst>
                </p:cNvPr>
                <p:cNvSpPr txBox="1"/>
                <p:nvPr/>
              </p:nvSpPr>
              <p:spPr>
                <a:xfrm rot="16200000">
                  <a:off x="6586685" y="3446614"/>
                  <a:ext cx="1724896" cy="369332"/>
                </a:xfrm>
                <a:prstGeom prst="rect">
                  <a:avLst/>
                </a:prstGeom>
                <a:noFill/>
                <a:ln>
                  <a:noFill/>
                </a:ln>
              </p:spPr>
              <p:txBody>
                <a:bodyPr wrap="none" rtlCol="0">
                  <a:spAutoFit/>
                </a:bodyPr>
                <a:lstStyle/>
                <a:p>
                  <a:r>
                    <a:rPr lang="es-ES" dirty="0"/>
                    <a:t>Energía de canje</a:t>
                  </a:r>
                </a:p>
              </p:txBody>
            </p:sp>
          </p:grpSp>
          <mc:AlternateContent xmlns:mc="http://schemas.openxmlformats.org/markup-compatibility/2006">
            <mc:Choice xmlns:a14="http://schemas.microsoft.com/office/drawing/2010/main" xmlns="" Requires="a14">
              <p:sp>
                <p:nvSpPr>
                  <p:cNvPr id="9" name="CuadroTexto 8">
                    <a:extLst>
                      <a:ext uri="{FF2B5EF4-FFF2-40B4-BE49-F238E27FC236}">
                        <a16:creationId xmlns:a16="http://schemas.microsoft.com/office/drawing/2014/main" id="{FA5835F1-4B62-45BE-A62B-4613F09592A3}"/>
                      </a:ext>
                    </a:extLst>
                  </p:cNvPr>
                  <p:cNvSpPr txBox="1"/>
                  <p:nvPr/>
                </p:nvSpPr>
                <p:spPr>
                  <a:xfrm>
                    <a:off x="7850499" y="3039000"/>
                    <a:ext cx="414472" cy="299184"/>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𝐹𝑒</m:t>
                              </m:r>
                            </m:e>
                            <m:sub>
                              <m:r>
                                <a:rPr lang="es-ES" i="1" smtClean="0">
                                  <a:latin typeface="Cambria Math" panose="02040503050406030204" pitchFamily="18" charset="0"/>
                                  <a:ea typeface="Cambria Math" panose="02040503050406030204" pitchFamily="18" charset="0"/>
                                </a:rPr>
                                <m:t>𝛾</m:t>
                              </m:r>
                            </m:sub>
                          </m:sSub>
                        </m:oMath>
                      </m:oMathPara>
                    </a14:m>
                    <a:endParaRPr lang="es-ES" dirty="0"/>
                  </a:p>
                </p:txBody>
              </p:sp>
            </mc:Choice>
            <mc:Fallback>
              <p:sp>
                <p:nvSpPr>
                  <p:cNvPr id="9" name="CuadroTexto 8">
                    <a:extLst>
                      <a:ext uri="{FF2B5EF4-FFF2-40B4-BE49-F238E27FC236}">
                        <a16:creationId xmlns:a16="http://schemas.microsoft.com/office/drawing/2014/main" xmlns="" xmlns:a14="http://schemas.microsoft.com/office/drawing/2010/main" id="{FA5835F1-4B62-45BE-A62B-4613F09592A3}"/>
                      </a:ext>
                    </a:extLst>
                  </p:cNvPr>
                  <p:cNvSpPr txBox="1">
                    <a:spLocks noRot="1" noChangeAspect="1" noMove="1" noResize="1" noEditPoints="1" noAdjustHandles="1" noChangeArrowheads="1" noChangeShapeType="1" noTextEdit="1"/>
                  </p:cNvSpPr>
                  <p:nvPr/>
                </p:nvSpPr>
                <p:spPr>
                  <a:xfrm>
                    <a:off x="7850499" y="3039000"/>
                    <a:ext cx="414472" cy="299184"/>
                  </a:xfrm>
                  <a:prstGeom prst="rect">
                    <a:avLst/>
                  </a:prstGeom>
                  <a:blipFill>
                    <a:blip r:embed="rId5" cstate="print"/>
                    <a:stretch>
                      <a:fillRect l="-13235" r="-5882" b="-18000"/>
                    </a:stretch>
                  </a:blipFill>
                  <a:ln>
                    <a:noFill/>
                  </a:ln>
                </p:spPr>
                <p:txBody>
                  <a:bodyPr/>
                  <a:lstStyle/>
                  <a:p>
                    <a:r>
                      <a:rPr lang="es-ES">
                        <a:noFill/>
                      </a:rPr>
                      <a:t> </a:t>
                    </a:r>
                  </a:p>
                </p:txBody>
              </p:sp>
            </mc:Fallback>
          </mc:AlternateContent>
        </p:grpSp>
        <mc:AlternateContent xmlns:mc="http://schemas.openxmlformats.org/markup-compatibility/2006">
          <mc:Choice xmlns:a14="http://schemas.microsoft.com/office/drawing/2010/main" xmlns="" Requires="a14">
            <p:sp>
              <p:nvSpPr>
                <p:cNvPr id="10" name="CuadroTexto 9">
                  <a:extLst>
                    <a:ext uri="{FF2B5EF4-FFF2-40B4-BE49-F238E27FC236}">
                      <a16:creationId xmlns:a16="http://schemas.microsoft.com/office/drawing/2014/main" id="{06B617F9-4600-4492-9337-9323BABB2F6A}"/>
                    </a:ext>
                  </a:extLst>
                </p:cNvPr>
                <p:cNvSpPr txBox="1"/>
                <p:nvPr/>
              </p:nvSpPr>
              <p:spPr>
                <a:xfrm>
                  <a:off x="8102908" y="3115256"/>
                  <a:ext cx="324127"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ea typeface="Cambria Math" panose="02040503050406030204" pitchFamily="18" charset="0"/>
                          </a:rPr>
                          <m:t>°</m:t>
                        </m:r>
                      </m:oMath>
                    </m:oMathPara>
                  </a14:m>
                  <a:endParaRPr lang="es-ES" dirty="0"/>
                </a:p>
              </p:txBody>
            </p:sp>
          </mc:Choice>
          <mc:Fallback>
            <p:sp>
              <p:nvSpPr>
                <p:cNvPr id="10" name="CuadroTexto 9">
                  <a:extLst>
                    <a:ext uri="{FF2B5EF4-FFF2-40B4-BE49-F238E27FC236}">
                      <a16:creationId xmlns:a16="http://schemas.microsoft.com/office/drawing/2014/main" xmlns="" xmlns:a14="http://schemas.microsoft.com/office/drawing/2010/main" id="{06B617F9-4600-4492-9337-9323BABB2F6A}"/>
                    </a:ext>
                  </a:extLst>
                </p:cNvPr>
                <p:cNvSpPr txBox="1">
                  <a:spLocks noRot="1" noChangeAspect="1" noMove="1" noResize="1" noEditPoints="1" noAdjustHandles="1" noChangeArrowheads="1" noChangeShapeType="1" noTextEdit="1"/>
                </p:cNvSpPr>
                <p:nvPr/>
              </p:nvSpPr>
              <p:spPr>
                <a:xfrm>
                  <a:off x="8102908" y="3115256"/>
                  <a:ext cx="324127" cy="369332"/>
                </a:xfrm>
                <a:prstGeom prst="rect">
                  <a:avLst/>
                </a:prstGeom>
                <a:blipFill>
                  <a:blip r:embed="rId6" cstate="print"/>
                  <a:stretch>
                    <a:fillRect/>
                  </a:stretch>
                </a:blipFill>
                <a:ln>
                  <a:noFill/>
                </a:ln>
              </p:spPr>
              <p:txBody>
                <a:bodyPr/>
                <a:lstStyle/>
                <a:p>
                  <a:r>
                    <a:rPr lang="es-ES">
                      <a:noFill/>
                    </a:rPr>
                    <a:t> </a:t>
                  </a:r>
                </a:p>
              </p:txBody>
            </p:sp>
          </mc:Fallback>
        </mc:AlternateContent>
      </p:grpSp>
      <mc:AlternateContent xmlns:mc="http://schemas.openxmlformats.org/markup-compatibility/2006">
        <mc:Choice xmlns:a14="http://schemas.microsoft.com/office/drawing/2010/main" xmlns="" Requires="a14">
          <p:sp>
            <p:nvSpPr>
              <p:cNvPr id="14" name="CuadroTexto 13">
                <a:extLst>
                  <a:ext uri="{FF2B5EF4-FFF2-40B4-BE49-F238E27FC236}">
                    <a16:creationId xmlns:a16="http://schemas.microsoft.com/office/drawing/2014/main" id="{BF641CCA-BE07-4EA0-8F9F-7273526AFDBF}"/>
                  </a:ext>
                </a:extLst>
              </p:cNvPr>
              <p:cNvSpPr txBox="1"/>
              <p:nvPr/>
            </p:nvSpPr>
            <p:spPr>
              <a:xfrm>
                <a:off x="326274" y="5547831"/>
                <a:ext cx="11712744" cy="1200329"/>
              </a:xfrm>
              <a:prstGeom prst="rect">
                <a:avLst/>
              </a:prstGeom>
              <a:noFill/>
            </p:spPr>
            <p:txBody>
              <a:bodyPr wrap="square" rtlCol="0">
                <a:spAutoFit/>
              </a:bodyPr>
              <a:lstStyle/>
              <a:p>
                <a:pPr algn="just"/>
                <a:r>
                  <a:rPr lang="es-ES" dirty="0">
                    <a:latin typeface="Arial" panose="020B0604020202020204" pitchFamily="34" charset="0"/>
                    <a:cs typeface="Arial" panose="020B0604020202020204" pitchFamily="34" charset="0"/>
                  </a:rPr>
                  <a:t>En el grafico se observa que tienen energía de canje positiva  el </a:t>
                </a:r>
                <a14:m>
                  <m:oMath xmlns:m="http://schemas.openxmlformats.org/officeDocument/2006/math">
                    <m:r>
                      <m:rPr>
                        <m:sty m:val="p"/>
                      </m:rPr>
                      <a:rPr lang="es-ES">
                        <a:latin typeface="Cambria Math" panose="02040503050406030204" pitchFamily="18" charset="0"/>
                        <a:cs typeface="Arial" panose="020B0604020202020204" pitchFamily="34" charset="0"/>
                      </a:rPr>
                      <m:t>F</m:t>
                    </m:r>
                    <m:r>
                      <a:rPr lang="es-ES" i="1">
                        <a:latin typeface="Cambria Math" panose="02040503050406030204" pitchFamily="18" charset="0"/>
                        <a:cs typeface="Arial" panose="020B0604020202020204" pitchFamily="34" charset="0"/>
                      </a:rPr>
                      <m:t>𝑒</m:t>
                    </m:r>
                    <m:r>
                      <a:rPr lang="es-ES" i="1">
                        <a:latin typeface="Cambria Math" panose="02040503050406030204" pitchFamily="18" charset="0"/>
                        <a:cs typeface="Arial" panose="020B0604020202020204" pitchFamily="34" charset="0"/>
                      </a:rPr>
                      <m:t>, </m:t>
                    </m:r>
                    <m:r>
                      <a:rPr lang="es-ES" i="1">
                        <a:latin typeface="Cambria Math" panose="02040503050406030204" pitchFamily="18" charset="0"/>
                        <a:cs typeface="Arial" panose="020B0604020202020204" pitchFamily="34" charset="0"/>
                      </a:rPr>
                      <m:t>𝐶𝑜</m:t>
                    </m:r>
                    <m:r>
                      <a:rPr lang="es-ES" i="1">
                        <a:latin typeface="Cambria Math" panose="02040503050406030204" pitchFamily="18" charset="0"/>
                        <a:cs typeface="Arial" panose="020B0604020202020204" pitchFamily="34" charset="0"/>
                      </a:rPr>
                      <m:t>, </m:t>
                    </m:r>
                    <m:r>
                      <a:rPr lang="es-ES" i="1">
                        <a:latin typeface="Cambria Math" panose="02040503050406030204" pitchFamily="18" charset="0"/>
                        <a:cs typeface="Arial" panose="020B0604020202020204" pitchFamily="34" charset="0"/>
                      </a:rPr>
                      <m:t>𝑁𝑖</m:t>
                    </m:r>
                  </m:oMath>
                </a14:m>
                <a:r>
                  <a:rPr lang="es-AR" dirty="0">
                    <a:latin typeface="Arial" panose="020B0604020202020204" pitchFamily="34" charset="0"/>
                    <a:cs typeface="Arial" panose="020B0604020202020204" pitchFamily="34" charset="0"/>
                  </a:rPr>
                  <a:t> los tres son ferromagnéticos mientras que </a:t>
                </a:r>
                <a14:m>
                  <m:oMath xmlns:m="http://schemas.openxmlformats.org/officeDocument/2006/math">
                    <m:r>
                      <a:rPr lang="es-ES" i="1">
                        <a:latin typeface="Cambria Math" panose="02040503050406030204" pitchFamily="18" charset="0"/>
                        <a:cs typeface="Arial" panose="020B0604020202020204" pitchFamily="34" charset="0"/>
                      </a:rPr>
                      <m:t>𝑀𝑛</m:t>
                    </m:r>
                  </m:oMath>
                </a14:m>
                <a:r>
                  <a:rPr lang="es-AR" dirty="0">
                    <a:latin typeface="Arial" panose="020B0604020202020204" pitchFamily="34" charset="0"/>
                    <a:cs typeface="Arial" panose="020B0604020202020204" pitchFamily="34" charset="0"/>
                  </a:rPr>
                  <a:t> tiene energía de canje negativa, o se, sus espines antiparalelos  dando origen a los materiales </a:t>
                </a:r>
                <a:r>
                  <a:rPr lang="es-AR" dirty="0" err="1">
                    <a:latin typeface="Arial" panose="020B0604020202020204" pitchFamily="34" charset="0"/>
                    <a:cs typeface="Arial" panose="020B0604020202020204" pitchFamily="34" charset="0"/>
                  </a:rPr>
                  <a:t>antiferromagnéticos</a:t>
                </a:r>
                <a:endParaRPr lang="es-AR" dirty="0">
                  <a:latin typeface="Arial" panose="020B0604020202020204" pitchFamily="34" charset="0"/>
                  <a:cs typeface="Arial" panose="020B0604020202020204" pitchFamily="34" charset="0"/>
                </a:endParaRPr>
              </a:p>
              <a:p>
                <a:pPr algn="just"/>
                <a:endParaRPr lang="es-ES" dirty="0"/>
              </a:p>
            </p:txBody>
          </p:sp>
        </mc:Choice>
        <mc:Fallback>
          <p:sp>
            <p:nvSpPr>
              <p:cNvPr id="14" name="CuadroTexto 13">
                <a:extLst>
                  <a:ext uri="{FF2B5EF4-FFF2-40B4-BE49-F238E27FC236}">
                    <a16:creationId xmlns:a16="http://schemas.microsoft.com/office/drawing/2014/main" xmlns="" xmlns:a14="http://schemas.microsoft.com/office/drawing/2010/main" id="{BF641CCA-BE07-4EA0-8F9F-7273526AFDBF}"/>
                  </a:ext>
                </a:extLst>
              </p:cNvPr>
              <p:cNvSpPr txBox="1">
                <a:spLocks noRot="1" noChangeAspect="1" noMove="1" noResize="1" noEditPoints="1" noAdjustHandles="1" noChangeArrowheads="1" noChangeShapeType="1" noTextEdit="1"/>
              </p:cNvSpPr>
              <p:nvPr/>
            </p:nvSpPr>
            <p:spPr>
              <a:xfrm>
                <a:off x="326274" y="5547831"/>
                <a:ext cx="11712744" cy="1200329"/>
              </a:xfrm>
              <a:prstGeom prst="rect">
                <a:avLst/>
              </a:prstGeom>
              <a:blipFill>
                <a:blip r:embed="rId7" cstate="print"/>
                <a:stretch>
                  <a:fillRect l="-469" t="-2538" r="-416"/>
                </a:stretch>
              </a:blipFill>
            </p:spPr>
            <p:txBody>
              <a:bodyPr/>
              <a:lstStyle/>
              <a:p>
                <a:r>
                  <a:rPr lang="es-ES">
                    <a:noFill/>
                  </a:rPr>
                  <a:t> </a:t>
                </a:r>
              </a:p>
            </p:txBody>
          </p:sp>
        </mc:Fallback>
      </mc:AlternateContent>
    </p:spTree>
    <p:extLst>
      <p:ext uri="{BB962C8B-B14F-4D97-AF65-F5344CB8AC3E}">
        <p14:creationId xmlns:p14="http://schemas.microsoft.com/office/powerpoint/2010/main" xmlns="" val="65461771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34679</TotalTime>
  <Words>2393</Words>
  <Application>Microsoft Office PowerPoint</Application>
  <PresentationFormat>Personalizado</PresentationFormat>
  <Paragraphs>364</Paragraphs>
  <Slides>85</Slides>
  <Notes>2</Notes>
  <HiddenSlides>0</HiddenSlides>
  <MMClips>0</MMClips>
  <ScaleCrop>false</ScaleCrop>
  <HeadingPairs>
    <vt:vector size="6" baseType="variant">
      <vt:variant>
        <vt:lpstr>Tema</vt:lpstr>
      </vt:variant>
      <vt:variant>
        <vt:i4>1</vt:i4>
      </vt:variant>
      <vt:variant>
        <vt:lpstr>Servidores OLE incrustados</vt:lpstr>
      </vt:variant>
      <vt:variant>
        <vt:i4>1</vt:i4>
      </vt:variant>
      <vt:variant>
        <vt:lpstr>Títulos de diapositiva</vt:lpstr>
      </vt:variant>
      <vt:variant>
        <vt:i4>85</vt:i4>
      </vt:variant>
    </vt:vector>
  </HeadingPairs>
  <TitlesOfParts>
    <vt:vector size="87" baseType="lpstr">
      <vt:lpstr>Tema de Office</vt:lpstr>
      <vt:lpstr>Diapositiva</vt:lpstr>
      <vt:lpstr>Comportamiento magnético de los solidos2</vt:lpstr>
      <vt:lpstr>ferromagnetismo</vt:lpstr>
      <vt:lpstr>ferromagnetismo</vt:lpstr>
      <vt:lpstr>Diapositiva 4</vt:lpstr>
      <vt:lpstr>Diapositiva 5</vt:lpstr>
      <vt:lpstr>ferromagnetismo</vt:lpstr>
      <vt:lpstr>ferromagnetismo</vt:lpstr>
      <vt:lpstr>Fuerza de canje</vt:lpstr>
      <vt:lpstr>fuerza de canje</vt:lpstr>
      <vt:lpstr>Antiferromagnéticos y ferrimagnético</vt:lpstr>
      <vt:lpstr> </vt:lpstr>
      <vt:lpstr>canje y supercanje</vt:lpstr>
      <vt:lpstr>Diapositiva 13</vt:lpstr>
      <vt:lpstr>Desdoblamiento del campo cristalino</vt:lpstr>
      <vt:lpstr>Desdoblamiento del campo cristalino</vt:lpstr>
      <vt:lpstr>Antiferromagnético y ferrimagnético</vt:lpstr>
      <vt:lpstr>Diapositiva 17</vt:lpstr>
      <vt:lpstr>Diapositiva 18</vt:lpstr>
      <vt:lpstr>campo cristalino</vt:lpstr>
      <vt:lpstr>“Low Spin”  y “High spin” </vt:lpstr>
      <vt:lpstr>Diapositiva 21</vt:lpstr>
      <vt:lpstr>Caso del hierro, magnetita</vt:lpstr>
      <vt:lpstr>Diapositiva 23</vt:lpstr>
      <vt:lpstr>Diapositiva 24</vt:lpstr>
      <vt:lpstr>Dominios magnéticos </vt:lpstr>
      <vt:lpstr>Dominios magnéticos </vt:lpstr>
      <vt:lpstr>Dominios magnéticos </vt:lpstr>
      <vt:lpstr>Paredes de Bloch </vt:lpstr>
      <vt:lpstr>Diapositiva 29</vt:lpstr>
      <vt:lpstr>Ciclo de histéresis</vt:lpstr>
      <vt:lpstr> Pérdidas por histéresis</vt:lpstr>
      <vt:lpstr>Pérdidas por Corrientes parásitas </vt:lpstr>
      <vt:lpstr>Diapositiva 33</vt:lpstr>
      <vt:lpstr>Comentarios sobre las corrientes de Foucault </vt:lpstr>
      <vt:lpstr>Diapositiva 35</vt:lpstr>
      <vt:lpstr>La magnetización depende del número y tipo de defectos </vt:lpstr>
      <vt:lpstr>Diapositiva 37</vt:lpstr>
      <vt:lpstr>Efecto del tamaño de grano del acero en las características magnéticas</vt:lpstr>
      <vt:lpstr>Efecto del tamaño de grano del acero en las características magnéticas</vt:lpstr>
      <vt:lpstr>Diapositiva 40</vt:lpstr>
      <vt:lpstr>Anisotropías magnétocristalina </vt:lpstr>
      <vt:lpstr>Diapositiva 42</vt:lpstr>
      <vt:lpstr>Diapositiva 43</vt:lpstr>
      <vt:lpstr>Curvas de magnetización en función del campo</vt:lpstr>
      <vt:lpstr>Energía de anisotropía</vt:lpstr>
      <vt:lpstr>Energía de anisotropía</vt:lpstr>
      <vt:lpstr>Energía de anisotropía</vt:lpstr>
      <vt:lpstr>Algo más sobre los dominios</vt:lpstr>
      <vt:lpstr>Campo desmagnetizarte</vt:lpstr>
      <vt:lpstr>Diapositiva 50</vt:lpstr>
      <vt:lpstr>Anisotropía magnéticas por tensión, Magnetostricción</vt:lpstr>
      <vt:lpstr>Magnetostricción en saturación</vt:lpstr>
      <vt:lpstr>Magnetostricción en monocristales cúbicos</vt:lpstr>
      <vt:lpstr>Magnetostricción y estado inicial</vt:lpstr>
      <vt:lpstr>Diapositiva 55</vt:lpstr>
      <vt:lpstr>Diapositiva 56</vt:lpstr>
      <vt:lpstr>Magnetostricción de un material isótropo</vt:lpstr>
      <vt:lpstr>Magneto estricción en cristales uniaxiales, (hexagonal) </vt:lpstr>
      <vt:lpstr>Magneto estricción en cristales uniaxiales, (hexagonal) </vt:lpstr>
      <vt:lpstr>Anisotropía magnéticas por tensión, Magnetostricción</vt:lpstr>
      <vt:lpstr>Anisotropía magnéticas por tensión, Magnetostricción</vt:lpstr>
      <vt:lpstr>Anisotropía magnéticas por tensión, Magnetostricción</vt:lpstr>
      <vt:lpstr>Anisotropía magnéticas por tensión, Magnetostricción</vt:lpstr>
      <vt:lpstr>Anisotropía magnéticas por tensión, Magnetostricción</vt:lpstr>
      <vt:lpstr>Diapositiva 65</vt:lpstr>
      <vt:lpstr>Breve historia de la magnetostricción </vt:lpstr>
      <vt:lpstr>Diapositiva 67</vt:lpstr>
      <vt:lpstr>Diapositiva 68</vt:lpstr>
      <vt:lpstr>Efecto Wiedemann</vt:lpstr>
      <vt:lpstr>efecto Wiedemann</vt:lpstr>
      <vt:lpstr>Ecuación de estado</vt:lpstr>
      <vt:lpstr>Aplicaciones y Efecto Wiegand</vt:lpstr>
      <vt:lpstr>Aplicaciones y Efecto Wiegand</vt:lpstr>
      <vt:lpstr>Diapositiva 74</vt:lpstr>
      <vt:lpstr>Efecto Wiegand</vt:lpstr>
      <vt:lpstr> </vt:lpstr>
      <vt:lpstr>Invar</vt:lpstr>
      <vt:lpstr>Ferromagnéticos amorfos</vt:lpstr>
      <vt:lpstr>Ferromagnéticos amorfos</vt:lpstr>
      <vt:lpstr>Anisotropías magnéticas Inducida, chapa de grano orientado</vt:lpstr>
      <vt:lpstr>Diapositiva 81</vt:lpstr>
      <vt:lpstr>Diapositiva 82</vt:lpstr>
      <vt:lpstr>Ciclo descripto por un material magnetostrictivo</vt:lpstr>
      <vt:lpstr>Reactancias no lineales </vt:lpstr>
      <vt:lpstr>Histéresis en magnetostricción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jose ruzzante</dc:creator>
  <cp:lastModifiedBy>Tio Rico McPato</cp:lastModifiedBy>
  <cp:revision>865</cp:revision>
  <dcterms:created xsi:type="dcterms:W3CDTF">2018-03-19T01:04:30Z</dcterms:created>
  <dcterms:modified xsi:type="dcterms:W3CDTF">2018-07-19T02:25:57Z</dcterms:modified>
</cp:coreProperties>
</file>